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omments/comment1.xml" ContentType="application/vnd.openxmlformats-officedocument.presentationml.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5"/>
  </p:notesMasterIdLst>
  <p:handoutMasterIdLst>
    <p:handoutMasterId r:id="rId46"/>
  </p:handoutMasterIdLst>
  <p:sldIdLst>
    <p:sldId id="371" r:id="rId5"/>
    <p:sldId id="372" r:id="rId6"/>
    <p:sldId id="263" r:id="rId7"/>
    <p:sldId id="262" r:id="rId8"/>
    <p:sldId id="373" r:id="rId9"/>
    <p:sldId id="260" r:id="rId10"/>
    <p:sldId id="393" r:id="rId11"/>
    <p:sldId id="740" r:id="rId12"/>
    <p:sldId id="460" r:id="rId13"/>
    <p:sldId id="410" r:id="rId14"/>
    <p:sldId id="733" r:id="rId15"/>
    <p:sldId id="751" r:id="rId16"/>
    <p:sldId id="752" r:id="rId17"/>
    <p:sldId id="753" r:id="rId18"/>
    <p:sldId id="754" r:id="rId19"/>
    <p:sldId id="755" r:id="rId20"/>
    <p:sldId id="756" r:id="rId21"/>
    <p:sldId id="757" r:id="rId22"/>
    <p:sldId id="758" r:id="rId23"/>
    <p:sldId id="759" r:id="rId24"/>
    <p:sldId id="760" r:id="rId25"/>
    <p:sldId id="761" r:id="rId26"/>
    <p:sldId id="762" r:id="rId27"/>
    <p:sldId id="763" r:id="rId28"/>
    <p:sldId id="764" r:id="rId29"/>
    <p:sldId id="765" r:id="rId30"/>
    <p:sldId id="766" r:id="rId31"/>
    <p:sldId id="767" r:id="rId32"/>
    <p:sldId id="768" r:id="rId33"/>
    <p:sldId id="769" r:id="rId34"/>
    <p:sldId id="770" r:id="rId35"/>
    <p:sldId id="771" r:id="rId36"/>
    <p:sldId id="772" r:id="rId37"/>
    <p:sldId id="773" r:id="rId38"/>
    <p:sldId id="774" r:id="rId39"/>
    <p:sldId id="775" r:id="rId40"/>
    <p:sldId id="776" r:id="rId41"/>
    <p:sldId id="777" r:id="rId42"/>
    <p:sldId id="778" r:id="rId43"/>
    <p:sldId id="779" r:id="rId44"/>
  </p:sldIdLst>
  <p:sldSz cx="9144000" cy="5143500" type="screen16x9"/>
  <p:notesSz cx="6807200" cy="9939338"/>
  <p:defaultTextStyle>
    <a:defPPr>
      <a:defRPr lang="k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735" userDrawn="1">
          <p15:clr>
            <a:srgbClr val="A4A3A4"/>
          </p15:clr>
        </p15:guide>
        <p15:guide id="9" pos="4218" userDrawn="1">
          <p15:clr>
            <a:srgbClr val="A4A3A4"/>
          </p15:clr>
        </p15:guide>
        <p15:guide id="10" pos="295" userDrawn="1">
          <p15:clr>
            <a:srgbClr val="A4A3A4"/>
          </p15:clr>
        </p15:guide>
        <p15:guide id="12" orient="horz" pos="948" userDrawn="1">
          <p15:clr>
            <a:srgbClr val="A4A3A4"/>
          </p15:clr>
        </p15:guide>
        <p15:guide id="13" orient="horz" pos="2731" userDrawn="1">
          <p15:clr>
            <a:srgbClr val="A4A3A4"/>
          </p15:clr>
        </p15:guide>
        <p15:guide id="14" pos="4536" userDrawn="1">
          <p15:clr>
            <a:srgbClr val="A4A3A4"/>
          </p15:clr>
        </p15:guide>
        <p15:guide id="15" pos="1152" userDrawn="1">
          <p15:clr>
            <a:srgbClr val="A4A3A4"/>
          </p15:clr>
        </p15:guide>
        <p15:guide id="16" pos="5375" userDrawn="1">
          <p15:clr>
            <a:srgbClr val="A4A3A4"/>
          </p15:clr>
        </p15:guide>
        <p15:guide id="17" pos="2381" userDrawn="1">
          <p15:clr>
            <a:srgbClr val="A4A3A4"/>
          </p15:clr>
        </p15:guide>
        <p15:guide id="18" pos="5329" userDrawn="1">
          <p15:clr>
            <a:srgbClr val="A4A3A4"/>
          </p15:clr>
        </p15:guide>
        <p15:guide id="19" pos="998" userDrawn="1">
          <p15:clr>
            <a:srgbClr val="A4A3A4"/>
          </p15:clr>
        </p15:guide>
        <p15:guide id="20" orient="horz" pos="2278" userDrawn="1">
          <p15:clr>
            <a:srgbClr val="A4A3A4"/>
          </p15:clr>
        </p15:guide>
        <p15:guide id="21" pos="4740" userDrawn="1">
          <p15:clr>
            <a:srgbClr val="A4A3A4"/>
          </p15:clr>
        </p15:guide>
        <p15:guide id="23" pos="725" userDrawn="1">
          <p15:clr>
            <a:srgbClr val="A4A3A4"/>
          </p15:clr>
        </p15:guide>
        <p15:guide id="24" orient="horz" pos="2273">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k-Hin Foo" initials="SF" lastIdx="30" clrIdx="0"/>
  <p:cmAuthor id="2" name="Kajal Naidu" initials="KN" lastIdx="93" clrIdx="1"/>
  <p:cmAuthor id="3" name="Kajal Naidu" initials="KN [2]" lastIdx="1" clrIdx="2"/>
  <p:cmAuthor id="4" name="Kajal Naidu" initials="KN [3]" lastIdx="1" clrIdx="3"/>
  <p:cmAuthor id="5" name="Kajal Naidu" initials="KN [4]" lastIdx="1" clrIdx="4"/>
  <p:cmAuthor id="6" name="Kajal Naidu" initials="KN [5]" lastIdx="1" clrIdx="5"/>
  <p:cmAuthor id="7" name="Kajal Naidu" initials="KN [6]" lastIdx="1" clrIdx="6"/>
  <p:cmAuthor id="8" name="Kajal Naidu" initials="KN [7]" lastIdx="1" clrIdx="7"/>
  <p:cmAuthor id="9" name="Kajal Naidu" initials="KN [8]" lastIdx="1" clrIdx="8"/>
  <p:cmAuthor id="10" name="Kajal Naidu" initials="KN [9]" lastIdx="1" clrIdx="9"/>
  <p:cmAuthor id="11" name="Kajal Naidu" initials="KN [10]" lastIdx="1" clrIdx="10"/>
  <p:cmAuthor id="12" name="Kajal Naidu" initials="KN [11]" lastIdx="1" clrIdx="11"/>
  <p:cmAuthor id="13" name="Kajal Naidu" initials="KN [12]" lastIdx="1" clrIdx="12"/>
  <p:cmAuthor id="14" name="Sue Oliver" initials="S" lastIdx="65" clrIdx="13"/>
  <p:cmAuthor id="15" name="Furtner, Daniel [JACSG]" initials="FD[" lastIdx="6" clrIdx="14">
    <p:extLst>
      <p:ext uri="{19B8F6BF-5375-455C-9EA6-DF929625EA0E}">
        <p15:presenceInfo xmlns:p15="http://schemas.microsoft.com/office/powerpoint/2012/main" userId="S-1-5-21-3394736580-1411037809-1917133209-102541000" providerId="AD"/>
      </p:ext>
    </p:extLst>
  </p:cmAuthor>
  <p:cmAuthor id="16" name="Chen, Pearly [JACSG]" initials="CP[" lastIdx="9" clrIdx="15">
    <p:extLst>
      <p:ext uri="{19B8F6BF-5375-455C-9EA6-DF929625EA0E}">
        <p15:presenceInfo xmlns:p15="http://schemas.microsoft.com/office/powerpoint/2012/main" userId="S-1-5-21-3394736580-1411037809-1917133209-102284923" providerId="AD"/>
      </p:ext>
    </p:extLst>
  </p:cmAuthor>
  <p:cmAuthor id="17" name="_" initials="_" lastIdx="3" clrIdx="16">
    <p:extLst>
      <p:ext uri="{19B8F6BF-5375-455C-9EA6-DF929625EA0E}">
        <p15:presenceInfo xmlns:p15="http://schemas.microsoft.com/office/powerpoint/2012/main" userId="_" providerId="None"/>
      </p:ext>
    </p:extLst>
  </p:cmAuthor>
  <p:cmAuthor id="18" name="Anne John" initials="AJ" lastIdx="6" clrIdx="17">
    <p:extLst>
      <p:ext uri="{19B8F6BF-5375-455C-9EA6-DF929625EA0E}">
        <p15:presenceInfo xmlns:p15="http://schemas.microsoft.com/office/powerpoint/2012/main" userId="8c2b24442abc4cfd" providerId="Windows Live"/>
      </p:ext>
    </p:extLst>
  </p:cmAuthor>
  <p:cmAuthor id="19" name="AJM" initials="AJ" lastIdx="266" clrIdx="18">
    <p:extLst>
      <p:ext uri="{19B8F6BF-5375-455C-9EA6-DF929625EA0E}">
        <p15:presenceInfo xmlns:p15="http://schemas.microsoft.com/office/powerpoint/2012/main" userId="AJM" providerId="None"/>
      </p:ext>
    </p:extLst>
  </p:cmAuthor>
  <p:cmAuthor id="20" name="Susan Oliver" initials="SO" lastIdx="40" clrIdx="19">
    <p:extLst>
      <p:ext uri="{19B8F6BF-5375-455C-9EA6-DF929625EA0E}">
        <p15:presenceInfo xmlns:p15="http://schemas.microsoft.com/office/powerpoint/2012/main" userId="Susan Oliver" providerId="None"/>
      </p:ext>
    </p:extLst>
  </p:cmAuthor>
  <p:cmAuthor id="21" name="Furtner, Daniel [JACSG]" initials="FD[ [2]" lastIdx="15" clrIdx="20">
    <p:extLst>
      <p:ext uri="{19B8F6BF-5375-455C-9EA6-DF929625EA0E}">
        <p15:presenceInfo xmlns:p15="http://schemas.microsoft.com/office/powerpoint/2012/main" userId="S::DFurtner@its.jnj.com::59821dc1-f7b9-4a6c-9cf1-6a484b17a5fa" providerId="AD"/>
      </p:ext>
    </p:extLst>
  </p:cmAuthor>
  <p:cmAuthor id="22" name="Linda Bradbury" initials="LB" lastIdx="38" clrIdx="21">
    <p:extLst>
      <p:ext uri="{19B8F6BF-5375-455C-9EA6-DF929625EA0E}">
        <p15:presenceInfo xmlns:p15="http://schemas.microsoft.com/office/powerpoint/2012/main" userId="2fe4336e8783bba0" providerId="Windows Live"/>
      </p:ext>
    </p:extLst>
  </p:cmAuthor>
  <p:cmAuthor id="23" name="Author" initials="AJ" lastIdx="139" clrIdx="22">
    <p:extLst>
      <p:ext uri="{19B8F6BF-5375-455C-9EA6-DF929625EA0E}">
        <p15:presenceInfo xmlns:p15="http://schemas.microsoft.com/office/powerpoint/2012/main" userId="Auth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49C4"/>
    <a:srgbClr val="652C74"/>
    <a:srgbClr val="3E7CCA"/>
    <a:srgbClr val="D96B2B"/>
    <a:srgbClr val="4771AA"/>
    <a:srgbClr val="D1EFE1"/>
    <a:srgbClr val="EEF6A4"/>
    <a:srgbClr val="FFE8D1"/>
    <a:srgbClr val="E7E6E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4C9488-62B1-4EF6-BBD5-057EBFA33AE1}" v="2" dt="2021-02-24T21:50:13.162"/>
    <p1510:client id="{93DAF9D1-5C37-42A0-A249-204F99177C36}" v="2" dt="2021-02-28T22:55:02.0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70" autoAdjust="0"/>
    <p:restoredTop sz="80775" autoAdjust="0"/>
  </p:normalViewPr>
  <p:slideViewPr>
    <p:cSldViewPr snapToGrid="0" snapToObjects="1">
      <p:cViewPr varScale="1">
        <p:scale>
          <a:sx n="118" d="100"/>
          <a:sy n="118" d="100"/>
        </p:scale>
        <p:origin x="948" y="84"/>
      </p:cViewPr>
      <p:guideLst>
        <p:guide orient="horz" pos="735"/>
        <p:guide pos="4218"/>
        <p:guide pos="295"/>
        <p:guide orient="horz" pos="948"/>
        <p:guide orient="horz" pos="2731"/>
        <p:guide pos="4536"/>
        <p:guide pos="1152"/>
        <p:guide pos="5375"/>
        <p:guide pos="2381"/>
        <p:guide pos="5329"/>
        <p:guide pos="998"/>
        <p:guide orient="horz" pos="2278"/>
        <p:guide pos="4740"/>
        <p:guide pos="725"/>
        <p:guide orient="horz" pos="227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showGuides="1">
      <p:cViewPr>
        <p:scale>
          <a:sx n="145" d="100"/>
          <a:sy n="145" d="100"/>
        </p:scale>
        <p:origin x="1424" y="144"/>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e Brown" userId="XF/FM8ogurQsS/iFP2wYG1Aa0JrtHN02CNpK5mmRAX4=" providerId="None" clId="Web-{93DAF9D1-5C37-42A0-A249-204F99177C36}"/>
    <pc:docChg chg="modSld">
      <pc:chgData name="Amalie Brown" userId="XF/FM8ogurQsS/iFP2wYG1Aa0JrtHN02CNpK5mmRAX4=" providerId="None" clId="Web-{93DAF9D1-5C37-42A0-A249-204F99177C36}" dt="2021-02-28T22:55:02.018" v="0" actId="20577"/>
      <pc:docMkLst>
        <pc:docMk/>
      </pc:docMkLst>
      <pc:sldChg chg="modSp">
        <pc:chgData name="Amalie Brown" userId="XF/FM8ogurQsS/iFP2wYG1Aa0JrtHN02CNpK5mmRAX4=" providerId="None" clId="Web-{93DAF9D1-5C37-42A0-A249-204F99177C36}" dt="2021-02-28T22:55:02.018" v="0" actId="20577"/>
        <pc:sldMkLst>
          <pc:docMk/>
          <pc:sldMk cId="1136523936" sldId="371"/>
        </pc:sldMkLst>
        <pc:spChg chg="mod">
          <ac:chgData name="Amalie Brown" userId="XF/FM8ogurQsS/iFP2wYG1Aa0JrtHN02CNpK5mmRAX4=" providerId="None" clId="Web-{93DAF9D1-5C37-42A0-A249-204F99177C36}" dt="2021-02-28T22:55:02.018" v="0" actId="20577"/>
          <ac:spMkLst>
            <pc:docMk/>
            <pc:sldMk cId="1136523936" sldId="371"/>
            <ac:spMk id="5" creationId="{4D8B36A6-4862-4372-A7F2-83BA4218317C}"/>
          </ac:spMkLst>
        </pc:spChg>
      </pc:sldChg>
    </pc:docChg>
  </pc:docChgLst>
  <pc:docChgLst>
    <pc:chgData name="Amalie Brown" clId="Web-{344C9488-62B1-4EF6-BBD5-057EBFA33AE1}"/>
    <pc:docChg chg="modSld">
      <pc:chgData name="Amalie Brown" userId="" providerId="" clId="Web-{344C9488-62B1-4EF6-BBD5-057EBFA33AE1}" dt="2021-02-24T21:50:13.146" v="0" actId="20577"/>
      <pc:docMkLst>
        <pc:docMk/>
      </pc:docMkLst>
      <pc:sldChg chg="modSp">
        <pc:chgData name="Amalie Brown" userId="" providerId="" clId="Web-{344C9488-62B1-4EF6-BBD5-057EBFA33AE1}" dt="2021-02-24T21:50:13.146" v="0" actId="20577"/>
        <pc:sldMkLst>
          <pc:docMk/>
          <pc:sldMk cId="1136523936" sldId="371"/>
        </pc:sldMkLst>
        <pc:spChg chg="mod">
          <ac:chgData name="Amalie Brown" userId="" providerId="" clId="Web-{344C9488-62B1-4EF6-BBD5-057EBFA33AE1}" dt="2021-02-24T21:50:13.146" v="0" actId="20577"/>
          <ac:spMkLst>
            <pc:docMk/>
            <pc:sldMk cId="1136523936" sldId="371"/>
            <ac:spMk id="5" creationId="{4D8B36A6-4862-4372-A7F2-83BA4218317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r>
              <a:rPr lang="ko-KR" altLang="en-US" sz="1440" b="0" i="0" u="none" strike="noStrike" baseline="0" dirty="0">
                <a:effectLst/>
              </a:rPr>
              <a:t>진단 및 치료 타이밍에 있어서 </a:t>
            </a:r>
            <a:r>
              <a:rPr lang="ko" sz="1440" b="0" i="0" u="none" strike="noStrike" baseline="0" dirty="0">
                <a:effectLst/>
              </a:rPr>
              <a:t>확립된 다학</a:t>
            </a:r>
            <a:r>
              <a:rPr lang="ko-KR" altLang="en-US" sz="1440" b="0" i="0" u="none" strike="noStrike" baseline="0" dirty="0">
                <a:effectLst/>
              </a:rPr>
              <a:t>제</a:t>
            </a:r>
            <a:r>
              <a:rPr lang="ko" sz="1440" b="0" i="0" u="none" strike="noStrike" baseline="0" dirty="0">
                <a:effectLst/>
              </a:rPr>
              <a:t> </a:t>
            </a:r>
            <a:r>
              <a:rPr lang="ko-KR" altLang="en-US" sz="1440" b="0" i="0" u="none" strike="noStrike" baseline="0" dirty="0">
                <a:effectLst/>
              </a:rPr>
              <a:t>환경과</a:t>
            </a:r>
            <a:r>
              <a:rPr lang="ko" sz="1440" b="0" i="0" u="none" strike="noStrike" baseline="0" dirty="0">
                <a:effectLst/>
              </a:rPr>
              <a:t> 새로 형성된 다학</a:t>
            </a:r>
            <a:r>
              <a:rPr lang="ko-KR" altLang="en-US" sz="1440" b="0" i="0" u="none" strike="noStrike" baseline="0" dirty="0">
                <a:effectLst/>
              </a:rPr>
              <a:t>제</a:t>
            </a:r>
            <a:r>
              <a:rPr lang="ko" sz="1440" b="0" i="0" u="none" strike="noStrike" baseline="0" dirty="0">
                <a:effectLst/>
              </a:rPr>
              <a:t> </a:t>
            </a:r>
            <a:r>
              <a:rPr lang="ko-KR" altLang="en-US" sz="1440" b="0" i="0" u="none" strike="noStrike" baseline="0" dirty="0">
                <a:effectLst/>
              </a:rPr>
              <a:t>환경의 비교</a:t>
            </a:r>
            <a:endParaRPr lang="ko"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endParaRPr lang="ko-KR"/>
        </a:p>
      </c:txPr>
    </c:title>
    <c:autoTitleDeleted val="0"/>
    <c:plotArea>
      <c:layout/>
      <c:barChart>
        <c:barDir val="col"/>
        <c:grouping val="clustered"/>
        <c:varyColors val="0"/>
        <c:ser>
          <c:idx val="0"/>
          <c:order val="0"/>
          <c:tx>
            <c:strRef>
              <c:f>Sheet1!$B$1</c:f>
              <c:strCache>
                <c:ptCount val="1"/>
                <c:pt idx="0">
                  <c:v>Established multidisciplinary settings </c:v>
                </c:pt>
              </c:strCache>
            </c:strRef>
          </c:tx>
          <c:spPr>
            <a:solidFill>
              <a:schemeClr val="accent1"/>
            </a:solidFill>
            <a:ln>
              <a:noFill/>
            </a:ln>
            <a:effectLst/>
          </c:spPr>
          <c:invertIfNegative val="0"/>
          <c:dLbls>
            <c:dLbl>
              <c:idx val="0"/>
              <c:tx>
                <c:rich>
                  <a:bodyPr/>
                  <a:lstStyle/>
                  <a:p>
                    <a:fld id="{BBD2BBED-21AE-0E4E-BFE2-8EBEAB2DD817}" type="VALUE">
                      <a:rPr lang="en-US" altLang="ko-KR" smtClean="0"/>
                      <a:pPr/>
                      <a:t>[값]</a:t>
                    </a:fld>
                    <a:r>
                      <a:rPr lang="ko-KR" altLang="en-US" dirty="0"/>
                      <a:t>개월</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68F-5748-85D4-34915BA0A819}"/>
                </c:ext>
              </c:extLst>
            </c:dLbl>
            <c:dLbl>
              <c:idx val="1"/>
              <c:tx>
                <c:rich>
                  <a:bodyPr/>
                  <a:lstStyle/>
                  <a:p>
                    <a:fld id="{5836C788-0A29-934A-AB20-F3D3F04792F5}" type="VALUE">
                      <a:rPr lang="en-US" altLang="ko-KR" smtClean="0"/>
                      <a:pPr/>
                      <a:t>[값]</a:t>
                    </a:fld>
                    <a:r>
                      <a:rPr lang="ko-KR" altLang="en-US" dirty="0"/>
                      <a:t>개월</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68F-5748-85D4-34915BA0A819}"/>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Time from symptom onset to diagnosis </c:v>
                </c:pt>
                <c:pt idx="1">
                  <c:v>Time to first bDMARD </c:v>
                </c:pt>
              </c:strCache>
            </c:strRef>
          </c:cat>
          <c:val>
            <c:numRef>
              <c:f>Sheet1!$B$2:$B$3</c:f>
              <c:numCache>
                <c:formatCode>General</c:formatCode>
                <c:ptCount val="2"/>
                <c:pt idx="0">
                  <c:v>4</c:v>
                </c:pt>
                <c:pt idx="1">
                  <c:v>24</c:v>
                </c:pt>
              </c:numCache>
            </c:numRef>
          </c:val>
          <c:extLst>
            <c:ext xmlns:c16="http://schemas.microsoft.com/office/drawing/2014/chart" uri="{C3380CC4-5D6E-409C-BE32-E72D297353CC}">
              <c16:uniqueId val="{00000000-768F-5748-85D4-34915BA0A819}"/>
            </c:ext>
          </c:extLst>
        </c:ser>
        <c:ser>
          <c:idx val="1"/>
          <c:order val="1"/>
          <c:tx>
            <c:strRef>
              <c:f>Sheet1!$C$1</c:f>
              <c:strCache>
                <c:ptCount val="1"/>
                <c:pt idx="0">
                  <c:v>Newly formed multidisciplinary collaborations</c:v>
                </c:pt>
              </c:strCache>
            </c:strRef>
          </c:tx>
          <c:spPr>
            <a:solidFill>
              <a:schemeClr val="accent2"/>
            </a:solidFill>
            <a:ln>
              <a:noFill/>
            </a:ln>
            <a:effectLst/>
          </c:spPr>
          <c:invertIfNegative val="0"/>
          <c:dLbls>
            <c:dLbl>
              <c:idx val="0"/>
              <c:tx>
                <c:rich>
                  <a:bodyPr/>
                  <a:lstStyle/>
                  <a:p>
                    <a:fld id="{33C7770D-BA0A-4C44-89CF-E6B8B15974C5}" type="VALUE">
                      <a:rPr lang="en-US" altLang="ko-KR" smtClean="0"/>
                      <a:pPr/>
                      <a:t>[값]</a:t>
                    </a:fld>
                    <a:r>
                      <a:rPr lang="ko-KR" altLang="en-US" dirty="0"/>
                      <a:t>개월</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68F-5748-85D4-34915BA0A819}"/>
                </c:ext>
              </c:extLst>
            </c:dLbl>
            <c:dLbl>
              <c:idx val="1"/>
              <c:tx>
                <c:rich>
                  <a:bodyPr/>
                  <a:lstStyle/>
                  <a:p>
                    <a:fld id="{7C57990A-7D29-5043-8C30-F71288E7ACF7}" type="VALUE">
                      <a:rPr lang="en-US" altLang="ko-KR" smtClean="0"/>
                      <a:pPr/>
                      <a:t>[값]</a:t>
                    </a:fld>
                    <a:r>
                      <a:rPr lang="ko-KR" altLang="en-US" dirty="0"/>
                      <a:t>개월</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68F-5748-85D4-34915BA0A819}"/>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Time from symptom onset to diagnosis </c:v>
                </c:pt>
                <c:pt idx="1">
                  <c:v>Time to first bDMARD </c:v>
                </c:pt>
              </c:strCache>
            </c:strRef>
          </c:cat>
          <c:val>
            <c:numRef>
              <c:f>Sheet1!$C$2:$C$3</c:f>
              <c:numCache>
                <c:formatCode>General</c:formatCode>
                <c:ptCount val="2"/>
                <c:pt idx="0">
                  <c:v>8</c:v>
                </c:pt>
                <c:pt idx="1">
                  <c:v>34</c:v>
                </c:pt>
              </c:numCache>
            </c:numRef>
          </c:val>
          <c:extLst>
            <c:ext xmlns:c16="http://schemas.microsoft.com/office/drawing/2014/chart" uri="{C3380CC4-5D6E-409C-BE32-E72D297353CC}">
              <c16:uniqueId val="{00000001-768F-5748-85D4-34915BA0A819}"/>
            </c:ext>
          </c:extLst>
        </c:ser>
        <c:dLbls>
          <c:showLegendKey val="0"/>
          <c:showVal val="0"/>
          <c:showCatName val="0"/>
          <c:showSerName val="0"/>
          <c:showPercent val="0"/>
          <c:showBubbleSize val="0"/>
        </c:dLbls>
        <c:gapWidth val="219"/>
        <c:overlap val="-27"/>
        <c:axId val="457457320"/>
        <c:axId val="457452224"/>
      </c:barChart>
      <c:catAx>
        <c:axId val="457457320"/>
        <c:scaling>
          <c:orientation val="minMax"/>
        </c:scaling>
        <c:delete val="0"/>
        <c:axPos val="b"/>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crossAx val="457452224"/>
        <c:crosses val="autoZero"/>
        <c:auto val="1"/>
        <c:lblAlgn val="ctr"/>
        <c:lblOffset val="100"/>
        <c:noMultiLvlLbl val="0"/>
      </c:catAx>
      <c:valAx>
        <c:axId val="457452224"/>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ko" dirty="0"/>
                  <a:t>개월</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title>
        <c:numFmt formatCode="General" sourceLinked="1"/>
        <c:majorTickMark val="none"/>
        <c:minorTickMark val="none"/>
        <c:tickLblPos val="nextTo"/>
        <c:spPr>
          <a:noFill/>
          <a:ln>
            <a:solidFill>
              <a:schemeClr val="accent1"/>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crossAx val="45745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9" dt="2021-01-02T18:16:27.488" idx="266">
    <p:pos x="5466" y="170"/>
    <p:text>Added this slide </p:text>
    <p:extLst>
      <p:ext uri="{C676402C-5697-4E1C-873F-D02D1690AC5C}">
        <p15:threadingInfo xmlns:p15="http://schemas.microsoft.com/office/powerpoint/2012/main" timeZoneBias="-48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image" Target="../media/image3.tiff"/></Relationships>
</file>

<file path=ppt/diagrams/_rels/data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image" Target="../media/image6.tiff"/><Relationship Id="rId4" Type="http://schemas.openxmlformats.org/officeDocument/2006/relationships/image" Target="../media/image9.tiff"/></Relationships>
</file>

<file path=ppt/diagrams/_rels/data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image" Target="../media/image18.tiff"/></Relationships>
</file>

<file path=ppt/diagrams/_rels/data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image" Target="../media/image20.tiff"/><Relationship Id="rId4" Type="http://schemas.openxmlformats.org/officeDocument/2006/relationships/image" Target="../media/image23.tiff"/></Relationships>
</file>

<file path=ppt/diagrams/_rels/drawing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5.tiff"/><Relationship Id="rId1" Type="http://schemas.openxmlformats.org/officeDocument/2006/relationships/image" Target="../media/image4.tiff"/></Relationships>
</file>

<file path=ppt/diagrams/_rels/drawing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6.tiff"/><Relationship Id="rId1" Type="http://schemas.openxmlformats.org/officeDocument/2006/relationships/image" Target="../media/image8.tiff"/><Relationship Id="rId4" Type="http://schemas.openxmlformats.org/officeDocument/2006/relationships/image" Target="../media/image7.tiff"/></Relationships>
</file>

<file path=ppt/diagrams/_rels/drawing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image" Target="../media/image18.tiff"/></Relationships>
</file>

<file path=ppt/diagrams/_rels/drawing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image" Target="../media/image20.tiff"/><Relationship Id="rId4" Type="http://schemas.openxmlformats.org/officeDocument/2006/relationships/image" Target="../media/image23.tiff"/></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C32B05-62EA-407A-B21C-2310C7945705}" type="doc">
      <dgm:prSet loTypeId="urn:microsoft.com/office/officeart/2005/8/layout/vList6" loCatId="list" qsTypeId="urn:microsoft.com/office/officeart/2005/8/quickstyle/simple4" qsCatId="simple" csTypeId="urn:microsoft.com/office/officeart/2005/8/colors/colorful1" csCatId="colorful" phldr="1"/>
      <dgm:spPr/>
      <dgm:t>
        <a:bodyPr/>
        <a:lstStyle/>
        <a:p>
          <a:endParaRPr lang="en-US"/>
        </a:p>
      </dgm:t>
    </dgm:pt>
    <dgm:pt modelId="{DDCF078C-D429-4F3D-A86A-601C37333F0E}">
      <dgm:prSet phldrT="[Text]" custT="1"/>
      <dgm:spPr>
        <a:blipFill dpi="0" rotWithShape="0">
          <a:blip xmlns:r="http://schemas.openxmlformats.org/officeDocument/2006/relationships" r:embed="rId1" cstate="email">
            <a:duotone>
              <a:schemeClr val="accent4">
                <a:hueOff val="0"/>
                <a:satOff val="0"/>
                <a:lumOff val="0"/>
                <a:alphaOff val="0"/>
                <a:shade val="20000"/>
                <a:satMod val="200000"/>
              </a:schemeClr>
              <a:schemeClr val="accent4">
                <a:hueOff val="0"/>
                <a:satOff val="0"/>
                <a:lumOff val="0"/>
                <a:alphaOff val="0"/>
                <a:tint val="12000"/>
                <a:satMod val="190000"/>
              </a:schemeClr>
            </a:duotone>
            <a:extLst>
              <a:ext uri="{28A0092B-C50C-407E-A947-70E740481C1C}">
                <a14:useLocalDpi xmlns:a14="http://schemas.microsoft.com/office/drawing/2010/main"/>
              </a:ext>
            </a:extLst>
          </a:blip>
          <a:srcRect/>
          <a:stretch>
            <a:fillRect l="2083" r="2083"/>
          </a:stretch>
        </a:blipFill>
        <a:ln>
          <a:noFill/>
        </a:ln>
      </dgm:spPr>
      <dgm:t>
        <a:bodyPr/>
        <a:lstStyle/>
        <a:p>
          <a:pPr algn="ctr">
            <a:buNone/>
          </a:pPr>
          <a:endParaRPr lang="en-US" sz="1400" dirty="0">
            <a:latin typeface="Arial" panose="020B0604020202020204" pitchFamily="34" charset="0"/>
            <a:cs typeface="Arial" panose="020B0604020202020204" pitchFamily="34" charset="0"/>
          </a:endParaRPr>
        </a:p>
      </dgm:t>
    </dgm:pt>
    <dgm:pt modelId="{1882E0FC-22B0-4EC0-AFEA-6913C3E42D04}" type="parTrans" cxnId="{8ED196F6-6553-443C-AAB2-40F72E795577}">
      <dgm:prSet/>
      <dgm:spPr/>
      <dgm:t>
        <a:bodyPr/>
        <a:lstStyle/>
        <a:p>
          <a:endParaRPr lang="en-US" sz="1400">
            <a:latin typeface="Arial" panose="020B0604020202020204" pitchFamily="34" charset="0"/>
            <a:cs typeface="Arial" panose="020B0604020202020204" pitchFamily="34" charset="0"/>
          </a:endParaRPr>
        </a:p>
      </dgm:t>
    </dgm:pt>
    <dgm:pt modelId="{E265BFA4-891C-408C-98FC-08B80CC170BD}" type="sibTrans" cxnId="{8ED196F6-6553-443C-AAB2-40F72E795577}">
      <dgm:prSet/>
      <dgm:spPr/>
      <dgm:t>
        <a:bodyPr/>
        <a:lstStyle/>
        <a:p>
          <a:endParaRPr lang="en-US" sz="1400">
            <a:latin typeface="Arial" panose="020B0604020202020204" pitchFamily="34" charset="0"/>
            <a:cs typeface="Arial" panose="020B0604020202020204" pitchFamily="34" charset="0"/>
          </a:endParaRPr>
        </a:p>
      </dgm:t>
    </dgm:pt>
    <dgm:pt modelId="{42D71409-67F9-455C-8C6D-716D284AAA6B}">
      <dgm:prSet phldrT="[Text]" custT="1"/>
      <dgm:spPr>
        <a:blipFill rotWithShape="0">
          <a:blip xmlns:r="http://schemas.openxmlformats.org/officeDocument/2006/relationships" r:embed="rId2" cstate="email">
            <a:duotone>
              <a:schemeClr val="accent2">
                <a:hueOff val="0"/>
                <a:satOff val="0"/>
                <a:lumOff val="0"/>
                <a:alphaOff val="0"/>
                <a:shade val="20000"/>
                <a:satMod val="200000"/>
              </a:schemeClr>
              <a:schemeClr val="accent2">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dgm:spPr>
      <dgm:t>
        <a:bodyPr/>
        <a:lstStyle/>
        <a:p>
          <a:endParaRPr lang="en-US" sz="1400" dirty="0">
            <a:latin typeface="Arial" panose="020B0604020202020204" pitchFamily="34" charset="0"/>
            <a:cs typeface="Arial" panose="020B0604020202020204" pitchFamily="34" charset="0"/>
          </a:endParaRPr>
        </a:p>
      </dgm:t>
    </dgm:pt>
    <dgm:pt modelId="{478B7D3C-9FB4-4BC6-90AC-49960560DECD}" type="sibTrans" cxnId="{2AA9C11F-1F1D-428E-801A-47EAA766C99D}">
      <dgm:prSet/>
      <dgm:spPr/>
      <dgm:t>
        <a:bodyPr/>
        <a:lstStyle/>
        <a:p>
          <a:endParaRPr lang="en-US" sz="1400">
            <a:latin typeface="Arial" panose="020B0604020202020204" pitchFamily="34" charset="0"/>
            <a:cs typeface="Arial" panose="020B0604020202020204" pitchFamily="34" charset="0"/>
          </a:endParaRPr>
        </a:p>
      </dgm:t>
    </dgm:pt>
    <dgm:pt modelId="{51680ED1-AF6E-4B28-AE94-92B0EFB0DF7D}" type="parTrans" cxnId="{2AA9C11F-1F1D-428E-801A-47EAA766C99D}">
      <dgm:prSet/>
      <dgm:spPr/>
      <dgm:t>
        <a:bodyPr/>
        <a:lstStyle/>
        <a:p>
          <a:endParaRPr lang="en-US" sz="1400">
            <a:latin typeface="Arial" panose="020B0604020202020204" pitchFamily="34" charset="0"/>
            <a:cs typeface="Arial" panose="020B0604020202020204" pitchFamily="34" charset="0"/>
          </a:endParaRPr>
        </a:p>
      </dgm:t>
    </dgm:pt>
    <dgm:pt modelId="{932272A2-D176-4B49-AF00-80B9B7A2A781}">
      <dgm:prSet phldrT="[Text]" custT="1"/>
      <dgm:spPr>
        <a:noFill/>
        <a:ln>
          <a:solidFill>
            <a:schemeClr val="tx1">
              <a:alpha val="90000"/>
            </a:schemeClr>
          </a:solidFill>
        </a:ln>
      </dgm:spPr>
      <dgm:t>
        <a:bodyPr/>
        <a:lstStyle/>
        <a:p>
          <a:pPr algn="ctr">
            <a:buNone/>
          </a:pP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관절과 </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피부</a:t>
          </a:r>
          <a:r>
            <a:rPr kumimoji="0" lang="en-US" alt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KR" altLang="en-US"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증상이</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동시에 나타날 경우 </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류마티스내과와 </a:t>
          </a: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피부과 전문의가 함께 </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진단</a:t>
          </a:r>
          <a:r>
            <a:rPr kumimoji="0" lang="ko-KR" altLang="en-US"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하고</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관리해야 합니다</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dirty="0">
            <a:latin typeface="맑은 고딕" pitchFamily="50" charset="-127"/>
            <a:ea typeface="맑은 고딕" pitchFamily="50" charset="-127"/>
            <a:cs typeface="Arial" panose="020B0604020202020204" pitchFamily="34" charset="0"/>
          </a:endParaRPr>
        </a:p>
      </dgm:t>
    </dgm:pt>
    <dgm:pt modelId="{3FA64943-5CC2-A349-AE19-6C1BA7B24BC4}" type="parTrans" cxnId="{AF5C49FA-826C-3344-9857-BC66309940FD}">
      <dgm:prSet/>
      <dgm:spPr/>
      <dgm:t>
        <a:bodyPr/>
        <a:lstStyle/>
        <a:p>
          <a:endParaRPr lang="en-US"/>
        </a:p>
      </dgm:t>
    </dgm:pt>
    <dgm:pt modelId="{9E8AB6F9-766B-F64B-B44D-BE5D49608766}" type="sibTrans" cxnId="{AF5C49FA-826C-3344-9857-BC66309940FD}">
      <dgm:prSet/>
      <dgm:spPr/>
      <dgm:t>
        <a:bodyPr/>
        <a:lstStyle/>
        <a:p>
          <a:endParaRPr lang="en-US"/>
        </a:p>
      </dgm:t>
    </dgm:pt>
    <dgm:pt modelId="{DB6D20BB-5DEB-9D4A-9229-5320F4E09CF6}">
      <dgm:prSet custT="1"/>
      <dgm:spPr>
        <a:blipFill rotWithShape="0">
          <a:blip xmlns:r="http://schemas.openxmlformats.org/officeDocument/2006/relationships" r:embed="rId3" cstate="email">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dgm:spPr>
      <dgm:t>
        <a:bodyPr/>
        <a:lstStyle/>
        <a:p>
          <a:pPr algn="ctr">
            <a:buNone/>
          </a:pPr>
          <a:endParaRPr lang="en-US" sz="1400" dirty="0">
            <a:latin typeface="Arial" panose="020B0604020202020204" pitchFamily="34" charset="0"/>
            <a:cs typeface="Arial" panose="020B0604020202020204" pitchFamily="34" charset="0"/>
          </a:endParaRPr>
        </a:p>
      </dgm:t>
    </dgm:pt>
    <dgm:pt modelId="{266CFF9F-D526-D44A-87F4-05D3A24B6793}" type="parTrans" cxnId="{E05025BF-653D-5D44-8E1F-ABBD991E3144}">
      <dgm:prSet/>
      <dgm:spPr/>
      <dgm:t>
        <a:bodyPr/>
        <a:lstStyle/>
        <a:p>
          <a:endParaRPr lang="en-US"/>
        </a:p>
      </dgm:t>
    </dgm:pt>
    <dgm:pt modelId="{9CEEC671-0B94-CD46-A720-8A4E0B9C1AD9}" type="sibTrans" cxnId="{E05025BF-653D-5D44-8E1F-ABBD991E3144}">
      <dgm:prSet/>
      <dgm:spPr/>
      <dgm:t>
        <a:bodyPr/>
        <a:lstStyle/>
        <a:p>
          <a:endParaRPr lang="en-US"/>
        </a:p>
      </dgm:t>
    </dgm:pt>
    <dgm:pt modelId="{9A46B4E4-0DA1-5049-89F1-DB40DEEF965E}">
      <dgm:prSet phldrT="[Text]" custT="1"/>
      <dgm:spPr>
        <a:noFill/>
        <a:ln>
          <a:solidFill>
            <a:schemeClr val="tx1">
              <a:alpha val="90000"/>
            </a:schemeClr>
          </a:solidFill>
        </a:ln>
      </dgm:spPr>
      <dgm:t>
        <a:bodyPr/>
        <a:lstStyle/>
        <a:p>
          <a:pPr algn="ctr">
            <a:buNone/>
          </a:pP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환자와 류마티스 전문의 사이에 공유된 결정을 </a:t>
          </a:r>
          <a:r>
            <a:rPr kumimoji="0" lang="en-US" alt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기반으로 하는 최상의 치료를 목표로 합니다.</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1-4</a:t>
          </a:r>
          <a:endParaRPr lang="en-US" sz="1400" dirty="0">
            <a:latin typeface="Arial" panose="020B0604020202020204" pitchFamily="34" charset="0"/>
            <a:cs typeface="Arial" panose="020B0604020202020204" pitchFamily="34" charset="0"/>
          </a:endParaRPr>
        </a:p>
      </dgm:t>
    </dgm:pt>
    <dgm:pt modelId="{6DF878D6-67FF-CA45-8AAE-C80B2B33F740}" type="parTrans" cxnId="{F90FD1E0-7F2B-AC47-AB68-DCA00B4D7B5B}">
      <dgm:prSet/>
      <dgm:spPr/>
      <dgm:t>
        <a:bodyPr/>
        <a:lstStyle/>
        <a:p>
          <a:endParaRPr lang="en-US"/>
        </a:p>
      </dgm:t>
    </dgm:pt>
    <dgm:pt modelId="{F957543C-9711-0F4B-8399-19479CDCAD83}" type="sibTrans" cxnId="{F90FD1E0-7F2B-AC47-AB68-DCA00B4D7B5B}">
      <dgm:prSet/>
      <dgm:spPr/>
      <dgm:t>
        <a:bodyPr/>
        <a:lstStyle/>
        <a:p>
          <a:endParaRPr lang="en-US"/>
        </a:p>
      </dgm:t>
    </dgm:pt>
    <dgm:pt modelId="{7A4F0D30-8256-1D4B-8BE8-79461F7B7106}">
      <dgm:prSet custT="1"/>
      <dgm:spPr>
        <a:noFill/>
        <a:ln>
          <a:solidFill>
            <a:schemeClr val="tx1">
              <a:alpha val="90000"/>
            </a:schemeClr>
          </a:solidFill>
        </a:ln>
      </dgm:spPr>
      <dgm:t>
        <a:bodyPr/>
        <a:lstStyle/>
        <a:p>
          <a:pPr algn="ctr">
            <a:buNone/>
          </a:pP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다학제 치료가 필요할 수 있습니다.</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dirty="0">
            <a:latin typeface="맑은 고딕" pitchFamily="50" charset="-127"/>
            <a:ea typeface="맑은 고딕" pitchFamily="50" charset="-127"/>
            <a:cs typeface="Arial" panose="020B0604020202020204" pitchFamily="34" charset="0"/>
          </a:endParaRPr>
        </a:p>
      </dgm:t>
    </dgm:pt>
    <dgm:pt modelId="{B7C7AE7A-37EB-BD40-BE50-43F45766AE71}" type="parTrans" cxnId="{8EF32A0D-3CBF-2A4E-83D5-1379E1238A9C}">
      <dgm:prSet/>
      <dgm:spPr/>
      <dgm:t>
        <a:bodyPr/>
        <a:lstStyle/>
        <a:p>
          <a:endParaRPr lang="en-US"/>
        </a:p>
      </dgm:t>
    </dgm:pt>
    <dgm:pt modelId="{09E4DCCA-AE0F-1147-8C82-37F640C7DA67}" type="sibTrans" cxnId="{8EF32A0D-3CBF-2A4E-83D5-1379E1238A9C}">
      <dgm:prSet/>
      <dgm:spPr/>
      <dgm:t>
        <a:bodyPr/>
        <a:lstStyle/>
        <a:p>
          <a:endParaRPr lang="en-US"/>
        </a:p>
      </dgm:t>
    </dgm:pt>
    <dgm:pt modelId="{EB58FA45-D3FD-48B9-A80C-D9D1B24E41A6}">
      <dgm:prSet custT="1"/>
      <dgm:spPr>
        <a:noFill/>
        <a:ln>
          <a:solidFill>
            <a:schemeClr val="tx1">
              <a:alpha val="90000"/>
            </a:schemeClr>
          </a:solidFill>
        </a:ln>
      </dgm:spPr>
      <dgm:t>
        <a:bodyPr/>
        <a:lstStyle/>
        <a:p>
          <a:pPr algn="ctr">
            <a:buNone/>
          </a:pPr>
          <a:endParaRPr lang="en-US" sz="700" dirty="0">
            <a:latin typeface="맑은 고딕" pitchFamily="50" charset="-127"/>
            <a:ea typeface="맑은 고딕" pitchFamily="50" charset="-127"/>
            <a:cs typeface="Arial" panose="020B0604020202020204" pitchFamily="34" charset="0"/>
          </a:endParaRPr>
        </a:p>
      </dgm:t>
    </dgm:pt>
    <dgm:pt modelId="{5D521F98-9FB2-4A54-AA7C-3061FDA41D7D}" type="parTrans" cxnId="{61370530-1954-45A7-A4E4-B6A3E7C740F2}">
      <dgm:prSet/>
      <dgm:spPr/>
      <dgm:t>
        <a:bodyPr/>
        <a:lstStyle/>
        <a:p>
          <a:pPr latinLnBrk="1"/>
          <a:endParaRPr lang="ko-KR" altLang="en-US"/>
        </a:p>
      </dgm:t>
    </dgm:pt>
    <dgm:pt modelId="{C6DDB7FE-BC05-406B-A93F-2A875FEAB7F0}" type="sibTrans" cxnId="{61370530-1954-45A7-A4E4-B6A3E7C740F2}">
      <dgm:prSet/>
      <dgm:spPr/>
      <dgm:t>
        <a:bodyPr/>
        <a:lstStyle/>
        <a:p>
          <a:pPr latinLnBrk="1"/>
          <a:endParaRPr lang="ko-KR" altLang="en-US"/>
        </a:p>
      </dgm:t>
    </dgm:pt>
    <dgm:pt modelId="{3E4076C3-D42C-45B7-AE06-68212D6714F3}" type="pres">
      <dgm:prSet presAssocID="{B9C32B05-62EA-407A-B21C-2310C7945705}" presName="Name0" presStyleCnt="0">
        <dgm:presLayoutVars>
          <dgm:dir/>
          <dgm:animLvl val="lvl"/>
          <dgm:resizeHandles/>
        </dgm:presLayoutVars>
      </dgm:prSet>
      <dgm:spPr/>
      <dgm:t>
        <a:bodyPr/>
        <a:lstStyle/>
        <a:p>
          <a:pPr latinLnBrk="1"/>
          <a:endParaRPr lang="ko-KR" altLang="en-US"/>
        </a:p>
      </dgm:t>
    </dgm:pt>
    <dgm:pt modelId="{B3306FA9-31B2-4688-A162-7E35CFE12D55}" type="pres">
      <dgm:prSet presAssocID="{42D71409-67F9-455C-8C6D-716D284AAA6B}" presName="linNode" presStyleCnt="0"/>
      <dgm:spPr/>
    </dgm:pt>
    <dgm:pt modelId="{5BC9D3B4-AF9C-4AF7-91E0-64CA69BFC99F}" type="pres">
      <dgm:prSet presAssocID="{42D71409-67F9-455C-8C6D-716D284AAA6B}" presName="parentShp" presStyleLbl="node1" presStyleIdx="0" presStyleCnt="3" custScaleX="56865" custScaleY="92871">
        <dgm:presLayoutVars>
          <dgm:bulletEnabled val="1"/>
        </dgm:presLayoutVars>
      </dgm:prSet>
      <dgm:spPr/>
      <dgm:t>
        <a:bodyPr/>
        <a:lstStyle/>
        <a:p>
          <a:pPr latinLnBrk="1"/>
          <a:endParaRPr lang="ko-KR" altLang="en-US"/>
        </a:p>
      </dgm:t>
    </dgm:pt>
    <dgm:pt modelId="{388CC475-44FF-4EF6-A0FF-7F5AB70B9092}" type="pres">
      <dgm:prSet presAssocID="{42D71409-67F9-455C-8C6D-716D284AAA6B}" presName="childShp" presStyleLbl="bgAccFollowNode1" presStyleIdx="0" presStyleCnt="3" custLinFactNeighborX="11066" custLinFactNeighborY="1100">
        <dgm:presLayoutVars>
          <dgm:bulletEnabled val="1"/>
        </dgm:presLayoutVars>
      </dgm:prSet>
      <dgm:spPr/>
      <dgm:t>
        <a:bodyPr/>
        <a:lstStyle/>
        <a:p>
          <a:pPr latinLnBrk="1"/>
          <a:endParaRPr lang="ko-KR" altLang="en-US"/>
        </a:p>
      </dgm:t>
    </dgm:pt>
    <dgm:pt modelId="{230BAF5B-3631-4204-BBA8-52E03CD89186}" type="pres">
      <dgm:prSet presAssocID="{478B7D3C-9FB4-4BC6-90AC-49960560DECD}" presName="spacing" presStyleCnt="0"/>
      <dgm:spPr/>
    </dgm:pt>
    <dgm:pt modelId="{30729E57-FB82-C747-B763-6F98005AFC3D}" type="pres">
      <dgm:prSet presAssocID="{DB6D20BB-5DEB-9D4A-9229-5320F4E09CF6}" presName="linNode" presStyleCnt="0"/>
      <dgm:spPr/>
    </dgm:pt>
    <dgm:pt modelId="{658DE5C7-4D5F-F54B-8A4C-5936F913DB14}" type="pres">
      <dgm:prSet presAssocID="{DB6D20BB-5DEB-9D4A-9229-5320F4E09CF6}" presName="parentShp" presStyleLbl="node1" presStyleIdx="1" presStyleCnt="3" custScaleX="60352">
        <dgm:presLayoutVars>
          <dgm:bulletEnabled val="1"/>
        </dgm:presLayoutVars>
      </dgm:prSet>
      <dgm:spPr/>
      <dgm:t>
        <a:bodyPr/>
        <a:lstStyle/>
        <a:p>
          <a:pPr latinLnBrk="1"/>
          <a:endParaRPr lang="ko-KR" altLang="en-US"/>
        </a:p>
      </dgm:t>
    </dgm:pt>
    <dgm:pt modelId="{01691D90-6DE5-7644-A7F6-4156A6ECC60E}" type="pres">
      <dgm:prSet presAssocID="{DB6D20BB-5DEB-9D4A-9229-5320F4E09CF6}" presName="childShp" presStyleLbl="bgAccFollowNode1" presStyleIdx="1" presStyleCnt="3" custLinFactNeighborX="9229" custLinFactNeighborY="-2510">
        <dgm:presLayoutVars>
          <dgm:bulletEnabled val="1"/>
        </dgm:presLayoutVars>
      </dgm:prSet>
      <dgm:spPr/>
      <dgm:t>
        <a:bodyPr/>
        <a:lstStyle/>
        <a:p>
          <a:pPr latinLnBrk="1"/>
          <a:endParaRPr lang="ko-KR" altLang="en-US"/>
        </a:p>
      </dgm:t>
    </dgm:pt>
    <dgm:pt modelId="{1245875E-BE1B-8449-AF7D-06AB0FF7CB76}" type="pres">
      <dgm:prSet presAssocID="{9CEEC671-0B94-CD46-A720-8A4E0B9C1AD9}" presName="spacing" presStyleCnt="0"/>
      <dgm:spPr/>
    </dgm:pt>
    <dgm:pt modelId="{86314CF0-1143-4F4B-B6DB-CF90ED226AC0}" type="pres">
      <dgm:prSet presAssocID="{DDCF078C-D429-4F3D-A86A-601C37333F0E}" presName="linNode" presStyleCnt="0"/>
      <dgm:spPr/>
    </dgm:pt>
    <dgm:pt modelId="{5B66D4AE-6E3B-384E-A42E-B1873A23F2B0}" type="pres">
      <dgm:prSet presAssocID="{DDCF078C-D429-4F3D-A86A-601C37333F0E}" presName="parentShp" presStyleLbl="node1" presStyleIdx="2" presStyleCnt="3" custScaleX="60997" custScaleY="105381" custLinFactNeighborX="819" custLinFactNeighborY="-1008">
        <dgm:presLayoutVars>
          <dgm:bulletEnabled val="1"/>
        </dgm:presLayoutVars>
      </dgm:prSet>
      <dgm:spPr/>
      <dgm:t>
        <a:bodyPr/>
        <a:lstStyle/>
        <a:p>
          <a:pPr latinLnBrk="1"/>
          <a:endParaRPr lang="ko-KR" altLang="en-US"/>
        </a:p>
      </dgm:t>
    </dgm:pt>
    <dgm:pt modelId="{1272C24C-E2F0-D341-B754-098C39631D6F}" type="pres">
      <dgm:prSet presAssocID="{DDCF078C-D429-4F3D-A86A-601C37333F0E}" presName="childShp" presStyleLbl="bgAccFollowNode1" presStyleIdx="2" presStyleCnt="3" custScaleX="101122" custLinFactNeighborX="9683" custLinFactNeighborY="-6205">
        <dgm:presLayoutVars>
          <dgm:bulletEnabled val="1"/>
        </dgm:presLayoutVars>
      </dgm:prSet>
      <dgm:spPr/>
      <dgm:t>
        <a:bodyPr/>
        <a:lstStyle/>
        <a:p>
          <a:pPr latinLnBrk="1"/>
          <a:endParaRPr lang="ko-KR" altLang="en-US"/>
        </a:p>
      </dgm:t>
    </dgm:pt>
  </dgm:ptLst>
  <dgm:cxnLst>
    <dgm:cxn modelId="{29436C4D-DB22-4F4E-824E-A271BEA4B55A}" type="presOf" srcId="{7A4F0D30-8256-1D4B-8BE8-79461F7B7106}" destId="{01691D90-6DE5-7644-A7F6-4156A6ECC60E}" srcOrd="0" destOrd="1" presId="urn:microsoft.com/office/officeart/2005/8/layout/vList6"/>
    <dgm:cxn modelId="{AF5C49FA-826C-3344-9857-BC66309940FD}" srcId="{DDCF078C-D429-4F3D-A86A-601C37333F0E}" destId="{932272A2-D176-4B49-AF00-80B9B7A2A781}" srcOrd="0" destOrd="0" parTransId="{3FA64943-5CC2-A349-AE19-6C1BA7B24BC4}" sibTransId="{9E8AB6F9-766B-F64B-B44D-BE5D49608766}"/>
    <dgm:cxn modelId="{E05025BF-653D-5D44-8E1F-ABBD991E3144}" srcId="{B9C32B05-62EA-407A-B21C-2310C7945705}" destId="{DB6D20BB-5DEB-9D4A-9229-5320F4E09CF6}" srcOrd="1" destOrd="0" parTransId="{266CFF9F-D526-D44A-87F4-05D3A24B6793}" sibTransId="{9CEEC671-0B94-CD46-A720-8A4E0B9C1AD9}"/>
    <dgm:cxn modelId="{D5F4F958-5E8C-4E7E-9A80-2A60A725D959}" type="presOf" srcId="{42D71409-67F9-455C-8C6D-716D284AAA6B}" destId="{5BC9D3B4-AF9C-4AF7-91E0-64CA69BFC99F}" srcOrd="0" destOrd="0" presId="urn:microsoft.com/office/officeart/2005/8/layout/vList6"/>
    <dgm:cxn modelId="{4E34D607-198F-9248-828A-8B1885B0077A}" type="presOf" srcId="{DDCF078C-D429-4F3D-A86A-601C37333F0E}" destId="{5B66D4AE-6E3B-384E-A42E-B1873A23F2B0}" srcOrd="0" destOrd="0" presId="urn:microsoft.com/office/officeart/2005/8/layout/vList6"/>
    <dgm:cxn modelId="{8EF32A0D-3CBF-2A4E-83D5-1379E1238A9C}" srcId="{DB6D20BB-5DEB-9D4A-9229-5320F4E09CF6}" destId="{7A4F0D30-8256-1D4B-8BE8-79461F7B7106}" srcOrd="1" destOrd="0" parTransId="{B7C7AE7A-37EB-BD40-BE50-43F45766AE71}" sibTransId="{09E4DCCA-AE0F-1147-8C82-37F640C7DA67}"/>
    <dgm:cxn modelId="{F90FD1E0-7F2B-AC47-AB68-DCA00B4D7B5B}" srcId="{42D71409-67F9-455C-8C6D-716D284AAA6B}" destId="{9A46B4E4-0DA1-5049-89F1-DB40DEEF965E}" srcOrd="0" destOrd="0" parTransId="{6DF878D6-67FF-CA45-8AAE-C80B2B33F740}" sibTransId="{F957543C-9711-0F4B-8399-19479CDCAD83}"/>
    <dgm:cxn modelId="{D82BC553-77F0-41C1-9700-470CA40EE479}" type="presOf" srcId="{EB58FA45-D3FD-48B9-A80C-D9D1B24E41A6}" destId="{01691D90-6DE5-7644-A7F6-4156A6ECC60E}" srcOrd="0" destOrd="0" presId="urn:microsoft.com/office/officeart/2005/8/layout/vList6"/>
    <dgm:cxn modelId="{2947BA37-FBFC-4289-A940-2082A0C1C518}" type="presOf" srcId="{B9C32B05-62EA-407A-B21C-2310C7945705}" destId="{3E4076C3-D42C-45B7-AE06-68212D6714F3}" srcOrd="0" destOrd="0" presId="urn:microsoft.com/office/officeart/2005/8/layout/vList6"/>
    <dgm:cxn modelId="{2AA9C11F-1F1D-428E-801A-47EAA766C99D}" srcId="{B9C32B05-62EA-407A-B21C-2310C7945705}" destId="{42D71409-67F9-455C-8C6D-716D284AAA6B}" srcOrd="0" destOrd="0" parTransId="{51680ED1-AF6E-4B28-AE94-92B0EFB0DF7D}" sibTransId="{478B7D3C-9FB4-4BC6-90AC-49960560DECD}"/>
    <dgm:cxn modelId="{E517D2AB-25CA-A84B-9060-1C00E5EEB2FF}" type="presOf" srcId="{9A46B4E4-0DA1-5049-89F1-DB40DEEF965E}" destId="{388CC475-44FF-4EF6-A0FF-7F5AB70B9092}" srcOrd="0" destOrd="0" presId="urn:microsoft.com/office/officeart/2005/8/layout/vList6"/>
    <dgm:cxn modelId="{8ED196F6-6553-443C-AAB2-40F72E795577}" srcId="{B9C32B05-62EA-407A-B21C-2310C7945705}" destId="{DDCF078C-D429-4F3D-A86A-601C37333F0E}" srcOrd="2" destOrd="0" parTransId="{1882E0FC-22B0-4EC0-AFEA-6913C3E42D04}" sibTransId="{E265BFA4-891C-408C-98FC-08B80CC170BD}"/>
    <dgm:cxn modelId="{6BF54EC6-F85C-BC44-9059-E467E015FE84}" type="presOf" srcId="{932272A2-D176-4B49-AF00-80B9B7A2A781}" destId="{1272C24C-E2F0-D341-B754-098C39631D6F}" srcOrd="0" destOrd="0" presId="urn:microsoft.com/office/officeart/2005/8/layout/vList6"/>
    <dgm:cxn modelId="{61370530-1954-45A7-A4E4-B6A3E7C740F2}" srcId="{DB6D20BB-5DEB-9D4A-9229-5320F4E09CF6}" destId="{EB58FA45-D3FD-48B9-A80C-D9D1B24E41A6}" srcOrd="0" destOrd="0" parTransId="{5D521F98-9FB2-4A54-AA7C-3061FDA41D7D}" sibTransId="{C6DDB7FE-BC05-406B-A93F-2A875FEAB7F0}"/>
    <dgm:cxn modelId="{7569C75F-B7DA-7B49-ADBC-E69F8DAF6B13}" type="presOf" srcId="{DB6D20BB-5DEB-9D4A-9229-5320F4E09CF6}" destId="{658DE5C7-4D5F-F54B-8A4C-5936F913DB14}" srcOrd="0" destOrd="0" presId="urn:microsoft.com/office/officeart/2005/8/layout/vList6"/>
    <dgm:cxn modelId="{6D2BD2E7-8B18-41ED-B8C7-97F12447B5CA}" type="presParOf" srcId="{3E4076C3-D42C-45B7-AE06-68212D6714F3}" destId="{B3306FA9-31B2-4688-A162-7E35CFE12D55}" srcOrd="0" destOrd="0" presId="urn:microsoft.com/office/officeart/2005/8/layout/vList6"/>
    <dgm:cxn modelId="{C54EB639-41A7-42B6-9AED-D5FB8E8EBD36}" type="presParOf" srcId="{B3306FA9-31B2-4688-A162-7E35CFE12D55}" destId="{5BC9D3B4-AF9C-4AF7-91E0-64CA69BFC99F}" srcOrd="0" destOrd="0" presId="urn:microsoft.com/office/officeart/2005/8/layout/vList6"/>
    <dgm:cxn modelId="{48173423-40D6-4414-B496-B6EAE9331CB8}" type="presParOf" srcId="{B3306FA9-31B2-4688-A162-7E35CFE12D55}" destId="{388CC475-44FF-4EF6-A0FF-7F5AB70B9092}" srcOrd="1" destOrd="0" presId="urn:microsoft.com/office/officeart/2005/8/layout/vList6"/>
    <dgm:cxn modelId="{A0F820FE-8D9E-4E2B-8908-9F44FC76F26F}" type="presParOf" srcId="{3E4076C3-D42C-45B7-AE06-68212D6714F3}" destId="{230BAF5B-3631-4204-BBA8-52E03CD89186}" srcOrd="1" destOrd="0" presId="urn:microsoft.com/office/officeart/2005/8/layout/vList6"/>
    <dgm:cxn modelId="{B1D8DDFF-67E4-4347-A01D-4498E5C5C7D3}" type="presParOf" srcId="{3E4076C3-D42C-45B7-AE06-68212D6714F3}" destId="{30729E57-FB82-C747-B763-6F98005AFC3D}" srcOrd="2" destOrd="0" presId="urn:microsoft.com/office/officeart/2005/8/layout/vList6"/>
    <dgm:cxn modelId="{A26986C9-7894-534A-8DB2-9B620FCA7FE7}" type="presParOf" srcId="{30729E57-FB82-C747-B763-6F98005AFC3D}" destId="{658DE5C7-4D5F-F54B-8A4C-5936F913DB14}" srcOrd="0" destOrd="0" presId="urn:microsoft.com/office/officeart/2005/8/layout/vList6"/>
    <dgm:cxn modelId="{B4E57E66-74A1-6A4F-8EBC-A7EC03ECDDF4}" type="presParOf" srcId="{30729E57-FB82-C747-B763-6F98005AFC3D}" destId="{01691D90-6DE5-7644-A7F6-4156A6ECC60E}" srcOrd="1" destOrd="0" presId="urn:microsoft.com/office/officeart/2005/8/layout/vList6"/>
    <dgm:cxn modelId="{729B5D39-F470-A146-9A1F-800C2BC574F5}" type="presParOf" srcId="{3E4076C3-D42C-45B7-AE06-68212D6714F3}" destId="{1245875E-BE1B-8449-AF7D-06AB0FF7CB76}" srcOrd="3" destOrd="0" presId="urn:microsoft.com/office/officeart/2005/8/layout/vList6"/>
    <dgm:cxn modelId="{32BAACC4-85E5-5742-9954-42D33AA7C567}" type="presParOf" srcId="{3E4076C3-D42C-45B7-AE06-68212D6714F3}" destId="{86314CF0-1143-4F4B-B6DB-CF90ED226AC0}" srcOrd="4" destOrd="0" presId="urn:microsoft.com/office/officeart/2005/8/layout/vList6"/>
    <dgm:cxn modelId="{D43D28AF-3743-3248-8CDF-755318FE0467}" type="presParOf" srcId="{86314CF0-1143-4F4B-B6DB-CF90ED226AC0}" destId="{5B66D4AE-6E3B-384E-A42E-B1873A23F2B0}" srcOrd="0" destOrd="0" presId="urn:microsoft.com/office/officeart/2005/8/layout/vList6"/>
    <dgm:cxn modelId="{30D2D528-3035-834B-8277-C094977928C1}" type="presParOf" srcId="{86314CF0-1143-4F4B-B6DB-CF90ED226AC0}" destId="{1272C24C-E2F0-D341-B754-098C39631D6F}"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9C32B05-62EA-407A-B21C-2310C7945705}" type="doc">
      <dgm:prSet loTypeId="urn:microsoft.com/office/officeart/2005/8/layout/vList6" loCatId="list" qsTypeId="urn:microsoft.com/office/officeart/2005/8/quickstyle/simple4" qsCatId="simple" csTypeId="urn:microsoft.com/office/officeart/2005/8/colors/colorful1" csCatId="colorful" phldr="1"/>
      <dgm:spPr/>
      <dgm:t>
        <a:bodyPr/>
        <a:lstStyle/>
        <a:p>
          <a:endParaRPr lang="en-US"/>
        </a:p>
      </dgm:t>
    </dgm:pt>
    <dgm:pt modelId="{0175455E-C54B-45D4-9F64-0589EB6B3316}">
      <dgm:prSet phldrT="[Text]" custT="1"/>
      <dgm:spPr>
        <a:noFill/>
        <a:ln>
          <a:solidFill>
            <a:schemeClr val="tx1">
              <a:alpha val="90000"/>
            </a:schemeClr>
          </a:solidFill>
        </a:ln>
      </dgm:spPr>
      <dgm:t>
        <a:bodyPr/>
        <a:lstStyle/>
        <a:p>
          <a:pPr algn="ctr">
            <a:buNone/>
          </a:pP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조기 발견, 증상 조절, 구조적 손상 예방, 기능적 상태 최적화를 통해 건강과 관련된 삶의 질을 극대화합니다</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dirty="0">
            <a:latin typeface="맑은 고딕" pitchFamily="50" charset="-127"/>
            <a:ea typeface="맑은 고딕" pitchFamily="50" charset="-127"/>
            <a:cs typeface="Arial" panose="020B0604020202020204" pitchFamily="34" charset="0"/>
          </a:endParaRPr>
        </a:p>
      </dgm:t>
    </dgm:pt>
    <dgm:pt modelId="{88BD4BDB-1D85-4113-AFEC-21431AF63D5F}" type="parTrans" cxnId="{C8B436FC-B783-46B4-A145-3B3B3DD3B3F9}">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814ADA3B-AA89-4AB7-868E-C824585A3ABB}" type="sibTrans" cxnId="{C8B436FC-B783-46B4-A145-3B3B3DD3B3F9}">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81ACDB56-32A2-3F45-A97B-041C3448333A}">
      <dgm:prSet custT="1"/>
      <dgm:spPr>
        <a:noFill/>
        <a:ln>
          <a:solidFill>
            <a:schemeClr val="tx1">
              <a:alpha val="90000"/>
            </a:schemeClr>
          </a:solidFill>
        </a:ln>
      </dgm:spPr>
      <dgm:t>
        <a:bodyPr/>
        <a:lstStyle/>
        <a:p>
          <a:pPr algn="ctr">
            <a:buClrTx/>
            <a:buSzTx/>
            <a:buFont typeface="+mj-lt"/>
            <a:buNone/>
          </a:pPr>
          <a:r>
            <a:rPr kumimoji="0" lang="ko-KR" altLang="en-US"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관절 외</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증상(피부, </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손</a:t>
          </a:r>
          <a:r>
            <a:rPr kumimoji="0" lang="ko-KR" altLang="en-US"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발</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톱</a:t>
          </a: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 눈 및 위장관)을 고려하십시오</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dirty="0">
            <a:latin typeface="맑은 고딕" pitchFamily="50" charset="-127"/>
            <a:ea typeface="맑은 고딕" pitchFamily="50" charset="-127"/>
            <a:cs typeface="Arial" panose="020B0604020202020204" pitchFamily="34" charset="0"/>
          </a:endParaRPr>
        </a:p>
      </dgm:t>
    </dgm:pt>
    <dgm:pt modelId="{4E159BFC-BBE4-014F-8987-C6334FF663EC}" type="parTrans" cxnId="{F8A7387F-D4B6-494E-B3AD-11500B273B7E}">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A445AC24-005E-E24C-AA09-C463EDD62761}" type="sibTrans" cxnId="{F8A7387F-D4B6-494E-B3AD-11500B273B7E}">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661313D3-1615-3741-935B-9B54FC6B83C3}">
      <dgm:prSet custT="1"/>
      <dgm:spPr>
        <a:noFill/>
        <a:ln>
          <a:solidFill>
            <a:schemeClr val="tx1">
              <a:alpha val="90000"/>
            </a:schemeClr>
          </a:solidFill>
        </a:ln>
      </dgm:spPr>
      <dgm:t>
        <a:bodyPr/>
        <a:lstStyle/>
        <a:p>
          <a:pPr algn="ctr">
            <a:buClrTx/>
            <a:buSzTx/>
            <a:buFont typeface="+mj-lt"/>
            <a:buNone/>
          </a:pPr>
          <a:r>
            <a:rPr kumimoji="0" lang="ko" sz="1400" b="0" i="0" u="none" strike="noStrike"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동반 질환을 고려하십시오</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1-4</a:t>
          </a:r>
          <a:endParaRPr lang="en-US" sz="1400" dirty="0">
            <a:latin typeface="맑은 고딕" pitchFamily="50" charset="-127"/>
            <a:ea typeface="맑은 고딕" pitchFamily="50" charset="-127"/>
            <a:cs typeface="Arial" panose="020B0604020202020204" pitchFamily="34" charset="0"/>
          </a:endParaRPr>
        </a:p>
      </dgm:t>
    </dgm:pt>
    <dgm:pt modelId="{6E1A60A3-96E6-F840-96B4-17A0EDDC04E9}" type="parTrans" cxnId="{522EC96F-1159-1A41-B90A-489A17D348E5}">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3EB6CB30-9D9C-0C48-BA8B-0E4F21A26648}" type="sibTrans" cxnId="{522EC96F-1159-1A41-B90A-489A17D348E5}">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267BA27E-6CD6-A74E-AC98-933B19C49AE4}">
      <dgm:prSet custT="1"/>
      <dgm:spPr>
        <a:noFill/>
        <a:ln>
          <a:solidFill>
            <a:schemeClr val="tx1">
              <a:alpha val="90000"/>
            </a:schemeClr>
          </a:solidFill>
        </a:ln>
      </dgm:spPr>
      <dgm:t>
        <a:bodyPr/>
        <a:lstStyle/>
        <a:p>
          <a:pPr algn="ctr">
            <a:buClrTx/>
            <a:buSzTx/>
            <a:buFont typeface="+mj-lt"/>
            <a:buNone/>
          </a:pPr>
          <a:endParaRPr lang="en-US" sz="600" dirty="0">
            <a:latin typeface="맑은 고딕" pitchFamily="50" charset="-127"/>
            <a:ea typeface="맑은 고딕" pitchFamily="50" charset="-127"/>
            <a:cs typeface="Arial" panose="020B0604020202020204" pitchFamily="34" charset="0"/>
          </a:endParaRPr>
        </a:p>
      </dgm:t>
    </dgm:pt>
    <dgm:pt modelId="{0C00C67E-7979-4040-9E4A-3C09C61EFD1B}" type="parTrans" cxnId="{7C5C5585-9FA9-904E-BC1C-4A070D8BE988}">
      <dgm:prSet/>
      <dgm:spPr/>
      <dgm:t>
        <a:bodyPr/>
        <a:lstStyle/>
        <a:p>
          <a:endParaRPr lang="en-US">
            <a:latin typeface="맑은 고딕" pitchFamily="50" charset="-127"/>
            <a:ea typeface="맑은 고딕" pitchFamily="50" charset="-127"/>
          </a:endParaRPr>
        </a:p>
      </dgm:t>
    </dgm:pt>
    <dgm:pt modelId="{2E5F8607-E103-1843-B7E0-715B26CD88C7}" type="sibTrans" cxnId="{7C5C5585-9FA9-904E-BC1C-4A070D8BE988}">
      <dgm:prSet/>
      <dgm:spPr/>
      <dgm:t>
        <a:bodyPr/>
        <a:lstStyle/>
        <a:p>
          <a:endParaRPr lang="en-US">
            <a:latin typeface="맑은 고딕" pitchFamily="50" charset="-127"/>
            <a:ea typeface="맑은 고딕" pitchFamily="50" charset="-127"/>
          </a:endParaRPr>
        </a:p>
      </dgm:t>
    </dgm:pt>
    <dgm:pt modelId="{244CE93D-3CE9-480A-BC40-D5795AE4CC61}">
      <dgm:prSet phldrT="[Text]" custT="1"/>
      <dgm:spPr>
        <a:blipFill dpi="0" rotWithShape="0">
          <a:blip xmlns:r="http://schemas.openxmlformats.org/officeDocument/2006/relationships" r:embed="rId1" cstate="email">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a:ext>
            </a:extLst>
          </a:blip>
          <a:srcRect/>
          <a:stretch>
            <a:fillRect l="21858" t="3416" r="21858" b="3416"/>
          </a:stretch>
        </a:blipFill>
      </dgm:spPr>
      <dgm:t>
        <a:bodyPr/>
        <a:lstStyle/>
        <a:p>
          <a:endParaRPr lang="en-US" sz="1400" dirty="0">
            <a:latin typeface="맑은 고딕" pitchFamily="50" charset="-127"/>
            <a:ea typeface="맑은 고딕" pitchFamily="50" charset="-127"/>
            <a:cs typeface="Arial" panose="020B0604020202020204" pitchFamily="34" charset="0"/>
          </a:endParaRPr>
        </a:p>
      </dgm:t>
    </dgm:pt>
    <dgm:pt modelId="{AA2C577D-A278-4959-857E-CDA154440386}" type="sibTrans" cxnId="{746C65D4-0A32-4610-8B9B-A01592BB40A3}">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B26CFE49-55EC-4B92-8D65-F00D6B48420B}" type="parTrans" cxnId="{746C65D4-0A32-4610-8B9B-A01592BB40A3}">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E32BF636-C7CC-DC4C-9DD6-5DA7B5495E1F}">
      <dgm:prSet custT="1"/>
      <dgm:spPr>
        <a:blipFill rotWithShape="0">
          <a:blip xmlns:r="http://schemas.openxmlformats.org/officeDocument/2006/relationships" r:embed="rId2" cstate="email">
            <a:duotone>
              <a:schemeClr val="accent5">
                <a:hueOff val="0"/>
                <a:satOff val="0"/>
                <a:lumOff val="0"/>
                <a:alphaOff val="0"/>
                <a:shade val="20000"/>
                <a:satMod val="200000"/>
              </a:schemeClr>
              <a:schemeClr val="accent5">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dgm:spPr>
      <dgm:t>
        <a:bodyPr/>
        <a:lstStyle/>
        <a:p>
          <a:pPr algn="ctr">
            <a:buClrTx/>
            <a:buSzTx/>
            <a:buFont typeface="+mj-lt"/>
            <a:buNone/>
          </a:pPr>
          <a:endParaRPr lang="en-US" sz="1400" dirty="0">
            <a:latin typeface="맑은 고딕" pitchFamily="50" charset="-127"/>
            <a:ea typeface="맑은 고딕" pitchFamily="50" charset="-127"/>
            <a:cs typeface="Arial" panose="020B0604020202020204" pitchFamily="34" charset="0"/>
          </a:endParaRPr>
        </a:p>
      </dgm:t>
    </dgm:pt>
    <dgm:pt modelId="{496C3E73-D7A7-C64B-AF1A-EA3A151E72E6}" type="parTrans" cxnId="{76D00881-A174-7B44-BA87-41E028880048}">
      <dgm:prSet/>
      <dgm:spPr/>
      <dgm:t>
        <a:bodyPr/>
        <a:lstStyle/>
        <a:p>
          <a:endParaRPr lang="en-US">
            <a:latin typeface="맑은 고딕" pitchFamily="50" charset="-127"/>
            <a:ea typeface="맑은 고딕" pitchFamily="50" charset="-127"/>
          </a:endParaRPr>
        </a:p>
      </dgm:t>
    </dgm:pt>
    <dgm:pt modelId="{8D2A1D5D-D88C-A143-96A5-B1CABD01A5A7}" type="sibTrans" cxnId="{76D00881-A174-7B44-BA87-41E028880048}">
      <dgm:prSet/>
      <dgm:spPr/>
      <dgm:t>
        <a:bodyPr/>
        <a:lstStyle/>
        <a:p>
          <a:endParaRPr lang="en-US">
            <a:latin typeface="맑은 고딕" pitchFamily="50" charset="-127"/>
            <a:ea typeface="맑은 고딕" pitchFamily="50" charset="-127"/>
          </a:endParaRPr>
        </a:p>
      </dgm:t>
    </dgm:pt>
    <dgm:pt modelId="{9AF8B874-A93C-C742-BD18-6C9189A4B925}">
      <dgm:prSet custT="1"/>
      <dgm:spPr>
        <a:noFill/>
        <a:ln>
          <a:solidFill>
            <a:schemeClr val="tx1">
              <a:alpha val="90000"/>
            </a:schemeClr>
          </a:solidFill>
        </a:ln>
      </dgm:spPr>
      <dgm:t>
        <a:bodyPr/>
        <a:lstStyle/>
        <a:p>
          <a:pPr algn="ctr">
            <a:buClrTx/>
            <a:buSzTx/>
            <a:buFont typeface="+mj-lt"/>
            <a:buNone/>
          </a:pPr>
          <a:endParaRPr lang="en-US" sz="700" dirty="0">
            <a:latin typeface="맑은 고딕" pitchFamily="50" charset="-127"/>
            <a:ea typeface="맑은 고딕" pitchFamily="50" charset="-127"/>
            <a:cs typeface="Arial" panose="020B0604020202020204" pitchFamily="34" charset="0"/>
          </a:endParaRPr>
        </a:p>
      </dgm:t>
    </dgm:pt>
    <dgm:pt modelId="{5CA5CE62-4219-7445-8EEC-EB54534DECF5}" type="parTrans" cxnId="{CBE7EAF6-5551-7F42-9113-3B54E3C2220A}">
      <dgm:prSet/>
      <dgm:spPr/>
      <dgm:t>
        <a:bodyPr/>
        <a:lstStyle/>
        <a:p>
          <a:endParaRPr lang="en-US">
            <a:latin typeface="맑은 고딕" pitchFamily="50" charset="-127"/>
            <a:ea typeface="맑은 고딕" pitchFamily="50" charset="-127"/>
          </a:endParaRPr>
        </a:p>
      </dgm:t>
    </dgm:pt>
    <dgm:pt modelId="{FCB31AC7-FABE-3342-B84F-773F31FA8D9B}" type="sibTrans" cxnId="{CBE7EAF6-5551-7F42-9113-3B54E3C2220A}">
      <dgm:prSet/>
      <dgm:spPr/>
      <dgm:t>
        <a:bodyPr/>
        <a:lstStyle/>
        <a:p>
          <a:endParaRPr lang="en-US">
            <a:latin typeface="맑은 고딕" pitchFamily="50" charset="-127"/>
            <a:ea typeface="맑은 고딕" pitchFamily="50" charset="-127"/>
          </a:endParaRPr>
        </a:p>
      </dgm:t>
    </dgm:pt>
    <dgm:pt modelId="{B6D9DE15-697B-42C2-B6A1-CE31260EED93}">
      <dgm:prSet phldrT="[Text]" custT="1"/>
      <dgm:spPr>
        <a:blipFill rotWithShape="0">
          <a:blip xmlns:r="http://schemas.openxmlformats.org/officeDocument/2006/relationships" r:embed="rId3" cstate="email">
            <a:duotone>
              <a:schemeClr val="accent2">
                <a:hueOff val="0"/>
                <a:satOff val="0"/>
                <a:lumOff val="0"/>
                <a:alphaOff val="0"/>
                <a:shade val="20000"/>
                <a:satMod val="200000"/>
              </a:schemeClr>
              <a:schemeClr val="accent2">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dgm:spPr>
      <dgm:t>
        <a:bodyPr/>
        <a:lstStyle/>
        <a:p>
          <a:endParaRPr lang="en-US" sz="1400" dirty="0">
            <a:latin typeface="맑은 고딕" pitchFamily="50" charset="-127"/>
            <a:ea typeface="맑은 고딕" pitchFamily="50" charset="-127"/>
            <a:cs typeface="Arial" panose="020B0604020202020204" pitchFamily="34" charset="0"/>
          </a:endParaRPr>
        </a:p>
      </dgm:t>
    </dgm:pt>
    <dgm:pt modelId="{B605B681-1ACB-4650-8600-F9223ABDDC16}" type="sibTrans" cxnId="{40513FB0-F94C-499F-9A0B-9E0341D0A0C2}">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EAC9FC21-5112-4CCF-8070-06ED15ED24ED}" type="parTrans" cxnId="{40513FB0-F94C-499F-9A0B-9E0341D0A0C2}">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3BB3ACA2-E3E3-1049-AD10-CF04CA530316}">
      <dgm:prSet custT="1"/>
      <dgm:spPr>
        <a:blipFill rotWithShape="0">
          <a:blip xmlns:r="http://schemas.openxmlformats.org/officeDocument/2006/relationships" r:embed="rId4" cstate="email">
            <a:duotone>
              <a:schemeClr val="accent4">
                <a:hueOff val="0"/>
                <a:satOff val="0"/>
                <a:lumOff val="0"/>
                <a:alphaOff val="0"/>
                <a:shade val="20000"/>
                <a:satMod val="200000"/>
              </a:schemeClr>
              <a:schemeClr val="accent4">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dgm:spPr>
      <dgm:t>
        <a:bodyPr/>
        <a:lstStyle/>
        <a:p>
          <a:endParaRPr lang="en-US" sz="1400" dirty="0">
            <a:latin typeface="맑은 고딕" pitchFamily="50" charset="-127"/>
            <a:ea typeface="맑은 고딕" pitchFamily="50" charset="-127"/>
            <a:cs typeface="Arial" panose="020B0604020202020204" pitchFamily="34" charset="0"/>
          </a:endParaRPr>
        </a:p>
      </dgm:t>
    </dgm:pt>
    <dgm:pt modelId="{F6175467-F456-6149-8174-6BC491C9ADE9}" type="sibTrans" cxnId="{3B227EC6-90A4-9D4F-BF8F-4AA1FBEB028E}">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7FD26E23-C7EE-ED43-A08B-7D2EAA26760B}" type="parTrans" cxnId="{3B227EC6-90A4-9D4F-BF8F-4AA1FBEB028E}">
      <dgm:prSet/>
      <dgm:spPr/>
      <dgm:t>
        <a:bodyPr/>
        <a:lstStyle/>
        <a:p>
          <a:endParaRPr lang="en-US" sz="1400">
            <a:latin typeface="맑은 고딕" pitchFamily="50" charset="-127"/>
            <a:ea typeface="맑은 고딕" pitchFamily="50" charset="-127"/>
            <a:cs typeface="Arial" panose="020B0604020202020204" pitchFamily="34" charset="0"/>
          </a:endParaRPr>
        </a:p>
      </dgm:t>
    </dgm:pt>
    <dgm:pt modelId="{60D527EC-4918-41D3-9D60-DF0FA5719E24}">
      <dgm:prSet phldrT="[Text]" custT="1"/>
      <dgm:spPr>
        <a:noFill/>
        <a:ln>
          <a:solidFill>
            <a:schemeClr val="tx1">
              <a:alpha val="90000"/>
            </a:schemeClr>
          </a:solidFill>
        </a:ln>
      </dgm:spPr>
      <dgm:t>
        <a:bodyPr/>
        <a:lstStyle/>
        <a:p>
          <a:pPr algn="ctr">
            <a:buNone/>
          </a:pPr>
          <a:endParaRPr lang="en-US" sz="700" dirty="0">
            <a:latin typeface="맑은 고딕" pitchFamily="50" charset="-127"/>
            <a:ea typeface="맑은 고딕" pitchFamily="50" charset="-127"/>
            <a:cs typeface="Arial" panose="020B0604020202020204" pitchFamily="34" charset="0"/>
          </a:endParaRPr>
        </a:p>
      </dgm:t>
    </dgm:pt>
    <dgm:pt modelId="{D33E2284-4ED3-4B1D-90D3-470E48B26879}" type="parTrans" cxnId="{565A130F-2799-4BB3-AD24-BE3901C2C565}">
      <dgm:prSet/>
      <dgm:spPr/>
      <dgm:t>
        <a:bodyPr/>
        <a:lstStyle/>
        <a:p>
          <a:pPr latinLnBrk="1"/>
          <a:endParaRPr lang="ko-KR" altLang="en-US"/>
        </a:p>
      </dgm:t>
    </dgm:pt>
    <dgm:pt modelId="{4E3798DD-1D38-4997-9FDB-F8BE6C6DC5E7}" type="sibTrans" cxnId="{565A130F-2799-4BB3-AD24-BE3901C2C565}">
      <dgm:prSet/>
      <dgm:spPr/>
      <dgm:t>
        <a:bodyPr/>
        <a:lstStyle/>
        <a:p>
          <a:pPr latinLnBrk="1"/>
          <a:endParaRPr lang="ko-KR" altLang="en-US"/>
        </a:p>
      </dgm:t>
    </dgm:pt>
    <dgm:pt modelId="{90B8A0F5-64DF-FD44-A62E-52517B101E25}">
      <dgm:prSet phldrT="[Text]" custT="1"/>
      <dgm:spPr>
        <a:noFill/>
        <a:ln>
          <a:solidFill>
            <a:schemeClr val="tx1">
              <a:alpha val="90000"/>
            </a:schemeClr>
          </a:solidFill>
        </a:ln>
      </dgm:spPr>
      <dgm:t>
        <a:bodyPr/>
        <a:lstStyle/>
        <a:p>
          <a:pPr algn="ctr">
            <a:buNone/>
          </a:pP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치료 결정을 위해 각</a:t>
          </a:r>
          <a:r>
            <a:rPr kumimoji="0" lang="ko-KR" altLang="en-US"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각의</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관절 증상을 고려하십시오.</a:t>
          </a:r>
          <a:r>
            <a:rPr kumimoji="0" lang="ko" sz="1400" b="0" i="0" u="none" strike="noStrike"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r>
            <a:rPr kumimoji="0" lang="ko" sz="1400" b="0" i="0" u="none" strike="noStrike"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endParaRPr lang="en-US" sz="1400" dirty="0">
            <a:latin typeface="맑은 고딕" pitchFamily="50" charset="-127"/>
            <a:ea typeface="맑은 고딕" pitchFamily="50" charset="-127"/>
            <a:cs typeface="Arial" panose="020B0604020202020204" pitchFamily="34" charset="0"/>
          </a:endParaRPr>
        </a:p>
      </dgm:t>
    </dgm:pt>
    <dgm:pt modelId="{750485FE-67C7-2947-B348-CC528EABE0E0}" type="sibTrans" cxnId="{1A358345-D43C-AF4A-AF86-22D36400D868}">
      <dgm:prSet/>
      <dgm:spPr/>
      <dgm:t>
        <a:bodyPr/>
        <a:lstStyle/>
        <a:p>
          <a:endParaRPr lang="en-US">
            <a:latin typeface="맑은 고딕" pitchFamily="50" charset="-127"/>
            <a:ea typeface="맑은 고딕" pitchFamily="50" charset="-127"/>
          </a:endParaRPr>
        </a:p>
      </dgm:t>
    </dgm:pt>
    <dgm:pt modelId="{1DB5B804-E4D4-5B42-A120-787C021FC698}" type="parTrans" cxnId="{1A358345-D43C-AF4A-AF86-22D36400D868}">
      <dgm:prSet/>
      <dgm:spPr/>
      <dgm:t>
        <a:bodyPr/>
        <a:lstStyle/>
        <a:p>
          <a:endParaRPr lang="en-US">
            <a:latin typeface="맑은 고딕" pitchFamily="50" charset="-127"/>
            <a:ea typeface="맑은 고딕" pitchFamily="50" charset="-127"/>
          </a:endParaRPr>
        </a:p>
      </dgm:t>
    </dgm:pt>
    <dgm:pt modelId="{3E4076C3-D42C-45B7-AE06-68212D6714F3}" type="pres">
      <dgm:prSet presAssocID="{B9C32B05-62EA-407A-B21C-2310C7945705}" presName="Name0" presStyleCnt="0">
        <dgm:presLayoutVars>
          <dgm:dir/>
          <dgm:animLvl val="lvl"/>
          <dgm:resizeHandles/>
        </dgm:presLayoutVars>
      </dgm:prSet>
      <dgm:spPr/>
      <dgm:t>
        <a:bodyPr/>
        <a:lstStyle/>
        <a:p>
          <a:pPr latinLnBrk="1"/>
          <a:endParaRPr lang="ko-KR" altLang="en-US"/>
        </a:p>
      </dgm:t>
    </dgm:pt>
    <dgm:pt modelId="{91D0DB71-A6C8-4055-BB4B-E714C2B4CEEE}" type="pres">
      <dgm:prSet presAssocID="{B6D9DE15-697B-42C2-B6A1-CE31260EED93}" presName="linNode" presStyleCnt="0"/>
      <dgm:spPr/>
    </dgm:pt>
    <dgm:pt modelId="{210F0CD8-2A26-4F53-90E3-993F68C2D920}" type="pres">
      <dgm:prSet presAssocID="{B6D9DE15-697B-42C2-B6A1-CE31260EED93}" presName="parentShp" presStyleLbl="node1" presStyleIdx="0" presStyleCnt="4" custScaleX="47391">
        <dgm:presLayoutVars>
          <dgm:bulletEnabled val="1"/>
        </dgm:presLayoutVars>
      </dgm:prSet>
      <dgm:spPr/>
      <dgm:t>
        <a:bodyPr/>
        <a:lstStyle/>
        <a:p>
          <a:pPr latinLnBrk="1"/>
          <a:endParaRPr lang="ko-KR" altLang="en-US"/>
        </a:p>
      </dgm:t>
    </dgm:pt>
    <dgm:pt modelId="{21F5A1EC-75B3-4830-826F-BE3C9B93A91E}" type="pres">
      <dgm:prSet presAssocID="{B6D9DE15-697B-42C2-B6A1-CE31260EED93}" presName="childShp" presStyleLbl="bgAccFollowNode1" presStyleIdx="0" presStyleCnt="4" custLinFactNeighborX="13623" custLinFactNeighborY="1378">
        <dgm:presLayoutVars>
          <dgm:bulletEnabled val="1"/>
        </dgm:presLayoutVars>
      </dgm:prSet>
      <dgm:spPr/>
      <dgm:t>
        <a:bodyPr/>
        <a:lstStyle/>
        <a:p>
          <a:pPr latinLnBrk="1"/>
          <a:endParaRPr lang="ko-KR" altLang="en-US"/>
        </a:p>
      </dgm:t>
    </dgm:pt>
    <dgm:pt modelId="{77E4FE4D-454F-43B5-9817-2916FB02019A}" type="pres">
      <dgm:prSet presAssocID="{B605B681-1ACB-4650-8600-F9223ABDDC16}" presName="spacing" presStyleCnt="0"/>
      <dgm:spPr/>
    </dgm:pt>
    <dgm:pt modelId="{A66502C7-5248-4818-98C4-BE5D4EAFE067}" type="pres">
      <dgm:prSet presAssocID="{244CE93D-3CE9-480A-BC40-D5795AE4CC61}" presName="linNode" presStyleCnt="0"/>
      <dgm:spPr/>
    </dgm:pt>
    <dgm:pt modelId="{A66EE0FC-98FD-4D7F-90DE-5F3B386E0D45}" type="pres">
      <dgm:prSet presAssocID="{244CE93D-3CE9-480A-BC40-D5795AE4CC61}" presName="parentShp" presStyleLbl="node1" presStyleIdx="1" presStyleCnt="4" custScaleX="79953" custLinFactNeighborX="-314" custLinFactNeighborY="-9694">
        <dgm:presLayoutVars>
          <dgm:bulletEnabled val="1"/>
        </dgm:presLayoutVars>
      </dgm:prSet>
      <dgm:spPr/>
      <dgm:t>
        <a:bodyPr/>
        <a:lstStyle/>
        <a:p>
          <a:pPr latinLnBrk="1"/>
          <a:endParaRPr lang="ko-KR" altLang="en-US"/>
        </a:p>
      </dgm:t>
    </dgm:pt>
    <dgm:pt modelId="{E9A6706F-296E-4250-A4DE-C0135677E765}" type="pres">
      <dgm:prSet presAssocID="{244CE93D-3CE9-480A-BC40-D5795AE4CC61}" presName="childShp" presStyleLbl="bgAccFollowNode1" presStyleIdx="1" presStyleCnt="4" custLinFactNeighborX="-3076" custLinFactNeighborY="2235">
        <dgm:presLayoutVars>
          <dgm:bulletEnabled val="1"/>
        </dgm:presLayoutVars>
      </dgm:prSet>
      <dgm:spPr/>
      <dgm:t>
        <a:bodyPr/>
        <a:lstStyle/>
        <a:p>
          <a:pPr latinLnBrk="1"/>
          <a:endParaRPr lang="ko-KR" altLang="en-US"/>
        </a:p>
      </dgm:t>
    </dgm:pt>
    <dgm:pt modelId="{CC1E1B83-7B5D-6C40-866F-7D704415C2BC}" type="pres">
      <dgm:prSet presAssocID="{AA2C577D-A278-4959-857E-CDA154440386}" presName="spacing" presStyleCnt="0"/>
      <dgm:spPr/>
    </dgm:pt>
    <dgm:pt modelId="{4AABF7D9-5075-DA48-BE74-B9234E32D4BF}" type="pres">
      <dgm:prSet presAssocID="{3BB3ACA2-E3E3-1049-AD10-CF04CA530316}" presName="linNode" presStyleCnt="0"/>
      <dgm:spPr/>
    </dgm:pt>
    <dgm:pt modelId="{61673E07-AF96-D147-A47B-0437469D1979}" type="pres">
      <dgm:prSet presAssocID="{3BB3ACA2-E3E3-1049-AD10-CF04CA530316}" presName="parentShp" presStyleLbl="node1" presStyleIdx="2" presStyleCnt="4" custScaleX="46359" custScaleY="91428" custLinFactNeighborX="1087" custLinFactNeighborY="4226">
        <dgm:presLayoutVars>
          <dgm:bulletEnabled val="1"/>
        </dgm:presLayoutVars>
      </dgm:prSet>
      <dgm:spPr/>
      <dgm:t>
        <a:bodyPr/>
        <a:lstStyle/>
        <a:p>
          <a:pPr latinLnBrk="1"/>
          <a:endParaRPr lang="ko-KR" altLang="en-US"/>
        </a:p>
      </dgm:t>
    </dgm:pt>
    <dgm:pt modelId="{E8F3404F-7962-364A-8C29-2FACDBAD64A9}" type="pres">
      <dgm:prSet presAssocID="{3BB3ACA2-E3E3-1049-AD10-CF04CA530316}" presName="childShp" presStyleLbl="bgAccFollowNode1" presStyleIdx="2" presStyleCnt="4" custScaleX="105717" custLinFactNeighborX="15918" custLinFactNeighborY="-4424">
        <dgm:presLayoutVars>
          <dgm:bulletEnabled val="1"/>
        </dgm:presLayoutVars>
      </dgm:prSet>
      <dgm:spPr/>
      <dgm:t>
        <a:bodyPr/>
        <a:lstStyle/>
        <a:p>
          <a:pPr latinLnBrk="1"/>
          <a:endParaRPr lang="ko-KR" altLang="en-US"/>
        </a:p>
      </dgm:t>
    </dgm:pt>
    <dgm:pt modelId="{9FFDD72F-B4C1-7A43-AF17-BBE27B7FE145}" type="pres">
      <dgm:prSet presAssocID="{F6175467-F456-6149-8174-6BC491C9ADE9}" presName="spacing" presStyleCnt="0"/>
      <dgm:spPr/>
    </dgm:pt>
    <dgm:pt modelId="{29D7C88E-CB99-B84E-A0AC-73B003DAC2C0}" type="pres">
      <dgm:prSet presAssocID="{E32BF636-C7CC-DC4C-9DD6-5DA7B5495E1F}" presName="linNode" presStyleCnt="0"/>
      <dgm:spPr/>
    </dgm:pt>
    <dgm:pt modelId="{EA303C40-CE09-3E41-99B3-2DC99770DC52}" type="pres">
      <dgm:prSet presAssocID="{E32BF636-C7CC-DC4C-9DD6-5DA7B5495E1F}" presName="parentShp" presStyleLbl="node1" presStyleIdx="3" presStyleCnt="4" custScaleX="49735">
        <dgm:presLayoutVars>
          <dgm:bulletEnabled val="1"/>
        </dgm:presLayoutVars>
      </dgm:prSet>
      <dgm:spPr/>
      <dgm:t>
        <a:bodyPr/>
        <a:lstStyle/>
        <a:p>
          <a:pPr latinLnBrk="1"/>
          <a:endParaRPr lang="ko-KR" altLang="en-US"/>
        </a:p>
      </dgm:t>
    </dgm:pt>
    <dgm:pt modelId="{C21B9DEB-19AC-B44E-B7DA-96542BA8FB8E}" type="pres">
      <dgm:prSet presAssocID="{E32BF636-C7CC-DC4C-9DD6-5DA7B5495E1F}" presName="childShp" presStyleLbl="bgAccFollowNode1" presStyleIdx="3" presStyleCnt="4" custLinFactNeighborX="13610" custLinFactNeighborY="12841">
        <dgm:presLayoutVars>
          <dgm:bulletEnabled val="1"/>
        </dgm:presLayoutVars>
      </dgm:prSet>
      <dgm:spPr/>
      <dgm:t>
        <a:bodyPr/>
        <a:lstStyle/>
        <a:p>
          <a:pPr latinLnBrk="1"/>
          <a:endParaRPr lang="ko-KR" altLang="en-US"/>
        </a:p>
      </dgm:t>
    </dgm:pt>
  </dgm:ptLst>
  <dgm:cxnLst>
    <dgm:cxn modelId="{76D00881-A174-7B44-BA87-41E028880048}" srcId="{B9C32B05-62EA-407A-B21C-2310C7945705}" destId="{E32BF636-C7CC-DC4C-9DD6-5DA7B5495E1F}" srcOrd="3" destOrd="0" parTransId="{496C3E73-D7A7-C64B-AF1A-EA3A151E72E6}" sibTransId="{8D2A1D5D-D88C-A143-96A5-B1CABD01A5A7}"/>
    <dgm:cxn modelId="{692BFAE2-1C5F-084E-B9C8-660EF39AD3A7}" type="presOf" srcId="{3BB3ACA2-E3E3-1049-AD10-CF04CA530316}" destId="{61673E07-AF96-D147-A47B-0437469D1979}" srcOrd="0" destOrd="0" presId="urn:microsoft.com/office/officeart/2005/8/layout/vList6"/>
    <dgm:cxn modelId="{C190B98E-C13F-C94B-B0EE-5AC522ECE7ED}" type="presOf" srcId="{661313D3-1615-3741-935B-9B54FC6B83C3}" destId="{C21B9DEB-19AC-B44E-B7DA-96542BA8FB8E}" srcOrd="0" destOrd="1" presId="urn:microsoft.com/office/officeart/2005/8/layout/vList6"/>
    <dgm:cxn modelId="{522EC96F-1159-1A41-B90A-489A17D348E5}" srcId="{E32BF636-C7CC-DC4C-9DD6-5DA7B5495E1F}" destId="{661313D3-1615-3741-935B-9B54FC6B83C3}" srcOrd="1" destOrd="0" parTransId="{6E1A60A3-96E6-F840-96B4-17A0EDDC04E9}" sibTransId="{3EB6CB30-9D9C-0C48-BA8B-0E4F21A26648}"/>
    <dgm:cxn modelId="{60863A12-51DF-40D5-A7EF-45F213E30375}" type="presOf" srcId="{0175455E-C54B-45D4-9F64-0589EB6B3316}" destId="{21F5A1EC-75B3-4830-826F-BE3C9B93A91E}" srcOrd="0" destOrd="0" presId="urn:microsoft.com/office/officeart/2005/8/layout/vList6"/>
    <dgm:cxn modelId="{CF1B963A-2A48-704E-98B5-3D298075AB08}" type="presOf" srcId="{90B8A0F5-64DF-FD44-A62E-52517B101E25}" destId="{E9A6706F-296E-4250-A4DE-C0135677E765}" srcOrd="0" destOrd="1" presId="urn:microsoft.com/office/officeart/2005/8/layout/vList6"/>
    <dgm:cxn modelId="{CBE7EAF6-5551-7F42-9113-3B54E3C2220A}" srcId="{E32BF636-C7CC-DC4C-9DD6-5DA7B5495E1F}" destId="{9AF8B874-A93C-C742-BD18-6C9189A4B925}" srcOrd="0" destOrd="0" parTransId="{5CA5CE62-4219-7445-8EEC-EB54534DECF5}" sibTransId="{FCB31AC7-FABE-3342-B84F-773F31FA8D9B}"/>
    <dgm:cxn modelId="{2947BA37-FBFC-4289-A940-2082A0C1C518}" type="presOf" srcId="{B9C32B05-62EA-407A-B21C-2310C7945705}" destId="{3E4076C3-D42C-45B7-AE06-68212D6714F3}" srcOrd="0" destOrd="0" presId="urn:microsoft.com/office/officeart/2005/8/layout/vList6"/>
    <dgm:cxn modelId="{1A358345-D43C-AF4A-AF86-22D36400D868}" srcId="{244CE93D-3CE9-480A-BC40-D5795AE4CC61}" destId="{90B8A0F5-64DF-FD44-A62E-52517B101E25}" srcOrd="1" destOrd="0" parTransId="{1DB5B804-E4D4-5B42-A120-787C021FC698}" sibTransId="{750485FE-67C7-2947-B348-CC528EABE0E0}"/>
    <dgm:cxn modelId="{7C5C5585-9FA9-904E-BC1C-4A070D8BE988}" srcId="{3BB3ACA2-E3E3-1049-AD10-CF04CA530316}" destId="{267BA27E-6CD6-A74E-AC98-933B19C49AE4}" srcOrd="0" destOrd="0" parTransId="{0C00C67E-7979-4040-9E4A-3C09C61EFD1B}" sibTransId="{2E5F8607-E103-1843-B7E0-715B26CD88C7}"/>
    <dgm:cxn modelId="{F1B5B85F-CD67-48AF-BFEF-28AA9BACEF51}" type="presOf" srcId="{244CE93D-3CE9-480A-BC40-D5795AE4CC61}" destId="{A66EE0FC-98FD-4D7F-90DE-5F3B386E0D45}" srcOrd="0" destOrd="0" presId="urn:microsoft.com/office/officeart/2005/8/layout/vList6"/>
    <dgm:cxn modelId="{9A734E0B-4E28-E84F-86FB-B616D5821606}" type="presOf" srcId="{81ACDB56-32A2-3F45-A97B-041C3448333A}" destId="{E8F3404F-7962-364A-8C29-2FACDBAD64A9}" srcOrd="0" destOrd="1" presId="urn:microsoft.com/office/officeart/2005/8/layout/vList6"/>
    <dgm:cxn modelId="{746C65D4-0A32-4610-8B9B-A01592BB40A3}" srcId="{B9C32B05-62EA-407A-B21C-2310C7945705}" destId="{244CE93D-3CE9-480A-BC40-D5795AE4CC61}" srcOrd="1" destOrd="0" parTransId="{B26CFE49-55EC-4B92-8D65-F00D6B48420B}" sibTransId="{AA2C577D-A278-4959-857E-CDA154440386}"/>
    <dgm:cxn modelId="{9E2D6CA9-CBB2-4941-8F60-E508E968E9FE}" type="presOf" srcId="{E32BF636-C7CC-DC4C-9DD6-5DA7B5495E1F}" destId="{EA303C40-CE09-3E41-99B3-2DC99770DC52}" srcOrd="0" destOrd="0" presId="urn:microsoft.com/office/officeart/2005/8/layout/vList6"/>
    <dgm:cxn modelId="{C4DAF308-82AD-0546-BDCA-A134F4C59C2A}" type="presOf" srcId="{267BA27E-6CD6-A74E-AC98-933B19C49AE4}" destId="{E8F3404F-7962-364A-8C29-2FACDBAD64A9}" srcOrd="0" destOrd="0" presId="urn:microsoft.com/office/officeart/2005/8/layout/vList6"/>
    <dgm:cxn modelId="{F8A7387F-D4B6-494E-B3AD-11500B273B7E}" srcId="{3BB3ACA2-E3E3-1049-AD10-CF04CA530316}" destId="{81ACDB56-32A2-3F45-A97B-041C3448333A}" srcOrd="1" destOrd="0" parTransId="{4E159BFC-BBE4-014F-8987-C6334FF663EC}" sibTransId="{A445AC24-005E-E24C-AA09-C463EDD62761}"/>
    <dgm:cxn modelId="{40513FB0-F94C-499F-9A0B-9E0341D0A0C2}" srcId="{B9C32B05-62EA-407A-B21C-2310C7945705}" destId="{B6D9DE15-697B-42C2-B6A1-CE31260EED93}" srcOrd="0" destOrd="0" parTransId="{EAC9FC21-5112-4CCF-8070-06ED15ED24ED}" sibTransId="{B605B681-1ACB-4650-8600-F9223ABDDC16}"/>
    <dgm:cxn modelId="{565A130F-2799-4BB3-AD24-BE3901C2C565}" srcId="{244CE93D-3CE9-480A-BC40-D5795AE4CC61}" destId="{60D527EC-4918-41D3-9D60-DF0FA5719E24}" srcOrd="0" destOrd="0" parTransId="{D33E2284-4ED3-4B1D-90D3-470E48B26879}" sibTransId="{4E3798DD-1D38-4997-9FDB-F8BE6C6DC5E7}"/>
    <dgm:cxn modelId="{BB007127-06F4-5848-9D10-882808F82DB6}" type="presOf" srcId="{9AF8B874-A93C-C742-BD18-6C9189A4B925}" destId="{C21B9DEB-19AC-B44E-B7DA-96542BA8FB8E}" srcOrd="0" destOrd="0" presId="urn:microsoft.com/office/officeart/2005/8/layout/vList6"/>
    <dgm:cxn modelId="{F180A469-CBFC-4B77-9924-F7E2DF9AE32F}" type="presOf" srcId="{B6D9DE15-697B-42C2-B6A1-CE31260EED93}" destId="{210F0CD8-2A26-4F53-90E3-993F68C2D920}" srcOrd="0" destOrd="0" presId="urn:microsoft.com/office/officeart/2005/8/layout/vList6"/>
    <dgm:cxn modelId="{C8B436FC-B783-46B4-A145-3B3B3DD3B3F9}" srcId="{B6D9DE15-697B-42C2-B6A1-CE31260EED93}" destId="{0175455E-C54B-45D4-9F64-0589EB6B3316}" srcOrd="0" destOrd="0" parTransId="{88BD4BDB-1D85-4113-AFEC-21431AF63D5F}" sibTransId="{814ADA3B-AA89-4AB7-868E-C824585A3ABB}"/>
    <dgm:cxn modelId="{3B227EC6-90A4-9D4F-BF8F-4AA1FBEB028E}" srcId="{B9C32B05-62EA-407A-B21C-2310C7945705}" destId="{3BB3ACA2-E3E3-1049-AD10-CF04CA530316}" srcOrd="2" destOrd="0" parTransId="{7FD26E23-C7EE-ED43-A08B-7D2EAA26760B}" sibTransId="{F6175467-F456-6149-8174-6BC491C9ADE9}"/>
    <dgm:cxn modelId="{A3AF4054-3234-44C7-9DAD-59D657CD560C}" type="presOf" srcId="{60D527EC-4918-41D3-9D60-DF0FA5719E24}" destId="{E9A6706F-296E-4250-A4DE-C0135677E765}" srcOrd="0" destOrd="0" presId="urn:microsoft.com/office/officeart/2005/8/layout/vList6"/>
    <dgm:cxn modelId="{6F970B51-6C93-442C-99C6-9BD1F21072D7}" type="presParOf" srcId="{3E4076C3-D42C-45B7-AE06-68212D6714F3}" destId="{91D0DB71-A6C8-4055-BB4B-E714C2B4CEEE}" srcOrd="0" destOrd="0" presId="urn:microsoft.com/office/officeart/2005/8/layout/vList6"/>
    <dgm:cxn modelId="{2A7291DE-C12F-49BF-B785-DE3F8CB852A2}" type="presParOf" srcId="{91D0DB71-A6C8-4055-BB4B-E714C2B4CEEE}" destId="{210F0CD8-2A26-4F53-90E3-993F68C2D920}" srcOrd="0" destOrd="0" presId="urn:microsoft.com/office/officeart/2005/8/layout/vList6"/>
    <dgm:cxn modelId="{5BD6C4AD-2DB6-4B3F-A776-6DD2EB6F0F4D}" type="presParOf" srcId="{91D0DB71-A6C8-4055-BB4B-E714C2B4CEEE}" destId="{21F5A1EC-75B3-4830-826F-BE3C9B93A91E}" srcOrd="1" destOrd="0" presId="urn:microsoft.com/office/officeart/2005/8/layout/vList6"/>
    <dgm:cxn modelId="{C9E119E4-D071-4757-AF34-51840EB8ECF6}" type="presParOf" srcId="{3E4076C3-D42C-45B7-AE06-68212D6714F3}" destId="{77E4FE4D-454F-43B5-9817-2916FB02019A}" srcOrd="1" destOrd="0" presId="urn:microsoft.com/office/officeart/2005/8/layout/vList6"/>
    <dgm:cxn modelId="{D8F8EF46-D2ED-48BA-AAE8-89F40E6D550D}" type="presParOf" srcId="{3E4076C3-D42C-45B7-AE06-68212D6714F3}" destId="{A66502C7-5248-4818-98C4-BE5D4EAFE067}" srcOrd="2" destOrd="0" presId="urn:microsoft.com/office/officeart/2005/8/layout/vList6"/>
    <dgm:cxn modelId="{3C2888AE-54C3-4493-ABED-61C0E637328D}" type="presParOf" srcId="{A66502C7-5248-4818-98C4-BE5D4EAFE067}" destId="{A66EE0FC-98FD-4D7F-90DE-5F3B386E0D45}" srcOrd="0" destOrd="0" presId="urn:microsoft.com/office/officeart/2005/8/layout/vList6"/>
    <dgm:cxn modelId="{B2FFABBA-1FBA-45CD-B4BE-67EE989CF6BE}" type="presParOf" srcId="{A66502C7-5248-4818-98C4-BE5D4EAFE067}" destId="{E9A6706F-296E-4250-A4DE-C0135677E765}" srcOrd="1" destOrd="0" presId="urn:microsoft.com/office/officeart/2005/8/layout/vList6"/>
    <dgm:cxn modelId="{0B9F2DE4-67E5-124A-B02D-24B0AC8C333A}" type="presParOf" srcId="{3E4076C3-D42C-45B7-AE06-68212D6714F3}" destId="{CC1E1B83-7B5D-6C40-866F-7D704415C2BC}" srcOrd="3" destOrd="0" presId="urn:microsoft.com/office/officeart/2005/8/layout/vList6"/>
    <dgm:cxn modelId="{F9629B87-3996-F54F-9A55-1839D4AC165F}" type="presParOf" srcId="{3E4076C3-D42C-45B7-AE06-68212D6714F3}" destId="{4AABF7D9-5075-DA48-BE74-B9234E32D4BF}" srcOrd="4" destOrd="0" presId="urn:microsoft.com/office/officeart/2005/8/layout/vList6"/>
    <dgm:cxn modelId="{C9481729-9E9F-0D46-B314-3853616F12E5}" type="presParOf" srcId="{4AABF7D9-5075-DA48-BE74-B9234E32D4BF}" destId="{61673E07-AF96-D147-A47B-0437469D1979}" srcOrd="0" destOrd="0" presId="urn:microsoft.com/office/officeart/2005/8/layout/vList6"/>
    <dgm:cxn modelId="{292381C2-E821-0445-BB2F-8EBF883E1809}" type="presParOf" srcId="{4AABF7D9-5075-DA48-BE74-B9234E32D4BF}" destId="{E8F3404F-7962-364A-8C29-2FACDBAD64A9}" srcOrd="1" destOrd="0" presId="urn:microsoft.com/office/officeart/2005/8/layout/vList6"/>
    <dgm:cxn modelId="{1A005B52-D6D2-5142-9BFC-1A62ACE27040}" type="presParOf" srcId="{3E4076C3-D42C-45B7-AE06-68212D6714F3}" destId="{9FFDD72F-B4C1-7A43-AF17-BBE27B7FE145}" srcOrd="5" destOrd="0" presId="urn:microsoft.com/office/officeart/2005/8/layout/vList6"/>
    <dgm:cxn modelId="{78C61B1D-3379-BA40-B188-E3F4277ADE9A}" type="presParOf" srcId="{3E4076C3-D42C-45B7-AE06-68212D6714F3}" destId="{29D7C88E-CB99-B84E-A0AC-73B003DAC2C0}" srcOrd="6" destOrd="0" presId="urn:microsoft.com/office/officeart/2005/8/layout/vList6"/>
    <dgm:cxn modelId="{62CDDE2A-F96A-804D-B716-C3B4A54FAEFC}" type="presParOf" srcId="{29D7C88E-CB99-B84E-A0AC-73B003DAC2C0}" destId="{EA303C40-CE09-3E41-99B3-2DC99770DC52}" srcOrd="0" destOrd="0" presId="urn:microsoft.com/office/officeart/2005/8/layout/vList6"/>
    <dgm:cxn modelId="{47049EFE-DADA-EE4A-8629-271B71C86530}" type="presParOf" srcId="{29D7C88E-CB99-B84E-A0AC-73B003DAC2C0}" destId="{C21B9DEB-19AC-B44E-B7DA-96542BA8FB8E}"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89D565FF-A9FC-F04B-ABD8-540C8D2BA173}"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n-US"/>
        </a:p>
      </dgm:t>
    </dgm:pt>
    <dgm:pt modelId="{927BEC3F-8A99-E74F-89E2-84893F4DBCC6}">
      <dgm:prSet phldrT="[Text]" custT="1"/>
      <dgm:spPr/>
      <dgm:t>
        <a:bodyPr/>
        <a:lstStyle/>
        <a:p>
          <a:r>
            <a:rPr lang="ko" sz="1200" b="1" dirty="0">
              <a:latin typeface="Arial" panose="020B0604020202020204" pitchFamily="34" charset="0"/>
              <a:cs typeface="Arial" panose="020B0604020202020204" pitchFamily="34" charset="0"/>
            </a:rPr>
            <a:t>증상 조절 요법</a:t>
          </a:r>
          <a:endParaRPr lang="en-US" sz="1200" dirty="0">
            <a:latin typeface="Arial" panose="020B0604020202020204" pitchFamily="34" charset="0"/>
            <a:cs typeface="Arial" panose="020B0604020202020204" pitchFamily="34" charset="0"/>
          </a:endParaRPr>
        </a:p>
      </dgm:t>
    </dgm:pt>
    <dgm:pt modelId="{56E199CB-ABB1-364C-995E-38A1C9A2A4A6}" type="parTrans" cxnId="{2823BDD6-F580-DF4C-9A48-4CCF6A661295}">
      <dgm:prSet/>
      <dgm:spPr/>
      <dgm:t>
        <a:bodyPr/>
        <a:lstStyle/>
        <a:p>
          <a:endParaRPr lang="en-US" sz="1200">
            <a:latin typeface="Arial" panose="020B0604020202020204" pitchFamily="34" charset="0"/>
            <a:cs typeface="Arial" panose="020B0604020202020204" pitchFamily="34" charset="0"/>
          </a:endParaRPr>
        </a:p>
      </dgm:t>
    </dgm:pt>
    <dgm:pt modelId="{E151DA88-4D96-3745-A842-2E79D3D565AE}" type="sibTrans" cxnId="{2823BDD6-F580-DF4C-9A48-4CCF6A661295}">
      <dgm:prSet/>
      <dgm:spPr/>
      <dgm:t>
        <a:bodyPr/>
        <a:lstStyle/>
        <a:p>
          <a:endParaRPr lang="en-US" sz="1200">
            <a:latin typeface="Arial" panose="020B0604020202020204" pitchFamily="34" charset="0"/>
            <a:cs typeface="Arial" panose="020B0604020202020204" pitchFamily="34" charset="0"/>
          </a:endParaRPr>
        </a:p>
      </dgm:t>
    </dgm:pt>
    <dgm:pt modelId="{4DB52A55-18D0-B345-BD2E-26564B888560}">
      <dgm:prSet phldrT="[Text]" custT="1"/>
      <dgm:spPr>
        <a:noFill/>
        <a:ln>
          <a:solidFill>
            <a:schemeClr val="accent1">
              <a:alpha val="90000"/>
            </a:schemeClr>
          </a:solidFill>
        </a:ln>
      </dgm:spPr>
      <dgm:t>
        <a:bodyPr/>
        <a:lstStyle/>
        <a:p>
          <a:pPr>
            <a:buNone/>
          </a:pPr>
          <a:r>
            <a:rPr lang="ko" sz="1200" dirty="0">
              <a:latin typeface="Arial" panose="020B0604020202020204" pitchFamily="34" charset="0"/>
              <a:cs typeface="Arial" panose="020B0604020202020204" pitchFamily="34" charset="0"/>
            </a:rPr>
            <a:t>비스테로이드성 항염증제(NSAID), 글루코코르티코이드*</a:t>
          </a:r>
        </a:p>
      </dgm:t>
    </dgm:pt>
    <dgm:pt modelId="{8A6CB3C0-D5AE-B44D-BD8B-97673CCE4D81}" type="parTrans" cxnId="{E93CB494-DC5A-EC41-94AD-88180E2BC8B6}">
      <dgm:prSet/>
      <dgm:spPr/>
      <dgm:t>
        <a:bodyPr/>
        <a:lstStyle/>
        <a:p>
          <a:endParaRPr lang="en-US" sz="1200">
            <a:latin typeface="Arial" panose="020B0604020202020204" pitchFamily="34" charset="0"/>
            <a:cs typeface="Arial" panose="020B0604020202020204" pitchFamily="34" charset="0"/>
          </a:endParaRPr>
        </a:p>
      </dgm:t>
    </dgm:pt>
    <dgm:pt modelId="{0888A463-31E4-9E48-B698-C91D3957D118}" type="sibTrans" cxnId="{E93CB494-DC5A-EC41-94AD-88180E2BC8B6}">
      <dgm:prSet/>
      <dgm:spPr/>
      <dgm:t>
        <a:bodyPr/>
        <a:lstStyle/>
        <a:p>
          <a:endParaRPr lang="en-US" sz="1200">
            <a:latin typeface="Arial" panose="020B0604020202020204" pitchFamily="34" charset="0"/>
            <a:cs typeface="Arial" panose="020B0604020202020204" pitchFamily="34" charset="0"/>
          </a:endParaRPr>
        </a:p>
      </dgm:t>
    </dgm:pt>
    <dgm:pt modelId="{69A49ACA-E46D-F140-B71E-21D3E78F5151}">
      <dgm:prSet phldrT="[Text]" custT="1"/>
      <dgm:spPr/>
      <dgm:t>
        <a:bodyPr/>
        <a:lstStyle/>
        <a:p>
          <a:r>
            <a:rPr lang="ko-KR" altLang="en-US" sz="1200" b="1" dirty="0">
              <a:latin typeface="Arial" panose="020B0604020202020204" pitchFamily="34" charset="0"/>
              <a:cs typeface="Arial" panose="020B0604020202020204" pitchFamily="34" charset="0"/>
            </a:rPr>
            <a:t>고식적 </a:t>
          </a:r>
          <a:r>
            <a:rPr lang="ko-KR" altLang="en-US" sz="1200" b="1" dirty="0" err="1">
              <a:latin typeface="Arial" panose="020B0604020202020204" pitchFamily="34" charset="0"/>
              <a:cs typeface="Arial" panose="020B0604020202020204" pitchFamily="34" charset="0"/>
            </a:rPr>
            <a:t>항류마티스제제</a:t>
          </a:r>
          <a:endParaRPr lang="en-US" sz="1200" dirty="0">
            <a:latin typeface="Arial" panose="020B0604020202020204" pitchFamily="34" charset="0"/>
            <a:cs typeface="Arial" panose="020B0604020202020204" pitchFamily="34" charset="0"/>
          </a:endParaRPr>
        </a:p>
      </dgm:t>
    </dgm:pt>
    <dgm:pt modelId="{65AB2886-1BB6-D746-A13A-0557F5C3987E}" type="parTrans" cxnId="{0F968ACC-5F34-D244-A533-5C1D0FAC443E}">
      <dgm:prSet/>
      <dgm:spPr/>
      <dgm:t>
        <a:bodyPr/>
        <a:lstStyle/>
        <a:p>
          <a:endParaRPr lang="en-US" sz="1200">
            <a:latin typeface="Arial" panose="020B0604020202020204" pitchFamily="34" charset="0"/>
            <a:cs typeface="Arial" panose="020B0604020202020204" pitchFamily="34" charset="0"/>
          </a:endParaRPr>
        </a:p>
      </dgm:t>
    </dgm:pt>
    <dgm:pt modelId="{FC6A98AA-76F5-174C-88A2-C4F92BFDB350}" type="sibTrans" cxnId="{0F968ACC-5F34-D244-A533-5C1D0FAC443E}">
      <dgm:prSet/>
      <dgm:spPr/>
      <dgm:t>
        <a:bodyPr/>
        <a:lstStyle/>
        <a:p>
          <a:endParaRPr lang="en-US" sz="1200">
            <a:latin typeface="Arial" panose="020B0604020202020204" pitchFamily="34" charset="0"/>
            <a:cs typeface="Arial" panose="020B0604020202020204" pitchFamily="34" charset="0"/>
          </a:endParaRPr>
        </a:p>
      </dgm:t>
    </dgm:pt>
    <dgm:pt modelId="{70C85304-C92C-3C40-A458-BE644D502411}">
      <dgm:prSet phldrT="[Text]" custT="1"/>
      <dgm:spPr>
        <a:noFill/>
        <a:ln>
          <a:solidFill>
            <a:schemeClr val="accent1">
              <a:alpha val="90000"/>
            </a:schemeClr>
          </a:solidFill>
        </a:ln>
      </dgm:spPr>
      <dgm:t>
        <a:bodyPr/>
        <a:lstStyle/>
        <a:p>
          <a:endParaRPr lang="en-US" sz="1200" dirty="0">
            <a:latin typeface="Arial" panose="020B0604020202020204" pitchFamily="34" charset="0"/>
            <a:cs typeface="Arial" panose="020B0604020202020204" pitchFamily="34" charset="0"/>
          </a:endParaRPr>
        </a:p>
      </dgm:t>
    </dgm:pt>
    <dgm:pt modelId="{12ED026F-1790-D945-9B04-BB7A269F5792}" type="parTrans" cxnId="{8B5841CD-7908-DF43-B291-5B2464E52816}">
      <dgm:prSet/>
      <dgm:spPr/>
      <dgm:t>
        <a:bodyPr/>
        <a:lstStyle/>
        <a:p>
          <a:endParaRPr lang="en-US" sz="1200">
            <a:latin typeface="Arial" panose="020B0604020202020204" pitchFamily="34" charset="0"/>
            <a:cs typeface="Arial" panose="020B0604020202020204" pitchFamily="34" charset="0"/>
          </a:endParaRPr>
        </a:p>
      </dgm:t>
    </dgm:pt>
    <dgm:pt modelId="{8B8C52CB-738F-074B-9948-DAB207E46B5D}" type="sibTrans" cxnId="{8B5841CD-7908-DF43-B291-5B2464E52816}">
      <dgm:prSet/>
      <dgm:spPr/>
      <dgm:t>
        <a:bodyPr/>
        <a:lstStyle/>
        <a:p>
          <a:endParaRPr lang="en-US" sz="1200">
            <a:latin typeface="Arial" panose="020B0604020202020204" pitchFamily="34" charset="0"/>
            <a:cs typeface="Arial" panose="020B0604020202020204" pitchFamily="34" charset="0"/>
          </a:endParaRPr>
        </a:p>
      </dgm:t>
    </dgm:pt>
    <dgm:pt modelId="{5EFBDC41-E743-7146-851B-210B6B416B59}">
      <dgm:prSet phldrT="[Text]" custT="1"/>
      <dgm:spPr>
        <a:noFill/>
        <a:ln>
          <a:solidFill>
            <a:schemeClr val="accent1">
              <a:alpha val="90000"/>
            </a:schemeClr>
          </a:solidFill>
        </a:ln>
      </dgm:spPr>
      <dgm:t>
        <a:bodyPr/>
        <a:lstStyle/>
        <a:p>
          <a:pPr>
            <a:buNone/>
          </a:pPr>
          <a:r>
            <a:rPr lang="ko" sz="1200" b="0" i="0" u="none" dirty="0">
              <a:latin typeface="Arial" panose="020B0604020202020204" pitchFamily="34" charset="0"/>
              <a:cs typeface="Arial" panose="020B0604020202020204" pitchFamily="34" charset="0"/>
            </a:rPr>
            <a:t>메토트렉세이트 </a:t>
          </a:r>
          <a:r>
            <a:rPr lang="ko" sz="1200" b="0" dirty="0">
              <a:latin typeface="Arial" panose="020B0604020202020204" pitchFamily="34" charset="0"/>
              <a:cs typeface="Arial" panose="020B0604020202020204" pitchFamily="34" charset="0"/>
            </a:rPr>
            <a:t>, 설파살라진, 레플루노마이드</a:t>
          </a:r>
          <a:endParaRPr lang="en-US" sz="1200" dirty="0">
            <a:latin typeface="Arial" panose="020B0604020202020204" pitchFamily="34" charset="0"/>
            <a:cs typeface="Arial" panose="020B0604020202020204" pitchFamily="34" charset="0"/>
          </a:endParaRPr>
        </a:p>
      </dgm:t>
    </dgm:pt>
    <dgm:pt modelId="{140F5AC9-074F-0A4E-B396-E55169BBBF11}" type="parTrans" cxnId="{DF0C7368-0F1B-6A47-A1B4-5CD64E3E6D28}">
      <dgm:prSet/>
      <dgm:spPr/>
      <dgm:t>
        <a:bodyPr/>
        <a:lstStyle/>
        <a:p>
          <a:endParaRPr lang="en-US" sz="1200">
            <a:latin typeface="Arial" panose="020B0604020202020204" pitchFamily="34" charset="0"/>
            <a:cs typeface="Arial" panose="020B0604020202020204" pitchFamily="34" charset="0"/>
          </a:endParaRPr>
        </a:p>
      </dgm:t>
    </dgm:pt>
    <dgm:pt modelId="{51393674-AA05-9B45-BFF8-91D3BF0FE9CA}" type="sibTrans" cxnId="{DF0C7368-0F1B-6A47-A1B4-5CD64E3E6D28}">
      <dgm:prSet/>
      <dgm:spPr/>
      <dgm:t>
        <a:bodyPr/>
        <a:lstStyle/>
        <a:p>
          <a:endParaRPr lang="en-US" sz="1200">
            <a:latin typeface="Arial" panose="020B0604020202020204" pitchFamily="34" charset="0"/>
            <a:cs typeface="Arial" panose="020B0604020202020204" pitchFamily="34" charset="0"/>
          </a:endParaRPr>
        </a:p>
      </dgm:t>
    </dgm:pt>
    <dgm:pt modelId="{74438C79-8AC9-D243-A5BF-3F42EF0AD318}">
      <dgm:prSet custT="1"/>
      <dgm:spPr/>
      <dgm:t>
        <a:bodyPr/>
        <a:lstStyle/>
        <a:p>
          <a:r>
            <a:rPr lang="ko" sz="1200" b="1" i="0" u="none" dirty="0">
              <a:latin typeface="Arial" panose="020B0604020202020204" pitchFamily="34" charset="0"/>
              <a:cs typeface="Arial" panose="020B0604020202020204" pitchFamily="34" charset="0"/>
            </a:rPr>
            <a:t>종양 괴사 인자 </a:t>
          </a:r>
          <a:r>
            <a:rPr lang="en-US" altLang="ko" sz="1200" b="1" i="0" u="none" dirty="0" smtClean="0">
              <a:latin typeface="Arial" panose="020B0604020202020204" pitchFamily="34" charset="0"/>
              <a:cs typeface="Arial" panose="020B0604020202020204" pitchFamily="34" charset="0"/>
            </a:rPr>
            <a:t>(TNF) </a:t>
          </a:r>
          <a:r>
            <a:rPr lang="ko" sz="1200" b="1" dirty="0" smtClean="0">
              <a:latin typeface="Arial" panose="020B0604020202020204" pitchFamily="34" charset="0"/>
              <a:cs typeface="Arial" panose="020B0604020202020204" pitchFamily="34" charset="0"/>
            </a:rPr>
            <a:t>억제제</a:t>
          </a:r>
          <a:endParaRPr lang="en-US" sz="1200" dirty="0">
            <a:latin typeface="Arial" panose="020B0604020202020204" pitchFamily="34" charset="0"/>
            <a:cs typeface="Arial" panose="020B0604020202020204" pitchFamily="34" charset="0"/>
          </a:endParaRPr>
        </a:p>
      </dgm:t>
    </dgm:pt>
    <dgm:pt modelId="{6CCBB9C5-AC18-7C4A-A871-BE33AE30154E}" type="parTrans" cxnId="{72BED97D-498B-1E4A-B544-5E02252B3687}">
      <dgm:prSet/>
      <dgm:spPr/>
      <dgm:t>
        <a:bodyPr/>
        <a:lstStyle/>
        <a:p>
          <a:endParaRPr lang="en-US" sz="1200">
            <a:latin typeface="Arial" panose="020B0604020202020204" pitchFamily="34" charset="0"/>
            <a:cs typeface="Arial" panose="020B0604020202020204" pitchFamily="34" charset="0"/>
          </a:endParaRPr>
        </a:p>
      </dgm:t>
    </dgm:pt>
    <dgm:pt modelId="{8536F9CE-B8BD-BF4A-A872-94E29393223E}" type="sibTrans" cxnId="{72BED97D-498B-1E4A-B544-5E02252B3687}">
      <dgm:prSet/>
      <dgm:spPr/>
      <dgm:t>
        <a:bodyPr/>
        <a:lstStyle/>
        <a:p>
          <a:endParaRPr lang="en-US" sz="1200">
            <a:latin typeface="Arial" panose="020B0604020202020204" pitchFamily="34" charset="0"/>
            <a:cs typeface="Arial" panose="020B0604020202020204" pitchFamily="34" charset="0"/>
          </a:endParaRPr>
        </a:p>
      </dgm:t>
    </dgm:pt>
    <dgm:pt modelId="{79AD976C-DDEB-804C-9BE6-247696A9AB97}">
      <dgm:prSet custT="1"/>
      <dgm:spPr>
        <a:noFill/>
        <a:ln>
          <a:solidFill>
            <a:schemeClr val="accent1">
              <a:alpha val="90000"/>
            </a:schemeClr>
          </a:solidFill>
        </a:ln>
      </dgm:spPr>
      <dgm:t>
        <a:bodyPr/>
        <a:lstStyle/>
        <a:p>
          <a:pPr>
            <a:lnSpc>
              <a:spcPct val="100000"/>
            </a:lnSpc>
            <a:spcAft>
              <a:spcPts val="0"/>
            </a:spcAft>
            <a:buNone/>
          </a:pPr>
          <a:r>
            <a:rPr lang="ko" sz="1200" dirty="0">
              <a:latin typeface="Arial" panose="020B0604020202020204" pitchFamily="34" charset="0"/>
              <a:cs typeface="Arial" panose="020B0604020202020204" pitchFamily="34" charset="0"/>
            </a:rPr>
            <a:t>인플릭시맙, 아달리무맙, 골리무맙, 세르톨리주맙 페골, 에타너셉트</a:t>
          </a:r>
        </a:p>
      </dgm:t>
    </dgm:pt>
    <dgm:pt modelId="{B2F38633-5976-FF4E-8B88-167B6C2D4DFF}" type="parTrans" cxnId="{16E18F75-21AD-774A-AC4E-894CA1180ABF}">
      <dgm:prSet/>
      <dgm:spPr/>
      <dgm:t>
        <a:bodyPr/>
        <a:lstStyle/>
        <a:p>
          <a:endParaRPr lang="en-US" sz="1200">
            <a:latin typeface="Arial" panose="020B0604020202020204" pitchFamily="34" charset="0"/>
            <a:cs typeface="Arial" panose="020B0604020202020204" pitchFamily="34" charset="0"/>
          </a:endParaRPr>
        </a:p>
      </dgm:t>
    </dgm:pt>
    <dgm:pt modelId="{B97A9B3B-92F2-444E-9A4C-DC569FAA7B26}" type="sibTrans" cxnId="{16E18F75-21AD-774A-AC4E-894CA1180ABF}">
      <dgm:prSet/>
      <dgm:spPr/>
      <dgm:t>
        <a:bodyPr/>
        <a:lstStyle/>
        <a:p>
          <a:endParaRPr lang="en-US" sz="1200">
            <a:latin typeface="Arial" panose="020B0604020202020204" pitchFamily="34" charset="0"/>
            <a:cs typeface="Arial" panose="020B0604020202020204" pitchFamily="34" charset="0"/>
          </a:endParaRPr>
        </a:p>
      </dgm:t>
    </dgm:pt>
    <dgm:pt modelId="{266D5306-3292-7142-BCA3-B600F7BE6E69}">
      <dgm:prSet custT="1"/>
      <dgm:spPr/>
      <dgm:t>
        <a:bodyPr/>
        <a:lstStyle/>
        <a:p>
          <a:r>
            <a:rPr lang="ko" sz="1200" b="1" i="0" u="none" dirty="0">
              <a:latin typeface="Arial" panose="020B0604020202020204" pitchFamily="34" charset="0"/>
              <a:cs typeface="Arial" panose="020B0604020202020204" pitchFamily="34" charset="0"/>
            </a:rPr>
            <a:t>인터루킨 </a:t>
          </a:r>
          <a:r>
            <a:rPr lang="ko" sz="1200" b="1" dirty="0">
              <a:latin typeface="Arial" panose="020B0604020202020204" pitchFamily="34" charset="0"/>
              <a:cs typeface="Arial" panose="020B0604020202020204" pitchFamily="34" charset="0"/>
            </a:rPr>
            <a:t>-12/23 억제제</a:t>
          </a:r>
          <a:endParaRPr lang="en-US" sz="1200" dirty="0">
            <a:latin typeface="Arial" panose="020B0604020202020204" pitchFamily="34" charset="0"/>
            <a:cs typeface="Arial" panose="020B0604020202020204" pitchFamily="34" charset="0"/>
          </a:endParaRPr>
        </a:p>
      </dgm:t>
    </dgm:pt>
    <dgm:pt modelId="{34035EC7-8E81-0A44-8FF5-D443FADD1025}" type="parTrans" cxnId="{61B982FD-D69F-8249-B225-BC78896357C9}">
      <dgm:prSet/>
      <dgm:spPr/>
      <dgm:t>
        <a:bodyPr/>
        <a:lstStyle/>
        <a:p>
          <a:endParaRPr lang="en-US" sz="1200">
            <a:latin typeface="Arial" panose="020B0604020202020204" pitchFamily="34" charset="0"/>
            <a:cs typeface="Arial" panose="020B0604020202020204" pitchFamily="34" charset="0"/>
          </a:endParaRPr>
        </a:p>
      </dgm:t>
    </dgm:pt>
    <dgm:pt modelId="{D88231F5-304E-6C45-9ADF-0486ED73336F}" type="sibTrans" cxnId="{61B982FD-D69F-8249-B225-BC78896357C9}">
      <dgm:prSet/>
      <dgm:spPr/>
      <dgm:t>
        <a:bodyPr/>
        <a:lstStyle/>
        <a:p>
          <a:endParaRPr lang="en-US" sz="1200">
            <a:latin typeface="Arial" panose="020B0604020202020204" pitchFamily="34" charset="0"/>
            <a:cs typeface="Arial" panose="020B0604020202020204" pitchFamily="34" charset="0"/>
          </a:endParaRPr>
        </a:p>
      </dgm:t>
    </dgm:pt>
    <dgm:pt modelId="{08F0C316-4285-4C4C-984F-E2FA8D114DE3}">
      <dgm:prSet custT="1"/>
      <dgm:spPr>
        <a:noFill/>
        <a:ln>
          <a:solidFill>
            <a:schemeClr val="accent1">
              <a:alpha val="90000"/>
            </a:schemeClr>
          </a:solidFill>
        </a:ln>
      </dgm:spPr>
      <dgm:t>
        <a:bodyPr/>
        <a:lstStyle/>
        <a:p>
          <a:pPr>
            <a:buNone/>
          </a:pPr>
          <a:r>
            <a:rPr lang="ko" sz="1200" dirty="0">
              <a:latin typeface="Arial" panose="020B0604020202020204" pitchFamily="34" charset="0"/>
              <a:cs typeface="Arial" panose="020B0604020202020204" pitchFamily="34" charset="0"/>
            </a:rPr>
            <a:t>우스테키누맙</a:t>
          </a:r>
        </a:p>
      </dgm:t>
    </dgm:pt>
    <dgm:pt modelId="{23CEC8A4-A147-D54F-895A-C2958997D252}" type="parTrans" cxnId="{02076136-6463-3342-8B90-228842A1E623}">
      <dgm:prSet/>
      <dgm:spPr/>
      <dgm:t>
        <a:bodyPr/>
        <a:lstStyle/>
        <a:p>
          <a:endParaRPr lang="en-US" sz="1200">
            <a:latin typeface="Arial" panose="020B0604020202020204" pitchFamily="34" charset="0"/>
            <a:cs typeface="Arial" panose="020B0604020202020204" pitchFamily="34" charset="0"/>
          </a:endParaRPr>
        </a:p>
      </dgm:t>
    </dgm:pt>
    <dgm:pt modelId="{77230BAD-B26C-614E-B539-A35576B8BC1E}" type="sibTrans" cxnId="{02076136-6463-3342-8B90-228842A1E623}">
      <dgm:prSet/>
      <dgm:spPr/>
      <dgm:t>
        <a:bodyPr/>
        <a:lstStyle/>
        <a:p>
          <a:endParaRPr lang="en-US" sz="1200">
            <a:latin typeface="Arial" panose="020B0604020202020204" pitchFamily="34" charset="0"/>
            <a:cs typeface="Arial" panose="020B0604020202020204" pitchFamily="34" charset="0"/>
          </a:endParaRPr>
        </a:p>
      </dgm:t>
    </dgm:pt>
    <dgm:pt modelId="{59AB8FC7-133F-B941-86DE-BDAF9D72D0F5}">
      <dgm:prSet custT="1"/>
      <dgm:spPr/>
      <dgm:t>
        <a:bodyPr/>
        <a:lstStyle/>
        <a:p>
          <a:r>
            <a:rPr lang="ko" sz="1200" b="1" i="0" u="none" dirty="0">
              <a:latin typeface="Arial" panose="020B0604020202020204" pitchFamily="34" charset="0"/>
              <a:cs typeface="Arial" panose="020B0604020202020204" pitchFamily="34" charset="0"/>
            </a:rPr>
            <a:t>인터루킨 </a:t>
          </a:r>
          <a:r>
            <a:rPr lang="ko" sz="1200" b="1" dirty="0">
              <a:latin typeface="Arial" panose="020B0604020202020204" pitchFamily="34" charset="0"/>
              <a:cs typeface="Arial" panose="020B0604020202020204" pitchFamily="34" charset="0"/>
            </a:rPr>
            <a:t>-17 억제제</a:t>
          </a:r>
          <a:endParaRPr lang="en-US" sz="1200" dirty="0">
            <a:latin typeface="Arial" panose="020B0604020202020204" pitchFamily="34" charset="0"/>
            <a:cs typeface="Arial" panose="020B0604020202020204" pitchFamily="34" charset="0"/>
          </a:endParaRPr>
        </a:p>
      </dgm:t>
    </dgm:pt>
    <dgm:pt modelId="{65DF79F1-9422-7446-AFA1-CEBF49D48DF0}" type="parTrans" cxnId="{D1F8A2DB-D23B-874F-A2B6-7C1B88E7828C}">
      <dgm:prSet/>
      <dgm:spPr/>
      <dgm:t>
        <a:bodyPr/>
        <a:lstStyle/>
        <a:p>
          <a:endParaRPr lang="en-US" sz="1200">
            <a:latin typeface="Arial" panose="020B0604020202020204" pitchFamily="34" charset="0"/>
            <a:cs typeface="Arial" panose="020B0604020202020204" pitchFamily="34" charset="0"/>
          </a:endParaRPr>
        </a:p>
      </dgm:t>
    </dgm:pt>
    <dgm:pt modelId="{999A2D01-5226-F946-BBF2-4928757A8DD4}" type="sibTrans" cxnId="{D1F8A2DB-D23B-874F-A2B6-7C1B88E7828C}">
      <dgm:prSet/>
      <dgm:spPr/>
      <dgm:t>
        <a:bodyPr/>
        <a:lstStyle/>
        <a:p>
          <a:endParaRPr lang="en-US" sz="1200">
            <a:latin typeface="Arial" panose="020B0604020202020204" pitchFamily="34" charset="0"/>
            <a:cs typeface="Arial" panose="020B0604020202020204" pitchFamily="34" charset="0"/>
          </a:endParaRPr>
        </a:p>
      </dgm:t>
    </dgm:pt>
    <dgm:pt modelId="{0004A996-C898-4945-AA55-9F1998D552D5}">
      <dgm:prSet custT="1"/>
      <dgm:spPr>
        <a:noFill/>
        <a:ln>
          <a:solidFill>
            <a:schemeClr val="accent1">
              <a:alpha val="90000"/>
            </a:schemeClr>
          </a:solidFill>
        </a:ln>
      </dgm:spPr>
      <dgm:t>
        <a:bodyPr/>
        <a:lstStyle/>
        <a:p>
          <a:pPr>
            <a:buNone/>
          </a:pPr>
          <a:r>
            <a:rPr lang="ko" sz="1200" dirty="0">
              <a:latin typeface="Arial" panose="020B0604020202020204" pitchFamily="34" charset="0"/>
              <a:cs typeface="Arial" panose="020B0604020202020204" pitchFamily="34" charset="0"/>
            </a:rPr>
            <a:t>세쿠키누맙, 익세키주맙, 브로달루맙</a:t>
          </a:r>
        </a:p>
      </dgm:t>
    </dgm:pt>
    <dgm:pt modelId="{8F4C8FFD-F2FC-6A40-944C-1C5D88089A32}" type="parTrans" cxnId="{89396374-061C-9F4A-968D-9F078BAAD012}">
      <dgm:prSet/>
      <dgm:spPr/>
      <dgm:t>
        <a:bodyPr/>
        <a:lstStyle/>
        <a:p>
          <a:endParaRPr lang="en-US" sz="1200">
            <a:latin typeface="Arial" panose="020B0604020202020204" pitchFamily="34" charset="0"/>
            <a:cs typeface="Arial" panose="020B0604020202020204" pitchFamily="34" charset="0"/>
          </a:endParaRPr>
        </a:p>
      </dgm:t>
    </dgm:pt>
    <dgm:pt modelId="{3D785314-B9BA-8645-94FF-2305D5346CC4}" type="sibTrans" cxnId="{89396374-061C-9F4A-968D-9F078BAAD012}">
      <dgm:prSet/>
      <dgm:spPr/>
      <dgm:t>
        <a:bodyPr/>
        <a:lstStyle/>
        <a:p>
          <a:endParaRPr lang="en-US" sz="1200">
            <a:latin typeface="Arial" panose="020B0604020202020204" pitchFamily="34" charset="0"/>
            <a:cs typeface="Arial" panose="020B0604020202020204" pitchFamily="34" charset="0"/>
          </a:endParaRPr>
        </a:p>
      </dgm:t>
    </dgm:pt>
    <dgm:pt modelId="{A680855D-3DF1-0747-8974-F65EC0E91BA9}">
      <dgm:prSet custT="1"/>
      <dgm:spPr/>
      <dgm:t>
        <a:bodyPr/>
        <a:lstStyle/>
        <a:p>
          <a:r>
            <a:rPr lang="ko" sz="1200" b="1" dirty="0">
              <a:latin typeface="Arial" panose="020B0604020202020204" pitchFamily="34" charset="0"/>
              <a:cs typeface="Arial" panose="020B0604020202020204" pitchFamily="34" charset="0"/>
            </a:rPr>
            <a:t>포스포디에스테라제-4 억제제</a:t>
          </a:r>
          <a:endParaRPr lang="en-US" sz="1200" dirty="0">
            <a:latin typeface="Arial" panose="020B0604020202020204" pitchFamily="34" charset="0"/>
            <a:cs typeface="Arial" panose="020B0604020202020204" pitchFamily="34" charset="0"/>
          </a:endParaRPr>
        </a:p>
      </dgm:t>
    </dgm:pt>
    <dgm:pt modelId="{F508FA9F-87B2-4D48-B82E-C1D3DBFC7754}" type="parTrans" cxnId="{1BBC4FC4-6DA2-E046-B7F0-52A96DEE1A8E}">
      <dgm:prSet/>
      <dgm:spPr/>
      <dgm:t>
        <a:bodyPr/>
        <a:lstStyle/>
        <a:p>
          <a:endParaRPr lang="en-US" sz="1200">
            <a:latin typeface="Arial" panose="020B0604020202020204" pitchFamily="34" charset="0"/>
            <a:cs typeface="Arial" panose="020B0604020202020204" pitchFamily="34" charset="0"/>
          </a:endParaRPr>
        </a:p>
      </dgm:t>
    </dgm:pt>
    <dgm:pt modelId="{ACB47279-8AD3-0A4D-8FE5-2EBB094B29DC}" type="sibTrans" cxnId="{1BBC4FC4-6DA2-E046-B7F0-52A96DEE1A8E}">
      <dgm:prSet/>
      <dgm:spPr/>
      <dgm:t>
        <a:bodyPr/>
        <a:lstStyle/>
        <a:p>
          <a:endParaRPr lang="en-US" sz="1200">
            <a:latin typeface="Arial" panose="020B0604020202020204" pitchFamily="34" charset="0"/>
            <a:cs typeface="Arial" panose="020B0604020202020204" pitchFamily="34" charset="0"/>
          </a:endParaRPr>
        </a:p>
      </dgm:t>
    </dgm:pt>
    <dgm:pt modelId="{E8796DA7-044D-4E48-AA1B-AD455DD3A305}">
      <dgm:prSet custT="1"/>
      <dgm:spPr>
        <a:noFill/>
        <a:ln>
          <a:solidFill>
            <a:schemeClr val="accent1">
              <a:alpha val="90000"/>
            </a:schemeClr>
          </a:solidFill>
        </a:ln>
      </dgm:spPr>
      <dgm:t>
        <a:bodyPr/>
        <a:lstStyle/>
        <a:p>
          <a:pPr>
            <a:buNone/>
          </a:pPr>
          <a:r>
            <a:rPr lang="ko" sz="1200" dirty="0">
              <a:latin typeface="Arial" panose="020B0604020202020204" pitchFamily="34" charset="0"/>
              <a:cs typeface="Arial" panose="020B0604020202020204" pitchFamily="34" charset="0"/>
            </a:rPr>
            <a:t>아프레밀라스트</a:t>
          </a:r>
        </a:p>
      </dgm:t>
    </dgm:pt>
    <dgm:pt modelId="{35B226F8-74DB-594A-85EC-8ADEA5FB3274}" type="parTrans" cxnId="{71717111-143F-ED47-8DB4-40ADFDB985F2}">
      <dgm:prSet/>
      <dgm:spPr/>
      <dgm:t>
        <a:bodyPr/>
        <a:lstStyle/>
        <a:p>
          <a:endParaRPr lang="en-US" sz="1200">
            <a:latin typeface="Arial" panose="020B0604020202020204" pitchFamily="34" charset="0"/>
            <a:cs typeface="Arial" panose="020B0604020202020204" pitchFamily="34" charset="0"/>
          </a:endParaRPr>
        </a:p>
      </dgm:t>
    </dgm:pt>
    <dgm:pt modelId="{9A7CEE72-E466-8F41-AA64-F306E73AFED4}" type="sibTrans" cxnId="{71717111-143F-ED47-8DB4-40ADFDB985F2}">
      <dgm:prSet/>
      <dgm:spPr/>
      <dgm:t>
        <a:bodyPr/>
        <a:lstStyle/>
        <a:p>
          <a:endParaRPr lang="en-US" sz="1200">
            <a:latin typeface="Arial" panose="020B0604020202020204" pitchFamily="34" charset="0"/>
            <a:cs typeface="Arial" panose="020B0604020202020204" pitchFamily="34" charset="0"/>
          </a:endParaRPr>
        </a:p>
      </dgm:t>
    </dgm:pt>
    <dgm:pt modelId="{E61D98FE-3BE7-1F4F-9F0C-C0A8265EE2B0}">
      <dgm:prSet phldrT="[Text]" custT="1"/>
      <dgm:spPr>
        <a:noFill/>
        <a:ln>
          <a:solidFill>
            <a:schemeClr val="accent1">
              <a:alpha val="90000"/>
            </a:schemeClr>
          </a:solidFill>
        </a:ln>
      </dgm:spPr>
      <dgm:t>
        <a:bodyPr/>
        <a:lstStyle/>
        <a:p>
          <a:pPr>
            <a:buNone/>
          </a:pPr>
          <a:endParaRPr lang="en-US" sz="1200" dirty="0">
            <a:latin typeface="Arial" panose="020B0604020202020204" pitchFamily="34" charset="0"/>
            <a:cs typeface="Arial" panose="020B0604020202020204" pitchFamily="34" charset="0"/>
          </a:endParaRPr>
        </a:p>
      </dgm:t>
    </dgm:pt>
    <dgm:pt modelId="{7299654A-96D8-AF4A-B701-22F238F9FF13}" type="parTrans" cxnId="{9B62463F-CA17-034F-9569-2DDA9F69390D}">
      <dgm:prSet/>
      <dgm:spPr/>
      <dgm:t>
        <a:bodyPr/>
        <a:lstStyle/>
        <a:p>
          <a:endParaRPr lang="en-US"/>
        </a:p>
      </dgm:t>
    </dgm:pt>
    <dgm:pt modelId="{5FCC2305-71FD-CC48-8351-368EA3D26FEC}" type="sibTrans" cxnId="{9B62463F-CA17-034F-9569-2DDA9F69390D}">
      <dgm:prSet/>
      <dgm:spPr/>
      <dgm:t>
        <a:bodyPr/>
        <a:lstStyle/>
        <a:p>
          <a:endParaRPr lang="en-US"/>
        </a:p>
      </dgm:t>
    </dgm:pt>
    <dgm:pt modelId="{C839C3DA-AB31-5542-835B-F6D6528390CB}">
      <dgm:prSet custT="1"/>
      <dgm:spPr/>
      <dgm:t>
        <a:bodyPr/>
        <a:lstStyle/>
        <a:p>
          <a:r>
            <a:rPr lang="ko" sz="1200" b="1" dirty="0">
              <a:latin typeface="Arial" panose="020B0604020202020204" pitchFamily="34" charset="0"/>
              <a:cs typeface="Arial" panose="020B0604020202020204" pitchFamily="34" charset="0"/>
            </a:rPr>
            <a:t>JAK/STAT 억제제</a:t>
          </a:r>
        </a:p>
      </dgm:t>
    </dgm:pt>
    <dgm:pt modelId="{B083573D-0A9F-564C-A614-9934C4202842}" type="parTrans" cxnId="{E5322478-A264-444B-9460-EAD584DAA378}">
      <dgm:prSet/>
      <dgm:spPr/>
      <dgm:t>
        <a:bodyPr/>
        <a:lstStyle/>
        <a:p>
          <a:endParaRPr lang="en-US"/>
        </a:p>
      </dgm:t>
    </dgm:pt>
    <dgm:pt modelId="{A612A4EC-D298-854A-8980-AC5DC5F563D2}" type="sibTrans" cxnId="{E5322478-A264-444B-9460-EAD584DAA378}">
      <dgm:prSet/>
      <dgm:spPr/>
      <dgm:t>
        <a:bodyPr/>
        <a:lstStyle/>
        <a:p>
          <a:endParaRPr lang="en-US"/>
        </a:p>
      </dgm:t>
    </dgm:pt>
    <dgm:pt modelId="{136EB1E9-741F-C646-B6A3-3C32D15E4791}">
      <dgm:prSet custT="1"/>
      <dgm:spPr>
        <a:noFill/>
        <a:ln>
          <a:solidFill>
            <a:schemeClr val="accent1">
              <a:alpha val="90000"/>
            </a:schemeClr>
          </a:solidFill>
        </a:ln>
      </dgm:spPr>
      <dgm:t>
        <a:bodyPr/>
        <a:lstStyle/>
        <a:p>
          <a:pPr>
            <a:buFont typeface="Arial" panose="020B0604020202020204" pitchFamily="34" charset="0"/>
            <a:buNone/>
          </a:pPr>
          <a:r>
            <a:rPr lang="ko" sz="1200" dirty="0">
              <a:latin typeface="Arial" panose="020B0604020202020204" pitchFamily="34" charset="0"/>
              <a:cs typeface="Arial" panose="020B0604020202020204" pitchFamily="34" charset="0"/>
            </a:rPr>
            <a:t>토파시티닙</a:t>
          </a:r>
          <a:endParaRPr lang="en-US" sz="1200" dirty="0"/>
        </a:p>
      </dgm:t>
    </dgm:pt>
    <dgm:pt modelId="{60FF0647-2BC8-474F-B741-2D0F3920B5FC}" type="parTrans" cxnId="{51C3D20A-C31C-B246-A437-44B61AFF024E}">
      <dgm:prSet/>
      <dgm:spPr/>
      <dgm:t>
        <a:bodyPr/>
        <a:lstStyle/>
        <a:p>
          <a:endParaRPr lang="en-US"/>
        </a:p>
      </dgm:t>
    </dgm:pt>
    <dgm:pt modelId="{A0F0DE92-54EA-194C-89D0-B94AA013C152}" type="sibTrans" cxnId="{51C3D20A-C31C-B246-A437-44B61AFF024E}">
      <dgm:prSet/>
      <dgm:spPr/>
      <dgm:t>
        <a:bodyPr/>
        <a:lstStyle/>
        <a:p>
          <a:endParaRPr lang="en-US"/>
        </a:p>
      </dgm:t>
    </dgm:pt>
    <dgm:pt modelId="{7EFE5A2F-89A2-8949-9607-57755CEE8AF3}">
      <dgm:prSet custT="1"/>
      <dgm:spPr/>
      <dgm:t>
        <a:bodyPr/>
        <a:lstStyle/>
        <a:p>
          <a:r>
            <a:rPr lang="ko" sz="1200" b="1" i="0" u="none" dirty="0">
              <a:latin typeface="Arial" panose="020B0604020202020204" pitchFamily="34" charset="0"/>
              <a:cs typeface="Arial" panose="020B0604020202020204" pitchFamily="34" charset="0"/>
            </a:rPr>
            <a:t>인터루킨 </a:t>
          </a:r>
          <a:r>
            <a:rPr lang="ko" sz="1200" b="0" i="0" u="none" dirty="0">
              <a:latin typeface="Arial" panose="020B0604020202020204" pitchFamily="34" charset="0"/>
              <a:cs typeface="Arial" panose="020B0604020202020204" pitchFamily="34" charset="0"/>
            </a:rPr>
            <a:t>- </a:t>
          </a:r>
          <a:r>
            <a:rPr lang="ko" sz="1200" b="1" i="0" u="none" dirty="0">
              <a:latin typeface="Arial" panose="020B0604020202020204" pitchFamily="34" charset="0"/>
              <a:cs typeface="Arial" panose="020B0604020202020204" pitchFamily="34" charset="0"/>
            </a:rPr>
            <a:t>23 </a:t>
          </a:r>
          <a:r>
            <a:rPr lang="ko" sz="1200" b="1" dirty="0">
              <a:latin typeface="Arial" panose="020B0604020202020204" pitchFamily="34" charset="0"/>
              <a:cs typeface="Arial" panose="020B0604020202020204" pitchFamily="34" charset="0"/>
            </a:rPr>
            <a:t>억제제 </a:t>
          </a:r>
          <a:r>
            <a:rPr lang="ko" sz="1200" b="0" i="0" u="none" dirty="0">
              <a:latin typeface="Arial" panose="020B0604020202020204" pitchFamily="34" charset="0"/>
              <a:cs typeface="Arial" panose="020B0604020202020204" pitchFamily="34" charset="0"/>
            </a:rPr>
            <a:t>_</a:t>
          </a:r>
        </a:p>
      </dgm:t>
    </dgm:pt>
    <dgm:pt modelId="{47AC4556-DC37-F744-97F3-9CFC2390D6D4}" type="parTrans" cxnId="{6706C553-AB71-4D41-B557-4481025068C8}">
      <dgm:prSet/>
      <dgm:spPr/>
      <dgm:t>
        <a:bodyPr/>
        <a:lstStyle/>
        <a:p>
          <a:endParaRPr lang="en-US"/>
        </a:p>
      </dgm:t>
    </dgm:pt>
    <dgm:pt modelId="{BE13269B-983F-8F4E-9ECB-E7854155FD37}" type="sibTrans" cxnId="{6706C553-AB71-4D41-B557-4481025068C8}">
      <dgm:prSet/>
      <dgm:spPr/>
      <dgm:t>
        <a:bodyPr/>
        <a:lstStyle/>
        <a:p>
          <a:endParaRPr lang="en-US"/>
        </a:p>
      </dgm:t>
    </dgm:pt>
    <dgm:pt modelId="{10BC56FA-6117-AC4F-83B6-F1B5B5C851E4}">
      <dgm:prSet custT="1"/>
      <dgm:spPr>
        <a:noFill/>
        <a:ln>
          <a:solidFill>
            <a:schemeClr val="accent1">
              <a:alpha val="90000"/>
            </a:schemeClr>
          </a:solidFill>
        </a:ln>
      </dgm:spPr>
      <dgm:t>
        <a:bodyPr/>
        <a:lstStyle/>
        <a:p>
          <a:pPr>
            <a:buNone/>
          </a:pPr>
          <a:r>
            <a:rPr lang="ko" sz="1200" dirty="0">
              <a:latin typeface="Arial" panose="020B0604020202020204" pitchFamily="34" charset="0"/>
              <a:cs typeface="Arial" panose="020B0604020202020204" pitchFamily="34" charset="0"/>
            </a:rPr>
            <a:t>구셀쿠맙, </a:t>
          </a:r>
          <a:r>
            <a:rPr lang="ko" sz="1200" b="0" i="0" u="none" dirty="0">
              <a:latin typeface="Arial" panose="020B0604020202020204" pitchFamily="34" charset="0"/>
              <a:cs typeface="Arial" panose="020B0604020202020204" pitchFamily="34" charset="0"/>
            </a:rPr>
            <a:t>리산 </a:t>
          </a:r>
          <a:endParaRPr lang="en-US" sz="1200" b="0" dirty="0">
            <a:latin typeface="Arial" panose="020B0604020202020204" pitchFamily="34" charset="0"/>
            <a:cs typeface="Arial" panose="020B0604020202020204" pitchFamily="34" charset="0"/>
          </a:endParaRPr>
        </a:p>
      </dgm:t>
    </dgm:pt>
    <dgm:pt modelId="{EAB884B2-DA65-2A45-9A47-2CDA377F2B21}" type="parTrans" cxnId="{FF3EC6AE-32EE-B143-82FF-C2D2CE5E46B5}">
      <dgm:prSet/>
      <dgm:spPr/>
      <dgm:t>
        <a:bodyPr/>
        <a:lstStyle/>
        <a:p>
          <a:endParaRPr lang="en-US"/>
        </a:p>
      </dgm:t>
    </dgm:pt>
    <dgm:pt modelId="{AC4B6CFD-7841-1342-9253-559CB7F73D1F}" type="sibTrans" cxnId="{FF3EC6AE-32EE-B143-82FF-C2D2CE5E46B5}">
      <dgm:prSet/>
      <dgm:spPr/>
      <dgm:t>
        <a:bodyPr/>
        <a:lstStyle/>
        <a:p>
          <a:endParaRPr lang="en-US"/>
        </a:p>
      </dgm:t>
    </dgm:pt>
    <dgm:pt modelId="{AFCB00D1-2D27-CB4F-8A71-8390143E72B7}" type="pres">
      <dgm:prSet presAssocID="{89D565FF-A9FC-F04B-ABD8-540C8D2BA173}" presName="Name0" presStyleCnt="0">
        <dgm:presLayoutVars>
          <dgm:dir/>
          <dgm:animLvl val="lvl"/>
          <dgm:resizeHandles val="exact"/>
        </dgm:presLayoutVars>
      </dgm:prSet>
      <dgm:spPr/>
      <dgm:t>
        <a:bodyPr/>
        <a:lstStyle/>
        <a:p>
          <a:pPr latinLnBrk="1"/>
          <a:endParaRPr lang="ko-KR" altLang="en-US"/>
        </a:p>
      </dgm:t>
    </dgm:pt>
    <dgm:pt modelId="{FE030630-4764-384E-8F28-A73FA4073339}" type="pres">
      <dgm:prSet presAssocID="{927BEC3F-8A99-E74F-89E2-84893F4DBCC6}" presName="linNode" presStyleCnt="0"/>
      <dgm:spPr/>
    </dgm:pt>
    <dgm:pt modelId="{6B6EAA9E-E383-964D-82D9-E557109A239E}" type="pres">
      <dgm:prSet presAssocID="{927BEC3F-8A99-E74F-89E2-84893F4DBCC6}" presName="parentText" presStyleLbl="node1" presStyleIdx="0" presStyleCnt="8" custLinFactNeighborX="-149" custLinFactNeighborY="-14951">
        <dgm:presLayoutVars>
          <dgm:chMax val="1"/>
          <dgm:bulletEnabled val="1"/>
        </dgm:presLayoutVars>
      </dgm:prSet>
      <dgm:spPr/>
      <dgm:t>
        <a:bodyPr/>
        <a:lstStyle/>
        <a:p>
          <a:pPr latinLnBrk="1"/>
          <a:endParaRPr lang="ko-KR" altLang="en-US"/>
        </a:p>
      </dgm:t>
    </dgm:pt>
    <dgm:pt modelId="{155398EA-7BC4-CE4C-8E2E-859318556987}" type="pres">
      <dgm:prSet presAssocID="{927BEC3F-8A99-E74F-89E2-84893F4DBCC6}" presName="descendantText" presStyleLbl="alignAccFollowNode1" presStyleIdx="0" presStyleCnt="8">
        <dgm:presLayoutVars>
          <dgm:bulletEnabled val="1"/>
        </dgm:presLayoutVars>
      </dgm:prSet>
      <dgm:spPr/>
      <dgm:t>
        <a:bodyPr/>
        <a:lstStyle/>
        <a:p>
          <a:pPr latinLnBrk="1"/>
          <a:endParaRPr lang="ko-KR" altLang="en-US"/>
        </a:p>
      </dgm:t>
    </dgm:pt>
    <dgm:pt modelId="{4CB5C614-4497-AB49-B1A3-F38743FC324D}" type="pres">
      <dgm:prSet presAssocID="{E151DA88-4D96-3745-A842-2E79D3D565AE}" presName="sp" presStyleCnt="0"/>
      <dgm:spPr/>
    </dgm:pt>
    <dgm:pt modelId="{DDF79C77-5BEF-6143-B850-1DBA68E47ADC}" type="pres">
      <dgm:prSet presAssocID="{69A49ACA-E46D-F140-B71E-21D3E78F5151}" presName="linNode" presStyleCnt="0"/>
      <dgm:spPr/>
    </dgm:pt>
    <dgm:pt modelId="{F726AE2D-60C3-1445-BEC5-2EA94E9F84AC}" type="pres">
      <dgm:prSet presAssocID="{69A49ACA-E46D-F140-B71E-21D3E78F5151}" presName="parentText" presStyleLbl="node1" presStyleIdx="1" presStyleCnt="8">
        <dgm:presLayoutVars>
          <dgm:chMax val="1"/>
          <dgm:bulletEnabled val="1"/>
        </dgm:presLayoutVars>
      </dgm:prSet>
      <dgm:spPr/>
      <dgm:t>
        <a:bodyPr/>
        <a:lstStyle/>
        <a:p>
          <a:pPr latinLnBrk="1"/>
          <a:endParaRPr lang="ko-KR" altLang="en-US"/>
        </a:p>
      </dgm:t>
    </dgm:pt>
    <dgm:pt modelId="{16833B35-0F68-014A-A5D0-0ADCC655E122}" type="pres">
      <dgm:prSet presAssocID="{69A49ACA-E46D-F140-B71E-21D3E78F5151}" presName="descendantText" presStyleLbl="alignAccFollowNode1" presStyleIdx="1" presStyleCnt="8">
        <dgm:presLayoutVars>
          <dgm:bulletEnabled val="1"/>
        </dgm:presLayoutVars>
      </dgm:prSet>
      <dgm:spPr/>
      <dgm:t>
        <a:bodyPr/>
        <a:lstStyle/>
        <a:p>
          <a:pPr latinLnBrk="1"/>
          <a:endParaRPr lang="ko-KR" altLang="en-US"/>
        </a:p>
      </dgm:t>
    </dgm:pt>
    <dgm:pt modelId="{B7D93C66-D284-2D4B-B6D1-84A4F89E5DFD}" type="pres">
      <dgm:prSet presAssocID="{FC6A98AA-76F5-174C-88A2-C4F92BFDB350}" presName="sp" presStyleCnt="0"/>
      <dgm:spPr/>
    </dgm:pt>
    <dgm:pt modelId="{8A5FEDBB-048D-6742-81C2-305C3A98B377}" type="pres">
      <dgm:prSet presAssocID="{74438C79-8AC9-D243-A5BF-3F42EF0AD318}" presName="linNode" presStyleCnt="0"/>
      <dgm:spPr/>
    </dgm:pt>
    <dgm:pt modelId="{D08CCFB5-1400-F24D-91D8-80497985810B}" type="pres">
      <dgm:prSet presAssocID="{74438C79-8AC9-D243-A5BF-3F42EF0AD318}" presName="parentText" presStyleLbl="node1" presStyleIdx="2" presStyleCnt="8">
        <dgm:presLayoutVars>
          <dgm:chMax val="1"/>
          <dgm:bulletEnabled val="1"/>
        </dgm:presLayoutVars>
      </dgm:prSet>
      <dgm:spPr/>
      <dgm:t>
        <a:bodyPr/>
        <a:lstStyle/>
        <a:p>
          <a:pPr latinLnBrk="1"/>
          <a:endParaRPr lang="ko-KR" altLang="en-US"/>
        </a:p>
      </dgm:t>
    </dgm:pt>
    <dgm:pt modelId="{8F0A8D02-E49B-1844-9465-4251269ED6E2}" type="pres">
      <dgm:prSet presAssocID="{74438C79-8AC9-D243-A5BF-3F42EF0AD318}" presName="descendantText" presStyleLbl="alignAccFollowNode1" presStyleIdx="2" presStyleCnt="8">
        <dgm:presLayoutVars>
          <dgm:bulletEnabled val="1"/>
        </dgm:presLayoutVars>
      </dgm:prSet>
      <dgm:spPr/>
      <dgm:t>
        <a:bodyPr/>
        <a:lstStyle/>
        <a:p>
          <a:pPr latinLnBrk="1"/>
          <a:endParaRPr lang="ko-KR" altLang="en-US"/>
        </a:p>
      </dgm:t>
    </dgm:pt>
    <dgm:pt modelId="{00458308-5355-E348-B5AB-A41F8EE8C0EF}" type="pres">
      <dgm:prSet presAssocID="{8536F9CE-B8BD-BF4A-A872-94E29393223E}" presName="sp" presStyleCnt="0"/>
      <dgm:spPr/>
    </dgm:pt>
    <dgm:pt modelId="{A8939212-E4C6-964C-9072-2D200ED7400D}" type="pres">
      <dgm:prSet presAssocID="{266D5306-3292-7142-BCA3-B600F7BE6E69}" presName="linNode" presStyleCnt="0"/>
      <dgm:spPr/>
    </dgm:pt>
    <dgm:pt modelId="{46F6E4E7-848D-4D4C-A158-D8DC59154C0F}" type="pres">
      <dgm:prSet presAssocID="{266D5306-3292-7142-BCA3-B600F7BE6E69}" presName="parentText" presStyleLbl="node1" presStyleIdx="3" presStyleCnt="8">
        <dgm:presLayoutVars>
          <dgm:chMax val="1"/>
          <dgm:bulletEnabled val="1"/>
        </dgm:presLayoutVars>
      </dgm:prSet>
      <dgm:spPr/>
      <dgm:t>
        <a:bodyPr/>
        <a:lstStyle/>
        <a:p>
          <a:pPr latinLnBrk="1"/>
          <a:endParaRPr lang="ko-KR" altLang="en-US"/>
        </a:p>
      </dgm:t>
    </dgm:pt>
    <dgm:pt modelId="{5EF81C3B-5ADC-9840-98C9-518F2F3840BD}" type="pres">
      <dgm:prSet presAssocID="{266D5306-3292-7142-BCA3-B600F7BE6E69}" presName="descendantText" presStyleLbl="alignAccFollowNode1" presStyleIdx="3" presStyleCnt="8">
        <dgm:presLayoutVars>
          <dgm:bulletEnabled val="1"/>
        </dgm:presLayoutVars>
      </dgm:prSet>
      <dgm:spPr/>
      <dgm:t>
        <a:bodyPr/>
        <a:lstStyle/>
        <a:p>
          <a:pPr latinLnBrk="1"/>
          <a:endParaRPr lang="ko-KR" altLang="en-US"/>
        </a:p>
      </dgm:t>
    </dgm:pt>
    <dgm:pt modelId="{2F833499-6C01-C248-8A79-9BD67195145D}" type="pres">
      <dgm:prSet presAssocID="{D88231F5-304E-6C45-9ADF-0486ED73336F}" presName="sp" presStyleCnt="0"/>
      <dgm:spPr/>
    </dgm:pt>
    <dgm:pt modelId="{181C14EC-C465-0143-9DE8-521370BEBAC0}" type="pres">
      <dgm:prSet presAssocID="{59AB8FC7-133F-B941-86DE-BDAF9D72D0F5}" presName="linNode" presStyleCnt="0"/>
      <dgm:spPr/>
    </dgm:pt>
    <dgm:pt modelId="{9A29D071-E473-8D4E-A590-2658A7DFA276}" type="pres">
      <dgm:prSet presAssocID="{59AB8FC7-133F-B941-86DE-BDAF9D72D0F5}" presName="parentText" presStyleLbl="node1" presStyleIdx="4" presStyleCnt="8">
        <dgm:presLayoutVars>
          <dgm:chMax val="1"/>
          <dgm:bulletEnabled val="1"/>
        </dgm:presLayoutVars>
      </dgm:prSet>
      <dgm:spPr/>
      <dgm:t>
        <a:bodyPr/>
        <a:lstStyle/>
        <a:p>
          <a:pPr latinLnBrk="1"/>
          <a:endParaRPr lang="ko-KR" altLang="en-US"/>
        </a:p>
      </dgm:t>
    </dgm:pt>
    <dgm:pt modelId="{D0B15589-1A30-4E4C-8466-1CF9D1D69D55}" type="pres">
      <dgm:prSet presAssocID="{59AB8FC7-133F-B941-86DE-BDAF9D72D0F5}" presName="descendantText" presStyleLbl="alignAccFollowNode1" presStyleIdx="4" presStyleCnt="8">
        <dgm:presLayoutVars>
          <dgm:bulletEnabled val="1"/>
        </dgm:presLayoutVars>
      </dgm:prSet>
      <dgm:spPr/>
      <dgm:t>
        <a:bodyPr/>
        <a:lstStyle/>
        <a:p>
          <a:pPr latinLnBrk="1"/>
          <a:endParaRPr lang="ko-KR" altLang="en-US"/>
        </a:p>
      </dgm:t>
    </dgm:pt>
    <dgm:pt modelId="{5B84ADCD-3871-044B-BC57-F18CD8551179}" type="pres">
      <dgm:prSet presAssocID="{999A2D01-5226-F946-BBF2-4928757A8DD4}" presName="sp" presStyleCnt="0"/>
      <dgm:spPr/>
    </dgm:pt>
    <dgm:pt modelId="{5105C1EF-3005-3C41-AAB7-DB72F13C4964}" type="pres">
      <dgm:prSet presAssocID="{7EFE5A2F-89A2-8949-9607-57755CEE8AF3}" presName="linNode" presStyleCnt="0"/>
      <dgm:spPr/>
    </dgm:pt>
    <dgm:pt modelId="{CF73BFFF-1047-E048-9DE8-3A0D75CD2DF4}" type="pres">
      <dgm:prSet presAssocID="{7EFE5A2F-89A2-8949-9607-57755CEE8AF3}" presName="parentText" presStyleLbl="node1" presStyleIdx="5" presStyleCnt="8">
        <dgm:presLayoutVars>
          <dgm:chMax val="1"/>
          <dgm:bulletEnabled val="1"/>
        </dgm:presLayoutVars>
      </dgm:prSet>
      <dgm:spPr/>
      <dgm:t>
        <a:bodyPr/>
        <a:lstStyle/>
        <a:p>
          <a:pPr latinLnBrk="1"/>
          <a:endParaRPr lang="ko-KR" altLang="en-US"/>
        </a:p>
      </dgm:t>
    </dgm:pt>
    <dgm:pt modelId="{85560761-84B0-C64A-8E28-70710ECE1B57}" type="pres">
      <dgm:prSet presAssocID="{7EFE5A2F-89A2-8949-9607-57755CEE8AF3}" presName="descendantText" presStyleLbl="alignAccFollowNode1" presStyleIdx="5" presStyleCnt="8">
        <dgm:presLayoutVars>
          <dgm:bulletEnabled val="1"/>
        </dgm:presLayoutVars>
      </dgm:prSet>
      <dgm:spPr/>
      <dgm:t>
        <a:bodyPr/>
        <a:lstStyle/>
        <a:p>
          <a:pPr latinLnBrk="1"/>
          <a:endParaRPr lang="ko-KR" altLang="en-US"/>
        </a:p>
      </dgm:t>
    </dgm:pt>
    <dgm:pt modelId="{53AADF1D-BDE2-EC45-A57D-309E079497A1}" type="pres">
      <dgm:prSet presAssocID="{BE13269B-983F-8F4E-9ECB-E7854155FD37}" presName="sp" presStyleCnt="0"/>
      <dgm:spPr/>
    </dgm:pt>
    <dgm:pt modelId="{3F32B171-1086-8544-8268-01E2820AB80C}" type="pres">
      <dgm:prSet presAssocID="{C839C3DA-AB31-5542-835B-F6D6528390CB}" presName="linNode" presStyleCnt="0"/>
      <dgm:spPr/>
    </dgm:pt>
    <dgm:pt modelId="{C5F493D7-7AF0-1547-80A7-5C2D868E757A}" type="pres">
      <dgm:prSet presAssocID="{C839C3DA-AB31-5542-835B-F6D6528390CB}" presName="parentText" presStyleLbl="node1" presStyleIdx="6" presStyleCnt="8">
        <dgm:presLayoutVars>
          <dgm:chMax val="1"/>
          <dgm:bulletEnabled val="1"/>
        </dgm:presLayoutVars>
      </dgm:prSet>
      <dgm:spPr/>
      <dgm:t>
        <a:bodyPr/>
        <a:lstStyle/>
        <a:p>
          <a:pPr latinLnBrk="1"/>
          <a:endParaRPr lang="ko-KR" altLang="en-US"/>
        </a:p>
      </dgm:t>
    </dgm:pt>
    <dgm:pt modelId="{5F6D7A10-132E-C94D-8CFA-AC65DFA3DDF4}" type="pres">
      <dgm:prSet presAssocID="{C839C3DA-AB31-5542-835B-F6D6528390CB}" presName="descendantText" presStyleLbl="alignAccFollowNode1" presStyleIdx="6" presStyleCnt="8">
        <dgm:presLayoutVars>
          <dgm:bulletEnabled val="1"/>
        </dgm:presLayoutVars>
      </dgm:prSet>
      <dgm:spPr/>
      <dgm:t>
        <a:bodyPr/>
        <a:lstStyle/>
        <a:p>
          <a:pPr latinLnBrk="1"/>
          <a:endParaRPr lang="ko-KR" altLang="en-US"/>
        </a:p>
      </dgm:t>
    </dgm:pt>
    <dgm:pt modelId="{1315DE08-BB04-074B-956C-5737F46C737E}" type="pres">
      <dgm:prSet presAssocID="{A612A4EC-D298-854A-8980-AC5DC5F563D2}" presName="sp" presStyleCnt="0"/>
      <dgm:spPr/>
    </dgm:pt>
    <dgm:pt modelId="{49FBCF52-E627-9B41-9808-54ED1FDA5858}" type="pres">
      <dgm:prSet presAssocID="{A680855D-3DF1-0747-8974-F65EC0E91BA9}" presName="linNode" presStyleCnt="0"/>
      <dgm:spPr/>
    </dgm:pt>
    <dgm:pt modelId="{CAD7BD93-EEC5-C144-9C9E-7CB1DE681F06}" type="pres">
      <dgm:prSet presAssocID="{A680855D-3DF1-0747-8974-F65EC0E91BA9}" presName="parentText" presStyleLbl="node1" presStyleIdx="7" presStyleCnt="8">
        <dgm:presLayoutVars>
          <dgm:chMax val="1"/>
          <dgm:bulletEnabled val="1"/>
        </dgm:presLayoutVars>
      </dgm:prSet>
      <dgm:spPr/>
      <dgm:t>
        <a:bodyPr/>
        <a:lstStyle/>
        <a:p>
          <a:pPr latinLnBrk="1"/>
          <a:endParaRPr lang="ko-KR" altLang="en-US"/>
        </a:p>
      </dgm:t>
    </dgm:pt>
    <dgm:pt modelId="{2272615B-1980-DA40-8C49-0C397B8BFD33}" type="pres">
      <dgm:prSet presAssocID="{A680855D-3DF1-0747-8974-F65EC0E91BA9}" presName="descendantText" presStyleLbl="alignAccFollowNode1" presStyleIdx="7" presStyleCnt="8">
        <dgm:presLayoutVars>
          <dgm:bulletEnabled val="1"/>
        </dgm:presLayoutVars>
      </dgm:prSet>
      <dgm:spPr/>
      <dgm:t>
        <a:bodyPr/>
        <a:lstStyle/>
        <a:p>
          <a:pPr latinLnBrk="1"/>
          <a:endParaRPr lang="ko-KR" altLang="en-US"/>
        </a:p>
      </dgm:t>
    </dgm:pt>
  </dgm:ptLst>
  <dgm:cxnLst>
    <dgm:cxn modelId="{9B62463F-CA17-034F-9569-2DDA9F69390D}" srcId="{69A49ACA-E46D-F140-B71E-21D3E78F5151}" destId="{E61D98FE-3BE7-1F4F-9F0C-C0A8265EE2B0}" srcOrd="0" destOrd="0" parTransId="{7299654A-96D8-AF4A-B701-22F238F9FF13}" sibTransId="{5FCC2305-71FD-CC48-8351-368EA3D26FEC}"/>
    <dgm:cxn modelId="{0F968ACC-5F34-D244-A533-5C1D0FAC443E}" srcId="{89D565FF-A9FC-F04B-ABD8-540C8D2BA173}" destId="{69A49ACA-E46D-F140-B71E-21D3E78F5151}" srcOrd="1" destOrd="0" parTransId="{65AB2886-1BB6-D746-A13A-0557F5C3987E}" sibTransId="{FC6A98AA-76F5-174C-88A2-C4F92BFDB350}"/>
    <dgm:cxn modelId="{BE8F633C-DA5A-A34F-88AB-A058F2FFF7EA}" type="presOf" srcId="{89D565FF-A9FC-F04B-ABD8-540C8D2BA173}" destId="{AFCB00D1-2D27-CB4F-8A71-8390143E72B7}" srcOrd="0" destOrd="0" presId="urn:microsoft.com/office/officeart/2005/8/layout/vList5"/>
    <dgm:cxn modelId="{42B3DB93-5BD7-5943-BEA8-4760EF7B1FD3}" type="presOf" srcId="{927BEC3F-8A99-E74F-89E2-84893F4DBCC6}" destId="{6B6EAA9E-E383-964D-82D9-E557109A239E}" srcOrd="0" destOrd="0" presId="urn:microsoft.com/office/officeart/2005/8/layout/vList5"/>
    <dgm:cxn modelId="{E581A699-6FA6-084A-B3DE-FCA9839CC191}" type="presOf" srcId="{5EFBDC41-E743-7146-851B-210B6B416B59}" destId="{16833B35-0F68-014A-A5D0-0ADCC655E122}" srcOrd="0" destOrd="1" presId="urn:microsoft.com/office/officeart/2005/8/layout/vList5"/>
    <dgm:cxn modelId="{FF3EC6AE-32EE-B143-82FF-C2D2CE5E46B5}" srcId="{7EFE5A2F-89A2-8949-9607-57755CEE8AF3}" destId="{10BC56FA-6117-AC4F-83B6-F1B5B5C851E4}" srcOrd="0" destOrd="0" parTransId="{EAB884B2-DA65-2A45-9A47-2CDA377F2B21}" sibTransId="{AC4B6CFD-7841-1342-9253-559CB7F73D1F}"/>
    <dgm:cxn modelId="{23E00AE3-4E77-2A44-99CA-1B1920B972F0}" type="presOf" srcId="{E61D98FE-3BE7-1F4F-9F0C-C0A8265EE2B0}" destId="{16833B35-0F68-014A-A5D0-0ADCC655E122}" srcOrd="0" destOrd="0" presId="urn:microsoft.com/office/officeart/2005/8/layout/vList5"/>
    <dgm:cxn modelId="{72BED97D-498B-1E4A-B544-5E02252B3687}" srcId="{89D565FF-A9FC-F04B-ABD8-540C8D2BA173}" destId="{74438C79-8AC9-D243-A5BF-3F42EF0AD318}" srcOrd="2" destOrd="0" parTransId="{6CCBB9C5-AC18-7C4A-A871-BE33AE30154E}" sibTransId="{8536F9CE-B8BD-BF4A-A872-94E29393223E}"/>
    <dgm:cxn modelId="{61B982FD-D69F-8249-B225-BC78896357C9}" srcId="{89D565FF-A9FC-F04B-ABD8-540C8D2BA173}" destId="{266D5306-3292-7142-BCA3-B600F7BE6E69}" srcOrd="3" destOrd="0" parTransId="{34035EC7-8E81-0A44-8FF5-D443FADD1025}" sibTransId="{D88231F5-304E-6C45-9ADF-0486ED73336F}"/>
    <dgm:cxn modelId="{1F798DB5-BEE6-F341-AE38-6F5FFFB26214}" type="presOf" srcId="{266D5306-3292-7142-BCA3-B600F7BE6E69}" destId="{46F6E4E7-848D-4D4C-A158-D8DC59154C0F}" srcOrd="0" destOrd="0" presId="urn:microsoft.com/office/officeart/2005/8/layout/vList5"/>
    <dgm:cxn modelId="{A92E7FF6-821A-5741-AC69-B20F7918A332}" type="presOf" srcId="{59AB8FC7-133F-B941-86DE-BDAF9D72D0F5}" destId="{9A29D071-E473-8D4E-A590-2658A7DFA276}" srcOrd="0" destOrd="0" presId="urn:microsoft.com/office/officeart/2005/8/layout/vList5"/>
    <dgm:cxn modelId="{4A2FBD6A-94A0-C944-80B5-BB5360978F49}" type="presOf" srcId="{0004A996-C898-4945-AA55-9F1998D552D5}" destId="{D0B15589-1A30-4E4C-8466-1CF9D1D69D55}" srcOrd="0" destOrd="0" presId="urn:microsoft.com/office/officeart/2005/8/layout/vList5"/>
    <dgm:cxn modelId="{D1F8A2DB-D23B-874F-A2B6-7C1B88E7828C}" srcId="{89D565FF-A9FC-F04B-ABD8-540C8D2BA173}" destId="{59AB8FC7-133F-B941-86DE-BDAF9D72D0F5}" srcOrd="4" destOrd="0" parTransId="{65DF79F1-9422-7446-AFA1-CEBF49D48DF0}" sibTransId="{999A2D01-5226-F946-BBF2-4928757A8DD4}"/>
    <dgm:cxn modelId="{02076136-6463-3342-8B90-228842A1E623}" srcId="{266D5306-3292-7142-BCA3-B600F7BE6E69}" destId="{08F0C316-4285-4C4C-984F-E2FA8D114DE3}" srcOrd="0" destOrd="0" parTransId="{23CEC8A4-A147-D54F-895A-C2958997D252}" sibTransId="{77230BAD-B26C-614E-B539-A35576B8BC1E}"/>
    <dgm:cxn modelId="{D8627662-DB2A-DD40-AFFE-9DFED3F590A8}" type="presOf" srcId="{10BC56FA-6117-AC4F-83B6-F1B5B5C851E4}" destId="{85560761-84B0-C64A-8E28-70710ECE1B57}" srcOrd="0" destOrd="0" presId="urn:microsoft.com/office/officeart/2005/8/layout/vList5"/>
    <dgm:cxn modelId="{C96B6BD1-5E33-CE4F-906B-366DDC45EF81}" type="presOf" srcId="{E8796DA7-044D-4E48-AA1B-AD455DD3A305}" destId="{2272615B-1980-DA40-8C49-0C397B8BFD33}" srcOrd="0" destOrd="0" presId="urn:microsoft.com/office/officeart/2005/8/layout/vList5"/>
    <dgm:cxn modelId="{8B5841CD-7908-DF43-B291-5B2464E52816}" srcId="{69A49ACA-E46D-F140-B71E-21D3E78F5151}" destId="{70C85304-C92C-3C40-A458-BE644D502411}" srcOrd="2" destOrd="0" parTransId="{12ED026F-1790-D945-9B04-BB7A269F5792}" sibTransId="{8B8C52CB-738F-074B-9948-DAB207E46B5D}"/>
    <dgm:cxn modelId="{8D5CC7D2-211D-6249-80D5-A79756371CEA}" type="presOf" srcId="{A680855D-3DF1-0747-8974-F65EC0E91BA9}" destId="{CAD7BD93-EEC5-C144-9C9E-7CB1DE681F06}" srcOrd="0" destOrd="0" presId="urn:microsoft.com/office/officeart/2005/8/layout/vList5"/>
    <dgm:cxn modelId="{CE9467BE-95F3-3D4A-94E5-F76283FBCD2E}" type="presOf" srcId="{7EFE5A2F-89A2-8949-9607-57755CEE8AF3}" destId="{CF73BFFF-1047-E048-9DE8-3A0D75CD2DF4}" srcOrd="0" destOrd="0" presId="urn:microsoft.com/office/officeart/2005/8/layout/vList5"/>
    <dgm:cxn modelId="{1BBC4FC4-6DA2-E046-B7F0-52A96DEE1A8E}" srcId="{89D565FF-A9FC-F04B-ABD8-540C8D2BA173}" destId="{A680855D-3DF1-0747-8974-F65EC0E91BA9}" srcOrd="7" destOrd="0" parTransId="{F508FA9F-87B2-4D48-B82E-C1D3DBFC7754}" sibTransId="{ACB47279-8AD3-0A4D-8FE5-2EBB094B29DC}"/>
    <dgm:cxn modelId="{2823BDD6-F580-DF4C-9A48-4CCF6A661295}" srcId="{89D565FF-A9FC-F04B-ABD8-540C8D2BA173}" destId="{927BEC3F-8A99-E74F-89E2-84893F4DBCC6}" srcOrd="0" destOrd="0" parTransId="{56E199CB-ABB1-364C-995E-38A1C9A2A4A6}" sibTransId="{E151DA88-4D96-3745-A842-2E79D3D565AE}"/>
    <dgm:cxn modelId="{0E4BA550-50DD-FA42-8412-A23E5AEFB6B3}" type="presOf" srcId="{74438C79-8AC9-D243-A5BF-3F42EF0AD318}" destId="{D08CCFB5-1400-F24D-91D8-80497985810B}" srcOrd="0" destOrd="0" presId="urn:microsoft.com/office/officeart/2005/8/layout/vList5"/>
    <dgm:cxn modelId="{E5322478-A264-444B-9460-EAD584DAA378}" srcId="{89D565FF-A9FC-F04B-ABD8-540C8D2BA173}" destId="{C839C3DA-AB31-5542-835B-F6D6528390CB}" srcOrd="6" destOrd="0" parTransId="{B083573D-0A9F-564C-A614-9934C4202842}" sibTransId="{A612A4EC-D298-854A-8980-AC5DC5F563D2}"/>
    <dgm:cxn modelId="{51C3D20A-C31C-B246-A437-44B61AFF024E}" srcId="{C839C3DA-AB31-5542-835B-F6D6528390CB}" destId="{136EB1E9-741F-C646-B6A3-3C32D15E4791}" srcOrd="0" destOrd="0" parTransId="{60FF0647-2BC8-474F-B741-2D0F3920B5FC}" sibTransId="{A0F0DE92-54EA-194C-89D0-B94AA013C152}"/>
    <dgm:cxn modelId="{16E18F75-21AD-774A-AC4E-894CA1180ABF}" srcId="{74438C79-8AC9-D243-A5BF-3F42EF0AD318}" destId="{79AD976C-DDEB-804C-9BE6-247696A9AB97}" srcOrd="0" destOrd="0" parTransId="{B2F38633-5976-FF4E-8B88-167B6C2D4DFF}" sibTransId="{B97A9B3B-92F2-444E-9A4C-DC569FAA7B26}"/>
    <dgm:cxn modelId="{71717111-143F-ED47-8DB4-40ADFDB985F2}" srcId="{A680855D-3DF1-0747-8974-F65EC0E91BA9}" destId="{E8796DA7-044D-4E48-AA1B-AD455DD3A305}" srcOrd="0" destOrd="0" parTransId="{35B226F8-74DB-594A-85EC-8ADEA5FB3274}" sibTransId="{9A7CEE72-E466-8F41-AA64-F306E73AFED4}"/>
    <dgm:cxn modelId="{1CE42A82-4A3C-7842-B2B4-464099367DFD}" type="presOf" srcId="{C839C3DA-AB31-5542-835B-F6D6528390CB}" destId="{C5F493D7-7AF0-1547-80A7-5C2D868E757A}" srcOrd="0" destOrd="0" presId="urn:microsoft.com/office/officeart/2005/8/layout/vList5"/>
    <dgm:cxn modelId="{05132522-F1EE-DC47-B3E7-B56A5535D94D}" type="presOf" srcId="{69A49ACA-E46D-F140-B71E-21D3E78F5151}" destId="{F726AE2D-60C3-1445-BEC5-2EA94E9F84AC}" srcOrd="0" destOrd="0" presId="urn:microsoft.com/office/officeart/2005/8/layout/vList5"/>
    <dgm:cxn modelId="{F7D4E3B7-C47C-6D4E-A384-9A3783EBCFFE}" type="presOf" srcId="{79AD976C-DDEB-804C-9BE6-247696A9AB97}" destId="{8F0A8D02-E49B-1844-9465-4251269ED6E2}" srcOrd="0" destOrd="0" presId="urn:microsoft.com/office/officeart/2005/8/layout/vList5"/>
    <dgm:cxn modelId="{DF0C7368-0F1B-6A47-A1B4-5CD64E3E6D28}" srcId="{69A49ACA-E46D-F140-B71E-21D3E78F5151}" destId="{5EFBDC41-E743-7146-851B-210B6B416B59}" srcOrd="1" destOrd="0" parTransId="{140F5AC9-074F-0A4E-B396-E55169BBBF11}" sibTransId="{51393674-AA05-9B45-BFF8-91D3BF0FE9CA}"/>
    <dgm:cxn modelId="{7E0C70B3-111D-4541-9A2C-481A8C5B149C}" type="presOf" srcId="{4DB52A55-18D0-B345-BD2E-26564B888560}" destId="{155398EA-7BC4-CE4C-8E2E-859318556987}" srcOrd="0" destOrd="0" presId="urn:microsoft.com/office/officeart/2005/8/layout/vList5"/>
    <dgm:cxn modelId="{A87B0ECD-030C-8C4F-A201-551D778F4B8B}" type="presOf" srcId="{136EB1E9-741F-C646-B6A3-3C32D15E4791}" destId="{5F6D7A10-132E-C94D-8CFA-AC65DFA3DDF4}" srcOrd="0" destOrd="0" presId="urn:microsoft.com/office/officeart/2005/8/layout/vList5"/>
    <dgm:cxn modelId="{6706C553-AB71-4D41-B557-4481025068C8}" srcId="{89D565FF-A9FC-F04B-ABD8-540C8D2BA173}" destId="{7EFE5A2F-89A2-8949-9607-57755CEE8AF3}" srcOrd="5" destOrd="0" parTransId="{47AC4556-DC37-F744-97F3-9CFC2390D6D4}" sibTransId="{BE13269B-983F-8F4E-9ECB-E7854155FD37}"/>
    <dgm:cxn modelId="{89396374-061C-9F4A-968D-9F078BAAD012}" srcId="{59AB8FC7-133F-B941-86DE-BDAF9D72D0F5}" destId="{0004A996-C898-4945-AA55-9F1998D552D5}" srcOrd="0" destOrd="0" parTransId="{8F4C8FFD-F2FC-6A40-944C-1C5D88089A32}" sibTransId="{3D785314-B9BA-8645-94FF-2305D5346CC4}"/>
    <dgm:cxn modelId="{786B997A-5224-9747-AE5D-FF54B1C25F31}" type="presOf" srcId="{08F0C316-4285-4C4C-984F-E2FA8D114DE3}" destId="{5EF81C3B-5ADC-9840-98C9-518F2F3840BD}" srcOrd="0" destOrd="0" presId="urn:microsoft.com/office/officeart/2005/8/layout/vList5"/>
    <dgm:cxn modelId="{D465445D-9B13-5847-8E13-E02F0AF91FF4}" type="presOf" srcId="{70C85304-C92C-3C40-A458-BE644D502411}" destId="{16833B35-0F68-014A-A5D0-0ADCC655E122}" srcOrd="0" destOrd="2" presId="urn:microsoft.com/office/officeart/2005/8/layout/vList5"/>
    <dgm:cxn modelId="{E93CB494-DC5A-EC41-94AD-88180E2BC8B6}" srcId="{927BEC3F-8A99-E74F-89E2-84893F4DBCC6}" destId="{4DB52A55-18D0-B345-BD2E-26564B888560}" srcOrd="0" destOrd="0" parTransId="{8A6CB3C0-D5AE-B44D-BD8B-97673CCE4D81}" sibTransId="{0888A463-31E4-9E48-B698-C91D3957D118}"/>
    <dgm:cxn modelId="{F34CF6C4-F377-F345-B418-3E12749154A7}" type="presParOf" srcId="{AFCB00D1-2D27-CB4F-8A71-8390143E72B7}" destId="{FE030630-4764-384E-8F28-A73FA4073339}" srcOrd="0" destOrd="0" presId="urn:microsoft.com/office/officeart/2005/8/layout/vList5"/>
    <dgm:cxn modelId="{2A6CF0C6-2C50-AB48-8165-5E40928F1FDA}" type="presParOf" srcId="{FE030630-4764-384E-8F28-A73FA4073339}" destId="{6B6EAA9E-E383-964D-82D9-E557109A239E}" srcOrd="0" destOrd="0" presId="urn:microsoft.com/office/officeart/2005/8/layout/vList5"/>
    <dgm:cxn modelId="{5C9EC9ED-8206-9442-879E-F6168C772C3A}" type="presParOf" srcId="{FE030630-4764-384E-8F28-A73FA4073339}" destId="{155398EA-7BC4-CE4C-8E2E-859318556987}" srcOrd="1" destOrd="0" presId="urn:microsoft.com/office/officeart/2005/8/layout/vList5"/>
    <dgm:cxn modelId="{53326475-0B44-EE48-8938-0E7352079FB7}" type="presParOf" srcId="{AFCB00D1-2D27-CB4F-8A71-8390143E72B7}" destId="{4CB5C614-4497-AB49-B1A3-F38743FC324D}" srcOrd="1" destOrd="0" presId="urn:microsoft.com/office/officeart/2005/8/layout/vList5"/>
    <dgm:cxn modelId="{9C4C3415-2007-544D-B73B-2E21F48EFB6E}" type="presParOf" srcId="{AFCB00D1-2D27-CB4F-8A71-8390143E72B7}" destId="{DDF79C77-5BEF-6143-B850-1DBA68E47ADC}" srcOrd="2" destOrd="0" presId="urn:microsoft.com/office/officeart/2005/8/layout/vList5"/>
    <dgm:cxn modelId="{0CB0C9D1-A6C0-294F-8EA3-5419C8CA8400}" type="presParOf" srcId="{DDF79C77-5BEF-6143-B850-1DBA68E47ADC}" destId="{F726AE2D-60C3-1445-BEC5-2EA94E9F84AC}" srcOrd="0" destOrd="0" presId="urn:microsoft.com/office/officeart/2005/8/layout/vList5"/>
    <dgm:cxn modelId="{88E2EE48-4FF5-974B-AAAE-697466CE22D9}" type="presParOf" srcId="{DDF79C77-5BEF-6143-B850-1DBA68E47ADC}" destId="{16833B35-0F68-014A-A5D0-0ADCC655E122}" srcOrd="1" destOrd="0" presId="urn:microsoft.com/office/officeart/2005/8/layout/vList5"/>
    <dgm:cxn modelId="{44B729D2-BF3D-204F-AF4E-96EF2CD455D8}" type="presParOf" srcId="{AFCB00D1-2D27-CB4F-8A71-8390143E72B7}" destId="{B7D93C66-D284-2D4B-B6D1-84A4F89E5DFD}" srcOrd="3" destOrd="0" presId="urn:microsoft.com/office/officeart/2005/8/layout/vList5"/>
    <dgm:cxn modelId="{F5126586-FFD9-C74C-B0C3-85FD7068DF00}" type="presParOf" srcId="{AFCB00D1-2D27-CB4F-8A71-8390143E72B7}" destId="{8A5FEDBB-048D-6742-81C2-305C3A98B377}" srcOrd="4" destOrd="0" presId="urn:microsoft.com/office/officeart/2005/8/layout/vList5"/>
    <dgm:cxn modelId="{D0DF6FD3-9584-9541-B659-D46DE5EB46F1}" type="presParOf" srcId="{8A5FEDBB-048D-6742-81C2-305C3A98B377}" destId="{D08CCFB5-1400-F24D-91D8-80497985810B}" srcOrd="0" destOrd="0" presId="urn:microsoft.com/office/officeart/2005/8/layout/vList5"/>
    <dgm:cxn modelId="{E51C04C2-414F-F842-86BF-DC7994027149}" type="presParOf" srcId="{8A5FEDBB-048D-6742-81C2-305C3A98B377}" destId="{8F0A8D02-E49B-1844-9465-4251269ED6E2}" srcOrd="1" destOrd="0" presId="urn:microsoft.com/office/officeart/2005/8/layout/vList5"/>
    <dgm:cxn modelId="{13EEB71D-1EE8-B94D-94A6-E142D687277F}" type="presParOf" srcId="{AFCB00D1-2D27-CB4F-8A71-8390143E72B7}" destId="{00458308-5355-E348-B5AB-A41F8EE8C0EF}" srcOrd="5" destOrd="0" presId="urn:microsoft.com/office/officeart/2005/8/layout/vList5"/>
    <dgm:cxn modelId="{B6B04B05-A2C2-6A46-BCC7-00F164FFE267}" type="presParOf" srcId="{AFCB00D1-2D27-CB4F-8A71-8390143E72B7}" destId="{A8939212-E4C6-964C-9072-2D200ED7400D}" srcOrd="6" destOrd="0" presId="urn:microsoft.com/office/officeart/2005/8/layout/vList5"/>
    <dgm:cxn modelId="{2DA1F80D-8EEA-E849-82CD-F05A606949B6}" type="presParOf" srcId="{A8939212-E4C6-964C-9072-2D200ED7400D}" destId="{46F6E4E7-848D-4D4C-A158-D8DC59154C0F}" srcOrd="0" destOrd="0" presId="urn:microsoft.com/office/officeart/2005/8/layout/vList5"/>
    <dgm:cxn modelId="{7EEA4AEE-A670-5C40-B8D9-9B2B2F4EB0A8}" type="presParOf" srcId="{A8939212-E4C6-964C-9072-2D200ED7400D}" destId="{5EF81C3B-5ADC-9840-98C9-518F2F3840BD}" srcOrd="1" destOrd="0" presId="urn:microsoft.com/office/officeart/2005/8/layout/vList5"/>
    <dgm:cxn modelId="{91FF4870-8B73-5641-8E2C-856864CEF136}" type="presParOf" srcId="{AFCB00D1-2D27-CB4F-8A71-8390143E72B7}" destId="{2F833499-6C01-C248-8A79-9BD67195145D}" srcOrd="7" destOrd="0" presId="urn:microsoft.com/office/officeart/2005/8/layout/vList5"/>
    <dgm:cxn modelId="{AC433304-AEE9-D549-8EE4-79ABB4196EB6}" type="presParOf" srcId="{AFCB00D1-2D27-CB4F-8A71-8390143E72B7}" destId="{181C14EC-C465-0143-9DE8-521370BEBAC0}" srcOrd="8" destOrd="0" presId="urn:microsoft.com/office/officeart/2005/8/layout/vList5"/>
    <dgm:cxn modelId="{AE0EF90E-9AB0-C645-9162-F4A09AC326D0}" type="presParOf" srcId="{181C14EC-C465-0143-9DE8-521370BEBAC0}" destId="{9A29D071-E473-8D4E-A590-2658A7DFA276}" srcOrd="0" destOrd="0" presId="urn:microsoft.com/office/officeart/2005/8/layout/vList5"/>
    <dgm:cxn modelId="{67D15BB6-DFD0-5A40-BBD5-BCAC7E190040}" type="presParOf" srcId="{181C14EC-C465-0143-9DE8-521370BEBAC0}" destId="{D0B15589-1A30-4E4C-8466-1CF9D1D69D55}" srcOrd="1" destOrd="0" presId="urn:microsoft.com/office/officeart/2005/8/layout/vList5"/>
    <dgm:cxn modelId="{2CA1A1C2-0EB4-D841-978D-12C83B8F6F73}" type="presParOf" srcId="{AFCB00D1-2D27-CB4F-8A71-8390143E72B7}" destId="{5B84ADCD-3871-044B-BC57-F18CD8551179}" srcOrd="9" destOrd="0" presId="urn:microsoft.com/office/officeart/2005/8/layout/vList5"/>
    <dgm:cxn modelId="{645E11CE-1389-9148-9427-B5F9EE46DC82}" type="presParOf" srcId="{AFCB00D1-2D27-CB4F-8A71-8390143E72B7}" destId="{5105C1EF-3005-3C41-AAB7-DB72F13C4964}" srcOrd="10" destOrd="0" presId="urn:microsoft.com/office/officeart/2005/8/layout/vList5"/>
    <dgm:cxn modelId="{392C1409-EBF3-E64B-AE9F-971160282CD7}" type="presParOf" srcId="{5105C1EF-3005-3C41-AAB7-DB72F13C4964}" destId="{CF73BFFF-1047-E048-9DE8-3A0D75CD2DF4}" srcOrd="0" destOrd="0" presId="urn:microsoft.com/office/officeart/2005/8/layout/vList5"/>
    <dgm:cxn modelId="{E0754DA8-BB9B-BD4D-968D-8A408A32505F}" type="presParOf" srcId="{5105C1EF-3005-3C41-AAB7-DB72F13C4964}" destId="{85560761-84B0-C64A-8E28-70710ECE1B57}" srcOrd="1" destOrd="0" presId="urn:microsoft.com/office/officeart/2005/8/layout/vList5"/>
    <dgm:cxn modelId="{8EA91BB2-543A-E147-8B21-4FAFD746035D}" type="presParOf" srcId="{AFCB00D1-2D27-CB4F-8A71-8390143E72B7}" destId="{53AADF1D-BDE2-EC45-A57D-309E079497A1}" srcOrd="11" destOrd="0" presId="urn:microsoft.com/office/officeart/2005/8/layout/vList5"/>
    <dgm:cxn modelId="{09BD5213-8131-8B4E-892D-8AF13AE03609}" type="presParOf" srcId="{AFCB00D1-2D27-CB4F-8A71-8390143E72B7}" destId="{3F32B171-1086-8544-8268-01E2820AB80C}" srcOrd="12" destOrd="0" presId="urn:microsoft.com/office/officeart/2005/8/layout/vList5"/>
    <dgm:cxn modelId="{D1384A56-4B2A-7448-ABFA-243560C33B2C}" type="presParOf" srcId="{3F32B171-1086-8544-8268-01E2820AB80C}" destId="{C5F493D7-7AF0-1547-80A7-5C2D868E757A}" srcOrd="0" destOrd="0" presId="urn:microsoft.com/office/officeart/2005/8/layout/vList5"/>
    <dgm:cxn modelId="{269E2F62-76E8-F74A-A394-896E79EA90AF}" type="presParOf" srcId="{3F32B171-1086-8544-8268-01E2820AB80C}" destId="{5F6D7A10-132E-C94D-8CFA-AC65DFA3DDF4}" srcOrd="1" destOrd="0" presId="urn:microsoft.com/office/officeart/2005/8/layout/vList5"/>
    <dgm:cxn modelId="{7AA91457-4A3A-7642-8EB5-FEFC47E23A94}" type="presParOf" srcId="{AFCB00D1-2D27-CB4F-8A71-8390143E72B7}" destId="{1315DE08-BB04-074B-956C-5737F46C737E}" srcOrd="13" destOrd="0" presId="urn:microsoft.com/office/officeart/2005/8/layout/vList5"/>
    <dgm:cxn modelId="{39F2865A-083B-9043-BCC3-CACE1932A642}" type="presParOf" srcId="{AFCB00D1-2D27-CB4F-8A71-8390143E72B7}" destId="{49FBCF52-E627-9B41-9808-54ED1FDA5858}" srcOrd="14" destOrd="0" presId="urn:microsoft.com/office/officeart/2005/8/layout/vList5"/>
    <dgm:cxn modelId="{59338607-CEAC-A245-9D1D-CF1362D43E88}" type="presParOf" srcId="{49FBCF52-E627-9B41-9808-54ED1FDA5858}" destId="{CAD7BD93-EEC5-C144-9C9E-7CB1DE681F06}" srcOrd="0" destOrd="0" presId="urn:microsoft.com/office/officeart/2005/8/layout/vList5"/>
    <dgm:cxn modelId="{93007DCB-18F8-DD4F-B9BD-73A5A1109EC5}" type="presParOf" srcId="{49FBCF52-E627-9B41-9808-54ED1FDA5858}" destId="{2272615B-1980-DA40-8C49-0C397B8BFD3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331D0B-631B-6F47-94E4-C5D44120B83E}" type="doc">
      <dgm:prSet loTypeId="urn:microsoft.com/office/officeart/2005/8/layout/pList1" loCatId="" qsTypeId="urn:microsoft.com/office/officeart/2005/8/quickstyle/simple1" qsCatId="simple" csTypeId="urn:microsoft.com/office/officeart/2005/8/colors/accent1_2" csCatId="accent1" phldr="1"/>
      <dgm:spPr/>
      <dgm:t>
        <a:bodyPr/>
        <a:lstStyle/>
        <a:p>
          <a:endParaRPr lang="en-US"/>
        </a:p>
      </dgm:t>
    </dgm:pt>
    <dgm:pt modelId="{89E0EDCE-AF1F-534C-A47A-B61E5CF9CFC5}">
      <dgm:prSet phldrT="[Text]" custT="1"/>
      <dgm:spPr/>
      <dgm:t>
        <a:bodyPr/>
        <a:lstStyle/>
        <a:p>
          <a:pPr>
            <a:lnSpc>
              <a:spcPct val="100000"/>
            </a:lnSpc>
            <a:spcAft>
              <a:spcPts val="0"/>
            </a:spcAft>
          </a:pPr>
          <a:r>
            <a:rPr lang="ko-KR" alt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손발가락</a:t>
          </a:r>
          <a:r>
            <a:rPr lang="ko" sz="1200" b="1" dirty="0">
              <a:solidFill>
                <a:srgbClr val="000000"/>
              </a:solidFill>
              <a:latin typeface="Arial" panose="020B0604020202020204" pitchFamily="34" charset="0"/>
              <a:ea typeface="Calibri" panose="020F0502020204030204" pitchFamily="34" charset="0"/>
              <a:cs typeface="Arial" panose="020B0604020202020204" pitchFamily="34" charset="0"/>
            </a:rPr>
            <a:t>염</a:t>
          </a:r>
        </a:p>
        <a:p>
          <a:pPr>
            <a:lnSpc>
              <a:spcPct val="100000"/>
            </a:lnSpc>
            <a:spcAft>
              <a:spcPts val="0"/>
            </a:spcAft>
          </a:pPr>
          <a:r>
            <a:rPr lang="ko" sz="1050" b="0" dirty="0">
              <a:solidFill>
                <a:srgbClr val="000000"/>
              </a:solidFill>
              <a:latin typeface="Arial" panose="020B0604020202020204" pitchFamily="34" charset="0"/>
              <a:cs typeface="Arial" panose="020B0604020202020204" pitchFamily="34" charset="0"/>
            </a:rPr>
            <a:t>TNFi</a:t>
          </a:r>
          <a:endParaRPr lang="en-US" sz="1050" b="0" dirty="0">
            <a:latin typeface="Arial" panose="020B0604020202020204" pitchFamily="34" charset="0"/>
            <a:cs typeface="Arial" panose="020B0604020202020204" pitchFamily="34" charset="0"/>
          </a:endParaRPr>
        </a:p>
      </dgm:t>
    </dgm:pt>
    <dgm:pt modelId="{DC25C16B-51F2-6644-8C9C-8CB69D194385}" type="parTrans" cxnId="{5D6124E8-5B11-714A-8A30-DBB7CC6E5F2E}">
      <dgm:prSet/>
      <dgm:spPr/>
      <dgm:t>
        <a:bodyPr/>
        <a:lstStyle/>
        <a:p>
          <a:endParaRPr lang="en-US"/>
        </a:p>
      </dgm:t>
    </dgm:pt>
    <dgm:pt modelId="{A590D88A-F9E2-4E40-AA4D-3D7A6D2FB272}" type="sibTrans" cxnId="{5D6124E8-5B11-714A-8A30-DBB7CC6E5F2E}">
      <dgm:prSet/>
      <dgm:spPr/>
      <dgm:t>
        <a:bodyPr/>
        <a:lstStyle/>
        <a:p>
          <a:endParaRPr lang="en-US"/>
        </a:p>
      </dgm:t>
    </dgm:pt>
    <dgm:pt modelId="{D6C64DA4-7892-D344-89F7-10CFB779D226}">
      <dgm:prSet custT="1"/>
      <dgm:spPr/>
      <dgm:t>
        <a:bodyPr/>
        <a:lstStyle/>
        <a:p>
          <a:pPr>
            <a:lnSpc>
              <a:spcPct val="100000"/>
            </a:lnSpc>
            <a:spcAft>
              <a:spcPts val="0"/>
            </a:spcAft>
          </a:pPr>
          <a:r>
            <a:rPr lang="ko-KR" altLang="en-US" sz="1200" b="1" dirty="0" err="1">
              <a:solidFill>
                <a:srgbClr val="000000"/>
              </a:solidFill>
              <a:latin typeface="Arial" panose="020B0604020202020204" pitchFamily="34" charset="0"/>
              <a:ea typeface="Calibri" panose="020F0502020204030204" pitchFamily="34" charset="0"/>
              <a:cs typeface="Arial" panose="020B0604020202020204" pitchFamily="34" charset="0"/>
            </a:rPr>
            <a:t>부작부위염</a:t>
          </a:r>
          <a:endParaRPr lang="ko" sz="12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0"/>
            </a:spcAft>
          </a:pPr>
          <a:r>
            <a:rPr lang="ko" sz="1000" b="0" dirty="0">
              <a:solidFill>
                <a:srgbClr val="000000"/>
              </a:solidFill>
              <a:latin typeface="Arial" panose="020B0604020202020204" pitchFamily="34" charset="0"/>
              <a:cs typeface="Arial" panose="020B0604020202020204" pitchFamily="34" charset="0"/>
            </a:rPr>
            <a:t>TNFi, IL-12/23i</a:t>
          </a:r>
          <a:endParaRPr lang="en-US" sz="1000" b="0" dirty="0">
            <a:latin typeface="Arial" panose="020B0604020202020204" pitchFamily="34" charset="0"/>
            <a:cs typeface="Arial" panose="020B0604020202020204" pitchFamily="34" charset="0"/>
          </a:endParaRPr>
        </a:p>
      </dgm:t>
    </dgm:pt>
    <dgm:pt modelId="{3704A0DB-B54C-6644-981C-6AB85C2DD8C8}" type="parTrans" cxnId="{8C663768-96E0-4944-9234-F880B9FC2F50}">
      <dgm:prSet/>
      <dgm:spPr/>
      <dgm:t>
        <a:bodyPr/>
        <a:lstStyle/>
        <a:p>
          <a:endParaRPr lang="en-US"/>
        </a:p>
      </dgm:t>
    </dgm:pt>
    <dgm:pt modelId="{34603CB1-A16B-F84D-BDF2-FBC8DB34038A}" type="sibTrans" cxnId="{8C663768-96E0-4944-9234-F880B9FC2F50}">
      <dgm:prSet/>
      <dgm:spPr/>
      <dgm:t>
        <a:bodyPr/>
        <a:lstStyle/>
        <a:p>
          <a:endParaRPr lang="en-US"/>
        </a:p>
      </dgm:t>
    </dgm:pt>
    <dgm:pt modelId="{9D2F97DF-28D8-9B4E-8CFC-38FD365F7BFD}" type="pres">
      <dgm:prSet presAssocID="{F5331D0B-631B-6F47-94E4-C5D44120B83E}" presName="Name0" presStyleCnt="0">
        <dgm:presLayoutVars>
          <dgm:dir/>
          <dgm:resizeHandles val="exact"/>
        </dgm:presLayoutVars>
      </dgm:prSet>
      <dgm:spPr/>
      <dgm:t>
        <a:bodyPr/>
        <a:lstStyle/>
        <a:p>
          <a:pPr latinLnBrk="1"/>
          <a:endParaRPr lang="ko-KR" altLang="en-US"/>
        </a:p>
      </dgm:t>
    </dgm:pt>
    <dgm:pt modelId="{F2535015-51FD-1847-8DEB-904A1E2968A0}" type="pres">
      <dgm:prSet presAssocID="{89E0EDCE-AF1F-534C-A47A-B61E5CF9CFC5}" presName="compNode" presStyleCnt="0"/>
      <dgm:spPr/>
    </dgm:pt>
    <dgm:pt modelId="{26893CC6-649F-A242-8887-570A8A0AA57D}" type="pres">
      <dgm:prSet presAssocID="{89E0EDCE-AF1F-534C-A47A-B61E5CF9CFC5}" presName="pictRect" presStyleLbl="node1" presStyleIdx="0" presStyleCnt="2" custScaleY="115153" custLinFactNeighborX="4184" custLinFactNeighborY="10142"/>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3142" t="13728" r="3142" b="13728"/>
          </a:stretch>
        </a:blipFill>
      </dgm:spPr>
    </dgm:pt>
    <dgm:pt modelId="{D3370329-36DB-4A4E-934E-DAFA737402A5}" type="pres">
      <dgm:prSet presAssocID="{89E0EDCE-AF1F-534C-A47A-B61E5CF9CFC5}" presName="textRect" presStyleLbl="revTx" presStyleIdx="0" presStyleCnt="2" custLinFactNeighborX="4532" custLinFactNeighborY="25363">
        <dgm:presLayoutVars>
          <dgm:bulletEnabled val="1"/>
        </dgm:presLayoutVars>
      </dgm:prSet>
      <dgm:spPr/>
      <dgm:t>
        <a:bodyPr/>
        <a:lstStyle/>
        <a:p>
          <a:pPr latinLnBrk="1"/>
          <a:endParaRPr lang="ko-KR" altLang="en-US"/>
        </a:p>
      </dgm:t>
    </dgm:pt>
    <dgm:pt modelId="{3BCC83BC-C060-1B45-8BD5-7228463EE7AB}" type="pres">
      <dgm:prSet presAssocID="{A590D88A-F9E2-4E40-AA4D-3D7A6D2FB272}" presName="sibTrans" presStyleLbl="sibTrans2D1" presStyleIdx="0" presStyleCnt="0"/>
      <dgm:spPr/>
      <dgm:t>
        <a:bodyPr/>
        <a:lstStyle/>
        <a:p>
          <a:pPr latinLnBrk="1"/>
          <a:endParaRPr lang="ko-KR" altLang="en-US"/>
        </a:p>
      </dgm:t>
    </dgm:pt>
    <dgm:pt modelId="{CF8BAE1D-53B2-0A4F-BF91-473FA2ED19FC}" type="pres">
      <dgm:prSet presAssocID="{D6C64DA4-7892-D344-89F7-10CFB779D226}" presName="compNode" presStyleCnt="0"/>
      <dgm:spPr/>
    </dgm:pt>
    <dgm:pt modelId="{2B3D4153-1512-2948-BE46-578404DAF797}" type="pres">
      <dgm:prSet presAssocID="{D6C64DA4-7892-D344-89F7-10CFB779D226}" presName="pictRect" presStyleLbl="node1" presStyleIdx="1" presStyleCnt="2" custScaleY="73698"/>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BD28EC2A-22F0-7F4E-83AA-13E44C2F3FA6}" type="pres">
      <dgm:prSet presAssocID="{D6C64DA4-7892-D344-89F7-10CFB779D226}" presName="textRect" presStyleLbl="revTx" presStyleIdx="1" presStyleCnt="2" custLinFactNeighborX="1258" custLinFactNeighborY="32488">
        <dgm:presLayoutVars>
          <dgm:bulletEnabled val="1"/>
        </dgm:presLayoutVars>
      </dgm:prSet>
      <dgm:spPr/>
      <dgm:t>
        <a:bodyPr/>
        <a:lstStyle/>
        <a:p>
          <a:pPr latinLnBrk="1"/>
          <a:endParaRPr lang="ko-KR" altLang="en-US"/>
        </a:p>
      </dgm:t>
    </dgm:pt>
  </dgm:ptLst>
  <dgm:cxnLst>
    <dgm:cxn modelId="{27F16D95-2353-584D-8389-5763325415A7}" type="presOf" srcId="{89E0EDCE-AF1F-534C-A47A-B61E5CF9CFC5}" destId="{D3370329-36DB-4A4E-934E-DAFA737402A5}" srcOrd="0" destOrd="0" presId="urn:microsoft.com/office/officeart/2005/8/layout/pList1"/>
    <dgm:cxn modelId="{5D6124E8-5B11-714A-8A30-DBB7CC6E5F2E}" srcId="{F5331D0B-631B-6F47-94E4-C5D44120B83E}" destId="{89E0EDCE-AF1F-534C-A47A-B61E5CF9CFC5}" srcOrd="0" destOrd="0" parTransId="{DC25C16B-51F2-6644-8C9C-8CB69D194385}" sibTransId="{A590D88A-F9E2-4E40-AA4D-3D7A6D2FB272}"/>
    <dgm:cxn modelId="{8C663768-96E0-4944-9234-F880B9FC2F50}" srcId="{F5331D0B-631B-6F47-94E4-C5D44120B83E}" destId="{D6C64DA4-7892-D344-89F7-10CFB779D226}" srcOrd="1" destOrd="0" parTransId="{3704A0DB-B54C-6644-981C-6AB85C2DD8C8}" sibTransId="{34603CB1-A16B-F84D-BDF2-FBC8DB34038A}"/>
    <dgm:cxn modelId="{25030498-999B-5449-B80B-817CA6C93C72}" type="presOf" srcId="{F5331D0B-631B-6F47-94E4-C5D44120B83E}" destId="{9D2F97DF-28D8-9B4E-8CFC-38FD365F7BFD}" srcOrd="0" destOrd="0" presId="urn:microsoft.com/office/officeart/2005/8/layout/pList1"/>
    <dgm:cxn modelId="{64F07525-8786-6A41-8176-FE102E8F6B13}" type="presOf" srcId="{A590D88A-F9E2-4E40-AA4D-3D7A6D2FB272}" destId="{3BCC83BC-C060-1B45-8BD5-7228463EE7AB}" srcOrd="0" destOrd="0" presId="urn:microsoft.com/office/officeart/2005/8/layout/pList1"/>
    <dgm:cxn modelId="{9506E9EE-CC09-3144-94D7-150F727B2522}" type="presOf" srcId="{D6C64DA4-7892-D344-89F7-10CFB779D226}" destId="{BD28EC2A-22F0-7F4E-83AA-13E44C2F3FA6}" srcOrd="0" destOrd="0" presId="urn:microsoft.com/office/officeart/2005/8/layout/pList1"/>
    <dgm:cxn modelId="{A6E6BF42-4A4F-AB47-A411-0887B6DC4F4D}" type="presParOf" srcId="{9D2F97DF-28D8-9B4E-8CFC-38FD365F7BFD}" destId="{F2535015-51FD-1847-8DEB-904A1E2968A0}" srcOrd="0" destOrd="0" presId="urn:microsoft.com/office/officeart/2005/8/layout/pList1"/>
    <dgm:cxn modelId="{D20CB2CD-E884-E24B-ACD5-50D79DA9388B}" type="presParOf" srcId="{F2535015-51FD-1847-8DEB-904A1E2968A0}" destId="{26893CC6-649F-A242-8887-570A8A0AA57D}" srcOrd="0" destOrd="0" presId="urn:microsoft.com/office/officeart/2005/8/layout/pList1"/>
    <dgm:cxn modelId="{42A4B157-AAE3-1E4E-94D5-AEF3C6C9D31F}" type="presParOf" srcId="{F2535015-51FD-1847-8DEB-904A1E2968A0}" destId="{D3370329-36DB-4A4E-934E-DAFA737402A5}" srcOrd="1" destOrd="0" presId="urn:microsoft.com/office/officeart/2005/8/layout/pList1"/>
    <dgm:cxn modelId="{13AD7E30-DCC9-B64C-81EC-C65B03DE06F7}" type="presParOf" srcId="{9D2F97DF-28D8-9B4E-8CFC-38FD365F7BFD}" destId="{3BCC83BC-C060-1B45-8BD5-7228463EE7AB}" srcOrd="1" destOrd="0" presId="urn:microsoft.com/office/officeart/2005/8/layout/pList1"/>
    <dgm:cxn modelId="{CB3DE657-A336-C646-8EB2-2E697CA92B3C}" type="presParOf" srcId="{9D2F97DF-28D8-9B4E-8CFC-38FD365F7BFD}" destId="{CF8BAE1D-53B2-0A4F-BF91-473FA2ED19FC}" srcOrd="2" destOrd="0" presId="urn:microsoft.com/office/officeart/2005/8/layout/pList1"/>
    <dgm:cxn modelId="{7FB48862-4C6D-4648-B646-5A107991935F}" type="presParOf" srcId="{CF8BAE1D-53B2-0A4F-BF91-473FA2ED19FC}" destId="{2B3D4153-1512-2948-BE46-578404DAF797}" srcOrd="0" destOrd="0" presId="urn:microsoft.com/office/officeart/2005/8/layout/pList1"/>
    <dgm:cxn modelId="{126A4C59-DC8F-1D4C-9C4F-84155B9E3024}" type="presParOf" srcId="{CF8BAE1D-53B2-0A4F-BF91-473FA2ED19FC}" destId="{BD28EC2A-22F0-7F4E-83AA-13E44C2F3FA6}"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331D0B-631B-6F47-94E4-C5D44120B83E}" type="doc">
      <dgm:prSet loTypeId="urn:microsoft.com/office/officeart/2005/8/layout/pList1" loCatId="" qsTypeId="urn:microsoft.com/office/officeart/2005/8/quickstyle/simple1" qsCatId="simple" csTypeId="urn:microsoft.com/office/officeart/2005/8/colors/accent1_2" csCatId="accent1" phldr="1"/>
      <dgm:spPr/>
      <dgm:t>
        <a:bodyPr/>
        <a:lstStyle/>
        <a:p>
          <a:endParaRPr lang="en-US"/>
        </a:p>
      </dgm:t>
    </dgm:pt>
    <dgm:pt modelId="{F1F6FDF8-90DD-7E4B-81A8-94F9D627FF2D}">
      <dgm:prSet phldrT="[Text]" custT="1"/>
      <dgm:spPr/>
      <dgm:t>
        <a:bodyPr/>
        <a:lstStyle/>
        <a:p>
          <a:pPr>
            <a:lnSpc>
              <a:spcPct val="100000"/>
            </a:lnSpc>
            <a:spcAft>
              <a:spcPts val="0"/>
            </a:spcAft>
          </a:pPr>
          <a:r>
            <a:rPr lang="ko" sz="1200" b="1" dirty="0">
              <a:latin typeface="Arial" panose="020B0604020202020204" pitchFamily="34" charset="0"/>
              <a:cs typeface="Arial" panose="020B0604020202020204" pitchFamily="34" charset="0"/>
            </a:rPr>
            <a:t>판상 건선 </a:t>
          </a:r>
          <a:endParaRPr lang="en-US" altLang="ko" sz="1200" b="1" dirty="0">
            <a:latin typeface="Arial" panose="020B0604020202020204" pitchFamily="34" charset="0"/>
            <a:cs typeface="Arial" panose="020B0604020202020204" pitchFamily="34" charset="0"/>
          </a:endParaRPr>
        </a:p>
        <a:p>
          <a:pPr>
            <a:lnSpc>
              <a:spcPct val="100000"/>
            </a:lnSpc>
            <a:spcAft>
              <a:spcPts val="0"/>
            </a:spcAft>
          </a:pPr>
          <a:r>
            <a:rPr lang="ko" sz="1000" b="0" dirty="0">
              <a:latin typeface="Arial" panose="020B0604020202020204" pitchFamily="34" charset="0"/>
              <a:cs typeface="Arial" panose="020B0604020202020204" pitchFamily="34" charset="0"/>
            </a:rPr>
            <a:t>국소 요법, 광선 요법, cDMARD, TNFi, IL-12/23i, IL-17i, PDE4i</a:t>
          </a:r>
        </a:p>
      </dgm:t>
    </dgm:pt>
    <dgm:pt modelId="{8B7FEDA4-35F6-D649-9762-F324D1E9AFA3}" type="parTrans" cxnId="{7919E4E8-744E-BA44-BDE0-9B91A076E4F3}">
      <dgm:prSet/>
      <dgm:spPr/>
      <dgm:t>
        <a:bodyPr/>
        <a:lstStyle/>
        <a:p>
          <a:endParaRPr lang="en-US"/>
        </a:p>
      </dgm:t>
    </dgm:pt>
    <dgm:pt modelId="{2568CE4E-43AC-3547-8821-36B8C3DB272E}" type="sibTrans" cxnId="{7919E4E8-744E-BA44-BDE0-9B91A076E4F3}">
      <dgm:prSet/>
      <dgm:spPr/>
      <dgm:t>
        <a:bodyPr/>
        <a:lstStyle/>
        <a:p>
          <a:endParaRPr lang="en-US"/>
        </a:p>
      </dgm:t>
    </dgm:pt>
    <dgm:pt modelId="{AF4B2D3F-748C-A443-AEB2-D6BEBDDDF638}">
      <dgm:prSet phldrT="[Text]" custT="1"/>
      <dgm:spPr/>
      <dgm:t>
        <a:bodyPr/>
        <a:lstStyle/>
        <a:p>
          <a:pPr>
            <a:lnSpc>
              <a:spcPct val="100000"/>
            </a:lnSpc>
            <a:spcAft>
              <a:spcPts val="0"/>
            </a:spcAft>
          </a:pPr>
          <a:r>
            <a:rPr lang="ko-KR" altLang="en-US" sz="1200" b="1" dirty="0">
              <a:latin typeface="Arial" panose="020B0604020202020204" pitchFamily="34" charset="0"/>
              <a:cs typeface="Arial" panose="020B0604020202020204" pitchFamily="34" charset="0"/>
            </a:rPr>
            <a:t>손톱 </a:t>
          </a:r>
          <a:r>
            <a:rPr lang="ko-KR" altLang="en-US" sz="1200" b="1" dirty="0" smtClean="0">
              <a:latin typeface="Arial" panose="020B0604020202020204" pitchFamily="34" charset="0"/>
              <a:cs typeface="Arial" panose="020B0604020202020204" pitchFamily="34" charset="0"/>
            </a:rPr>
            <a:t>건선</a:t>
          </a:r>
          <a:endParaRPr lang="en-US" altLang="ko-KR" sz="1200" b="1" dirty="0" smtClean="0">
            <a:latin typeface="Arial" panose="020B0604020202020204" pitchFamily="34" charset="0"/>
            <a:cs typeface="Arial" panose="020B0604020202020204" pitchFamily="34" charset="0"/>
          </a:endParaRPr>
        </a:p>
        <a:p>
          <a:pPr>
            <a:lnSpc>
              <a:spcPct val="100000"/>
            </a:lnSpc>
            <a:spcAft>
              <a:spcPts val="0"/>
            </a:spcAft>
          </a:pPr>
          <a:r>
            <a:rPr lang="ko" sz="1000" b="0" dirty="0" smtClean="0">
              <a:solidFill>
                <a:srgbClr val="000000"/>
              </a:solidFill>
              <a:latin typeface="Arial" panose="020B0604020202020204" pitchFamily="34" charset="0"/>
              <a:cs typeface="Arial" panose="020B0604020202020204" pitchFamily="34" charset="0"/>
            </a:rPr>
            <a:t>TNFi</a:t>
          </a:r>
          <a:r>
            <a:rPr lang="ko" sz="1000" b="0" dirty="0">
              <a:solidFill>
                <a:srgbClr val="000000"/>
              </a:solidFill>
              <a:latin typeface="Arial" panose="020B0604020202020204" pitchFamily="34" charset="0"/>
              <a:cs typeface="Arial" panose="020B0604020202020204" pitchFamily="34" charset="0"/>
            </a:rPr>
            <a:t>, IL-12/23i</a:t>
          </a:r>
          <a:endParaRPr lang="en-US" sz="1000" dirty="0">
            <a:latin typeface="Arial" panose="020B0604020202020204" pitchFamily="34" charset="0"/>
            <a:cs typeface="Arial" panose="020B0604020202020204" pitchFamily="34" charset="0"/>
          </a:endParaRPr>
        </a:p>
      </dgm:t>
    </dgm:pt>
    <dgm:pt modelId="{96383CED-C684-DE45-9E59-6F0702B23D79}" type="parTrans" cxnId="{6842C610-2292-6744-857B-DE9447AE2A62}">
      <dgm:prSet/>
      <dgm:spPr/>
      <dgm:t>
        <a:bodyPr/>
        <a:lstStyle/>
        <a:p>
          <a:endParaRPr lang="en-US"/>
        </a:p>
      </dgm:t>
    </dgm:pt>
    <dgm:pt modelId="{CF7D3458-2FBD-3644-9E84-96BD473A7531}" type="sibTrans" cxnId="{6842C610-2292-6744-857B-DE9447AE2A62}">
      <dgm:prSet/>
      <dgm:spPr/>
      <dgm:t>
        <a:bodyPr/>
        <a:lstStyle/>
        <a:p>
          <a:endParaRPr lang="en-US"/>
        </a:p>
      </dgm:t>
    </dgm:pt>
    <dgm:pt modelId="{B72AF634-E195-804B-B392-757F53245293}">
      <dgm:prSet phldrT="[Text]" custT="1"/>
      <dgm:spPr/>
      <dgm:t>
        <a:bodyPr/>
        <a:lstStyle/>
        <a:p>
          <a:pPr>
            <a:lnSpc>
              <a:spcPct val="100000"/>
            </a:lnSpc>
            <a:spcAft>
              <a:spcPts val="0"/>
            </a:spcAft>
          </a:pPr>
          <a:r>
            <a:rPr lang="ko-KR" altLang="en-US" sz="1200" b="1" dirty="0" err="1" smtClean="0">
              <a:latin typeface="Arial" panose="020B0604020202020204" pitchFamily="34" charset="0"/>
              <a:cs typeface="Arial" panose="020B0604020202020204" pitchFamily="34" charset="0"/>
            </a:rPr>
            <a:t>척추형</a:t>
          </a:r>
          <a:r>
            <a:rPr lang="ko-KR" altLang="en-US" sz="1200" b="1" dirty="0" smtClean="0">
              <a:latin typeface="Arial" panose="020B0604020202020204" pitchFamily="34" charset="0"/>
              <a:cs typeface="Arial" panose="020B0604020202020204" pitchFamily="34" charset="0"/>
            </a:rPr>
            <a:t> </a:t>
          </a:r>
          <a:endParaRPr lang="en-US" altLang="ko-KR" sz="1200" b="1" dirty="0" smtClean="0">
            <a:latin typeface="Arial" panose="020B0604020202020204" pitchFamily="34" charset="0"/>
            <a:cs typeface="Arial" panose="020B0604020202020204" pitchFamily="34" charset="0"/>
          </a:endParaRPr>
        </a:p>
        <a:p>
          <a:pPr>
            <a:lnSpc>
              <a:spcPct val="100000"/>
            </a:lnSpc>
            <a:spcAft>
              <a:spcPts val="0"/>
            </a:spcAft>
          </a:pPr>
          <a:r>
            <a:rPr lang="ko" sz="1000" b="1" dirty="0" smtClean="0">
              <a:latin typeface="Arial" panose="020B0604020202020204" pitchFamily="34" charset="0"/>
              <a:cs typeface="Arial" panose="020B0604020202020204" pitchFamily="34" charset="0"/>
            </a:rPr>
            <a:t>생물학적 </a:t>
          </a:r>
          <a:r>
            <a:rPr lang="ko-KR" altLang="en-US" sz="1000" b="1" dirty="0">
              <a:latin typeface="Arial" panose="020B0604020202020204" pitchFamily="34" charset="0"/>
              <a:cs typeface="Arial" panose="020B0604020202020204" pitchFamily="34" charset="0"/>
            </a:rPr>
            <a:t>제제 </a:t>
          </a:r>
          <a:r>
            <a:rPr lang="ko-KR" altLang="en-US" sz="1000" b="1" dirty="0" err="1">
              <a:latin typeface="Arial" panose="020B0604020202020204" pitchFamily="34" charset="0"/>
              <a:cs typeface="Arial" panose="020B0604020202020204" pitchFamily="34" charset="0"/>
            </a:rPr>
            <a:t>치료력이</a:t>
          </a:r>
          <a:r>
            <a:rPr lang="ko-KR" altLang="en-US" sz="1000" b="1" dirty="0">
              <a:latin typeface="Arial" panose="020B0604020202020204" pitchFamily="34" charset="0"/>
              <a:cs typeface="Arial" panose="020B0604020202020204" pitchFamily="34" charset="0"/>
            </a:rPr>
            <a:t> 없는 경우</a:t>
          </a:r>
          <a:r>
            <a:rPr lang="ko" sz="1000" b="1" dirty="0">
              <a:latin typeface="Arial" panose="020B0604020202020204" pitchFamily="34" charset="0"/>
              <a:cs typeface="Arial" panose="020B0604020202020204" pitchFamily="34" charset="0"/>
            </a:rPr>
            <a:t>:</a:t>
          </a:r>
        </a:p>
        <a:p>
          <a:pPr>
            <a:lnSpc>
              <a:spcPct val="100000"/>
            </a:lnSpc>
            <a:spcAft>
              <a:spcPts val="0"/>
            </a:spcAft>
          </a:pPr>
          <a:r>
            <a:rPr lang="ko" sz="1000" b="0" dirty="0">
              <a:latin typeface="Arial" panose="020B0604020202020204" pitchFamily="34" charset="0"/>
              <a:cs typeface="Arial" panose="020B0604020202020204" pitchFamily="34" charset="0"/>
            </a:rPr>
            <a:t>NSAIDs, 물리</a:t>
          </a:r>
          <a:r>
            <a:rPr lang="ko-KR" altLang="en-US" sz="1000" b="0" dirty="0">
              <a:latin typeface="Arial" panose="020B0604020202020204" pitchFamily="34" charset="0"/>
              <a:cs typeface="Arial" panose="020B0604020202020204" pitchFamily="34" charset="0"/>
            </a:rPr>
            <a:t>치료</a:t>
          </a:r>
          <a:r>
            <a:rPr lang="ko" sz="1000" b="0" dirty="0">
              <a:latin typeface="Arial" panose="020B0604020202020204" pitchFamily="34" charset="0"/>
              <a:cs typeface="Arial" panose="020B0604020202020204" pitchFamily="34" charset="0"/>
            </a:rPr>
            <a:t>, 단순 진통제, TNFi</a:t>
          </a:r>
        </a:p>
        <a:p>
          <a:pPr>
            <a:lnSpc>
              <a:spcPct val="100000"/>
            </a:lnSpc>
            <a:spcAft>
              <a:spcPts val="0"/>
            </a:spcAft>
          </a:pPr>
          <a:r>
            <a:rPr lang="ko" sz="1000" b="1" dirty="0" smtClean="0">
              <a:latin typeface="Arial" panose="020B0604020202020204" pitchFamily="34" charset="0"/>
              <a:cs typeface="Arial" panose="020B0604020202020204" pitchFamily="34" charset="0"/>
            </a:rPr>
            <a:t>생물학적</a:t>
          </a:r>
          <a:r>
            <a:rPr lang="en-US" altLang="ko" sz="1000" b="1" dirty="0" smtClean="0">
              <a:latin typeface="Arial" panose="020B0604020202020204" pitchFamily="34" charset="0"/>
              <a:cs typeface="Arial" panose="020B0604020202020204" pitchFamily="34" charset="0"/>
            </a:rPr>
            <a:t> </a:t>
          </a:r>
          <a:r>
            <a:rPr lang="ko-KR" altLang="en-US" sz="1000" b="1" dirty="0">
              <a:latin typeface="Arial" panose="020B0604020202020204" pitchFamily="34" charset="0"/>
              <a:cs typeface="Arial" panose="020B0604020202020204" pitchFamily="34" charset="0"/>
            </a:rPr>
            <a:t>제제 치료에 반응이 불충분한</a:t>
          </a:r>
          <a:r>
            <a:rPr lang="ko" sz="1000" b="1" dirty="0">
              <a:latin typeface="Arial" panose="020B0604020202020204" pitchFamily="34" charset="0"/>
              <a:cs typeface="Arial" panose="020B0604020202020204" pitchFamily="34" charset="0"/>
            </a:rPr>
            <a:t> 경우:</a:t>
          </a:r>
        </a:p>
        <a:p>
          <a:pPr>
            <a:lnSpc>
              <a:spcPct val="100000"/>
            </a:lnSpc>
            <a:spcAft>
              <a:spcPts val="0"/>
            </a:spcAft>
          </a:pPr>
          <a:r>
            <a:rPr lang="ko" sz="1000" b="0" dirty="0">
              <a:solidFill>
                <a:srgbClr val="FF0000"/>
              </a:solidFill>
              <a:latin typeface="Arial" panose="020B0604020202020204" pitchFamily="34" charset="0"/>
              <a:cs typeface="Arial" panose="020B0604020202020204" pitchFamily="34" charset="0"/>
            </a:rPr>
            <a:t>NSAID, 물리 </a:t>
          </a:r>
          <a:r>
            <a:rPr lang="ko-KR" altLang="en-US" sz="1000" b="0" dirty="0">
              <a:solidFill>
                <a:srgbClr val="FF0000"/>
              </a:solidFill>
              <a:latin typeface="Arial" panose="020B0604020202020204" pitchFamily="34" charset="0"/>
              <a:cs typeface="Arial" panose="020B0604020202020204" pitchFamily="34" charset="0"/>
            </a:rPr>
            <a:t>치료</a:t>
          </a:r>
          <a:r>
            <a:rPr lang="ko" sz="1000" b="0" dirty="0">
              <a:solidFill>
                <a:srgbClr val="FF0000"/>
              </a:solidFill>
              <a:latin typeface="Arial" panose="020B0604020202020204" pitchFamily="34" charset="0"/>
              <a:cs typeface="Arial" panose="020B0604020202020204" pitchFamily="34" charset="0"/>
            </a:rPr>
            <a:t>, 단순 진통제</a:t>
          </a:r>
          <a:r>
            <a:rPr lang="ko" sz="1000" b="1" dirty="0">
              <a:solidFill>
                <a:srgbClr val="FF0000"/>
              </a:solidFill>
              <a:latin typeface="Arial" panose="020B0604020202020204" pitchFamily="34" charset="0"/>
              <a:cs typeface="Arial" panose="020B0604020202020204" pitchFamily="34" charset="0"/>
            </a:rPr>
            <a:t> </a:t>
          </a:r>
        </a:p>
      </dgm:t>
    </dgm:pt>
    <dgm:pt modelId="{85E3F9B7-4333-1048-8A7F-CF27D591F768}" type="parTrans" cxnId="{8ADEACD4-7F55-E44D-A003-C82B61A15951}">
      <dgm:prSet/>
      <dgm:spPr/>
      <dgm:t>
        <a:bodyPr/>
        <a:lstStyle/>
        <a:p>
          <a:endParaRPr lang="en-US"/>
        </a:p>
      </dgm:t>
    </dgm:pt>
    <dgm:pt modelId="{9B011DE9-ADD1-FA4F-BB9A-46257EA2CA67}" type="sibTrans" cxnId="{8ADEACD4-7F55-E44D-A003-C82B61A15951}">
      <dgm:prSet/>
      <dgm:spPr/>
      <dgm:t>
        <a:bodyPr/>
        <a:lstStyle/>
        <a:p>
          <a:endParaRPr lang="en-US"/>
        </a:p>
      </dgm:t>
    </dgm:pt>
    <dgm:pt modelId="{2570C642-5D3A-AD4F-8D95-DFAEA34EDB4C}">
      <dgm:prSet custT="1"/>
      <dgm:spPr/>
      <dgm:t>
        <a:bodyPr/>
        <a:lstStyle/>
        <a:p>
          <a:pPr>
            <a:lnSpc>
              <a:spcPct val="100000"/>
            </a:lnSpc>
            <a:spcAft>
              <a:spcPts val="0"/>
            </a:spcAft>
          </a:pPr>
          <a:r>
            <a:rPr lang="ko" sz="1200" b="1" dirty="0">
              <a:latin typeface="Arial" panose="020B0604020202020204" pitchFamily="34" charset="0"/>
              <a:cs typeface="Arial" panose="020B0604020202020204" pitchFamily="34" charset="0"/>
            </a:rPr>
            <a:t>말초 </a:t>
          </a:r>
          <a:r>
            <a:rPr lang="ko" sz="1200" b="1" dirty="0" smtClean="0">
              <a:latin typeface="Arial" panose="020B0604020202020204" pitchFamily="34" charset="0"/>
              <a:cs typeface="Arial" panose="020B0604020202020204" pitchFamily="34" charset="0"/>
            </a:rPr>
            <a:t>관절염</a:t>
          </a:r>
          <a:endParaRPr lang="en-US" sz="1200" b="1" dirty="0">
            <a:latin typeface="Arial" panose="020B0604020202020204" pitchFamily="34" charset="0"/>
            <a:cs typeface="Arial" panose="020B0604020202020204" pitchFamily="34" charset="0"/>
          </a:endParaRPr>
        </a:p>
        <a:p>
          <a:pPr>
            <a:lnSpc>
              <a:spcPct val="100000"/>
            </a:lnSpc>
            <a:spcAft>
              <a:spcPts val="0"/>
            </a:spcAft>
          </a:pPr>
          <a:r>
            <a:rPr lang="ko" sz="1050" b="1" dirty="0">
              <a:latin typeface="Arial" panose="020B0604020202020204" pitchFamily="34" charset="0"/>
              <a:cs typeface="Arial" panose="020B0604020202020204" pitchFamily="34" charset="0"/>
            </a:rPr>
            <a:t>DMARD</a:t>
          </a:r>
          <a:r>
            <a:rPr lang="en-US" altLang="ko" sz="1050" b="1" dirty="0">
              <a:latin typeface="Arial" panose="020B0604020202020204" pitchFamily="34" charset="0"/>
              <a:cs typeface="Arial" panose="020B0604020202020204" pitchFamily="34" charset="0"/>
            </a:rPr>
            <a:t> </a:t>
          </a:r>
          <a:r>
            <a:rPr lang="ko-KR" altLang="en-US" sz="1050" b="1" dirty="0" err="1">
              <a:latin typeface="Arial" panose="020B0604020202020204" pitchFamily="34" charset="0"/>
              <a:cs typeface="Arial" panose="020B0604020202020204" pitchFamily="34" charset="0"/>
            </a:rPr>
            <a:t>치료력이</a:t>
          </a:r>
          <a:r>
            <a:rPr lang="ko-KR" altLang="en-US" sz="1050" b="1" dirty="0">
              <a:latin typeface="Arial" panose="020B0604020202020204" pitchFamily="34" charset="0"/>
              <a:cs typeface="Arial" panose="020B0604020202020204" pitchFamily="34" charset="0"/>
            </a:rPr>
            <a:t> 없는 경우</a:t>
          </a:r>
          <a:r>
            <a:rPr lang="ko" sz="1050" b="1" dirty="0">
              <a:latin typeface="Arial" panose="020B0604020202020204" pitchFamily="34" charset="0"/>
              <a:cs typeface="Arial" panose="020B0604020202020204" pitchFamily="34" charset="0"/>
            </a:rPr>
            <a:t>: </a:t>
          </a:r>
          <a:r>
            <a:rPr lang="ko" sz="1050" dirty="0">
              <a:latin typeface="Arial" panose="020B0604020202020204" pitchFamily="34" charset="0"/>
              <a:cs typeface="Arial" panose="020B0604020202020204" pitchFamily="34" charset="0"/>
            </a:rPr>
            <a:t>cDMARD, TNFi</a:t>
          </a:r>
        </a:p>
        <a:p>
          <a:pPr>
            <a:lnSpc>
              <a:spcPct val="100000"/>
            </a:lnSpc>
            <a:spcAft>
              <a:spcPts val="0"/>
            </a:spcAft>
          </a:pPr>
          <a:r>
            <a:rPr lang="ko" sz="1050" b="1" dirty="0" smtClean="0">
              <a:latin typeface="Arial" panose="020B0604020202020204" pitchFamily="34" charset="0"/>
              <a:cs typeface="Arial" panose="020B0604020202020204" pitchFamily="34" charset="0"/>
            </a:rPr>
            <a:t>DMARD </a:t>
          </a:r>
          <a:r>
            <a:rPr lang="ko-KR" altLang="en-US" sz="1050" b="1" dirty="0">
              <a:latin typeface="Arial" panose="020B0604020202020204" pitchFamily="34" charset="0"/>
              <a:cs typeface="Arial" panose="020B0604020202020204" pitchFamily="34" charset="0"/>
            </a:rPr>
            <a:t>치료에 반응이 불충분한</a:t>
          </a:r>
          <a:r>
            <a:rPr lang="ko" sz="1050" b="1" dirty="0">
              <a:latin typeface="Arial" panose="020B0604020202020204" pitchFamily="34" charset="0"/>
              <a:cs typeface="Arial" panose="020B0604020202020204" pitchFamily="34" charset="0"/>
            </a:rPr>
            <a:t> 경우: </a:t>
          </a:r>
          <a:r>
            <a:rPr lang="ko" sz="1050" dirty="0">
              <a:latin typeface="Arial" panose="020B0604020202020204" pitchFamily="34" charset="0"/>
              <a:cs typeface="Arial" panose="020B0604020202020204" pitchFamily="34" charset="0"/>
            </a:rPr>
            <a:t>TNFi, IL-12/23i, PDE4i</a:t>
          </a:r>
        </a:p>
        <a:p>
          <a:pPr>
            <a:lnSpc>
              <a:spcPct val="100000"/>
            </a:lnSpc>
            <a:spcAft>
              <a:spcPts val="0"/>
            </a:spcAft>
          </a:pPr>
          <a:r>
            <a:rPr lang="ko" sz="1050" b="1" dirty="0" smtClean="0">
              <a:latin typeface="Arial" panose="020B0604020202020204" pitchFamily="34" charset="0"/>
              <a:cs typeface="Arial" panose="020B0604020202020204" pitchFamily="34" charset="0"/>
            </a:rPr>
            <a:t>생물학적 </a:t>
          </a:r>
          <a:r>
            <a:rPr lang="ko-KR" altLang="en-US" sz="1050" b="1" dirty="0">
              <a:latin typeface="Arial" panose="020B0604020202020204" pitchFamily="34" charset="0"/>
              <a:cs typeface="Arial" panose="020B0604020202020204" pitchFamily="34" charset="0"/>
            </a:rPr>
            <a:t>제제 치료에 반응이 불충분한</a:t>
          </a:r>
          <a:r>
            <a:rPr lang="ko" sz="1050" b="1" dirty="0">
              <a:latin typeface="Arial" panose="020B0604020202020204" pitchFamily="34" charset="0"/>
              <a:cs typeface="Arial" panose="020B0604020202020204" pitchFamily="34" charset="0"/>
            </a:rPr>
            <a:t> 경우: </a:t>
          </a:r>
          <a:r>
            <a:rPr lang="ko" sz="1050" dirty="0">
              <a:latin typeface="Arial" panose="020B0604020202020204" pitchFamily="34" charset="0"/>
              <a:cs typeface="Arial" panose="020B0604020202020204" pitchFamily="34" charset="0"/>
            </a:rPr>
            <a:t>TNFi</a:t>
          </a:r>
          <a:endParaRPr lang="en-US" sz="1050" b="0" dirty="0">
            <a:latin typeface="Arial" panose="020B0604020202020204" pitchFamily="34" charset="0"/>
            <a:cs typeface="Arial" panose="020B0604020202020204" pitchFamily="34" charset="0"/>
          </a:endParaRPr>
        </a:p>
      </dgm:t>
    </dgm:pt>
    <dgm:pt modelId="{A2A50C80-0593-7249-BD80-213A2A6D1C1B}" type="parTrans" cxnId="{0B62B743-D8A6-8345-B954-481E4C788B99}">
      <dgm:prSet/>
      <dgm:spPr/>
      <dgm:t>
        <a:bodyPr/>
        <a:lstStyle/>
        <a:p>
          <a:endParaRPr lang="en-US"/>
        </a:p>
      </dgm:t>
    </dgm:pt>
    <dgm:pt modelId="{92F47A48-9890-EE49-96EC-98BB84ABE48F}" type="sibTrans" cxnId="{0B62B743-D8A6-8345-B954-481E4C788B99}">
      <dgm:prSet/>
      <dgm:spPr/>
      <dgm:t>
        <a:bodyPr/>
        <a:lstStyle/>
        <a:p>
          <a:endParaRPr lang="en-US"/>
        </a:p>
      </dgm:t>
    </dgm:pt>
    <dgm:pt modelId="{9D2F97DF-28D8-9B4E-8CFC-38FD365F7BFD}" type="pres">
      <dgm:prSet presAssocID="{F5331D0B-631B-6F47-94E4-C5D44120B83E}" presName="Name0" presStyleCnt="0">
        <dgm:presLayoutVars>
          <dgm:dir/>
          <dgm:resizeHandles val="exact"/>
        </dgm:presLayoutVars>
      </dgm:prSet>
      <dgm:spPr/>
      <dgm:t>
        <a:bodyPr/>
        <a:lstStyle/>
        <a:p>
          <a:pPr latinLnBrk="1"/>
          <a:endParaRPr lang="ko-KR" altLang="en-US"/>
        </a:p>
      </dgm:t>
    </dgm:pt>
    <dgm:pt modelId="{1901B0F4-9164-B344-A9CE-6EA06306D6A2}" type="pres">
      <dgm:prSet presAssocID="{F1F6FDF8-90DD-7E4B-81A8-94F9D627FF2D}" presName="compNode" presStyleCnt="0"/>
      <dgm:spPr/>
    </dgm:pt>
    <dgm:pt modelId="{FAED9F06-8400-714D-858C-C0C453D5050B}" type="pres">
      <dgm:prSet presAssocID="{F1F6FDF8-90DD-7E4B-81A8-94F9D627FF2D}" presName="pictRect" presStyleLbl="node1" presStyleIdx="0" presStyleCnt="4"/>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7535C538-9845-1749-894C-6A8F7DC6E1AE}" type="pres">
      <dgm:prSet presAssocID="{F1F6FDF8-90DD-7E4B-81A8-94F9D627FF2D}" presName="textRect" presStyleLbl="revTx" presStyleIdx="0" presStyleCnt="4">
        <dgm:presLayoutVars>
          <dgm:bulletEnabled val="1"/>
        </dgm:presLayoutVars>
      </dgm:prSet>
      <dgm:spPr/>
      <dgm:t>
        <a:bodyPr/>
        <a:lstStyle/>
        <a:p>
          <a:pPr latinLnBrk="1"/>
          <a:endParaRPr lang="ko-KR" altLang="en-US"/>
        </a:p>
      </dgm:t>
    </dgm:pt>
    <dgm:pt modelId="{4B545C2B-0A94-DE44-A146-19FBEB7A5A47}" type="pres">
      <dgm:prSet presAssocID="{2568CE4E-43AC-3547-8821-36B8C3DB272E}" presName="sibTrans" presStyleLbl="sibTrans2D1" presStyleIdx="0" presStyleCnt="0"/>
      <dgm:spPr/>
      <dgm:t>
        <a:bodyPr/>
        <a:lstStyle/>
        <a:p>
          <a:pPr latinLnBrk="1"/>
          <a:endParaRPr lang="ko-KR" altLang="en-US"/>
        </a:p>
      </dgm:t>
    </dgm:pt>
    <dgm:pt modelId="{F5284FD6-3B7B-9A4E-AC1B-7C06C9CB98AE}" type="pres">
      <dgm:prSet presAssocID="{AF4B2D3F-748C-A443-AEB2-D6BEBDDDF638}" presName="compNode" presStyleCnt="0"/>
      <dgm:spPr/>
    </dgm:pt>
    <dgm:pt modelId="{23D8805B-D15E-964F-B605-EE2A909B704B}" type="pres">
      <dgm:prSet presAssocID="{AF4B2D3F-748C-A443-AEB2-D6BEBDDDF638}" presName="pictRect" presStyleLbl="node1" presStyleIdx="1" presStyleCnt="4"/>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B4A7368-06F4-2A48-8F97-0E6689797C35}" type="pres">
      <dgm:prSet presAssocID="{AF4B2D3F-748C-A443-AEB2-D6BEBDDDF638}" presName="textRect" presStyleLbl="revTx" presStyleIdx="1" presStyleCnt="4" custScaleX="118408" custLinFactNeighborX="-4694" custLinFactNeighborY="39028">
        <dgm:presLayoutVars>
          <dgm:bulletEnabled val="1"/>
        </dgm:presLayoutVars>
      </dgm:prSet>
      <dgm:spPr/>
      <dgm:t>
        <a:bodyPr/>
        <a:lstStyle/>
        <a:p>
          <a:pPr latinLnBrk="1"/>
          <a:endParaRPr lang="ko-KR" altLang="en-US"/>
        </a:p>
      </dgm:t>
    </dgm:pt>
    <dgm:pt modelId="{A69AEF11-DA8C-2240-A18C-169E6ABD12F0}" type="pres">
      <dgm:prSet presAssocID="{CF7D3458-2FBD-3644-9E84-96BD473A7531}" presName="sibTrans" presStyleLbl="sibTrans2D1" presStyleIdx="0" presStyleCnt="0"/>
      <dgm:spPr/>
      <dgm:t>
        <a:bodyPr/>
        <a:lstStyle/>
        <a:p>
          <a:pPr latinLnBrk="1"/>
          <a:endParaRPr lang="ko-KR" altLang="en-US"/>
        </a:p>
      </dgm:t>
    </dgm:pt>
    <dgm:pt modelId="{4BA8D71D-3343-4448-A688-9B837420F504}" type="pres">
      <dgm:prSet presAssocID="{2570C642-5D3A-AD4F-8D95-DFAEA34EDB4C}" presName="compNode" presStyleCnt="0"/>
      <dgm:spPr/>
    </dgm:pt>
    <dgm:pt modelId="{985807AD-8FA9-7F4D-9E74-86612B6B7498}" type="pres">
      <dgm:prSet presAssocID="{2570C642-5D3A-AD4F-8D95-DFAEA34EDB4C}" presName="pictRect" presStyleLbl="node1" presStyleIdx="2" presStyleCnt="4"/>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2526" t="785" r="2526" b="785"/>
          </a:stretch>
        </a:blipFill>
      </dgm:spPr>
    </dgm:pt>
    <dgm:pt modelId="{732B24CB-F4E0-484D-A440-FA9A2FF367F7}" type="pres">
      <dgm:prSet presAssocID="{2570C642-5D3A-AD4F-8D95-DFAEA34EDB4C}" presName="textRect" presStyleLbl="revTx" presStyleIdx="2" presStyleCnt="4" custScaleX="119150" custLinFactNeighborX="74" custLinFactNeighborY="39028">
        <dgm:presLayoutVars>
          <dgm:bulletEnabled val="1"/>
        </dgm:presLayoutVars>
      </dgm:prSet>
      <dgm:spPr/>
      <dgm:t>
        <a:bodyPr/>
        <a:lstStyle/>
        <a:p>
          <a:pPr latinLnBrk="1"/>
          <a:endParaRPr lang="ko-KR" altLang="en-US"/>
        </a:p>
      </dgm:t>
    </dgm:pt>
    <dgm:pt modelId="{0737F2D7-7104-1745-AB79-3CE149EE9824}" type="pres">
      <dgm:prSet presAssocID="{92F47A48-9890-EE49-96EC-98BB84ABE48F}" presName="sibTrans" presStyleLbl="sibTrans2D1" presStyleIdx="0" presStyleCnt="0"/>
      <dgm:spPr/>
      <dgm:t>
        <a:bodyPr/>
        <a:lstStyle/>
        <a:p>
          <a:pPr latinLnBrk="1"/>
          <a:endParaRPr lang="ko-KR" altLang="en-US"/>
        </a:p>
      </dgm:t>
    </dgm:pt>
    <dgm:pt modelId="{BFE2C0D1-6EDA-374E-9595-DF8DE3E9B567}" type="pres">
      <dgm:prSet presAssocID="{B72AF634-E195-804B-B392-757F53245293}" presName="compNode" presStyleCnt="0"/>
      <dgm:spPr/>
    </dgm:pt>
    <dgm:pt modelId="{50E9CB2A-7149-794B-8C15-FE94CDAEFD3D}" type="pres">
      <dgm:prSet presAssocID="{B72AF634-E195-804B-B392-757F53245293}" presName="pictRect" presStyleLbl="node1" presStyleIdx="3" presStyleCnt="4"/>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4172" r="4172"/>
          </a:stretch>
        </a:blipFill>
      </dgm:spPr>
    </dgm:pt>
    <dgm:pt modelId="{012A01C8-2182-2D49-9B3F-DCE66D9186C4}" type="pres">
      <dgm:prSet presAssocID="{B72AF634-E195-804B-B392-757F53245293}" presName="textRect" presStyleLbl="revTx" presStyleIdx="3" presStyleCnt="4" custScaleX="139259" custLinFactNeighborX="-203" custLinFactNeighborY="29193">
        <dgm:presLayoutVars>
          <dgm:bulletEnabled val="1"/>
        </dgm:presLayoutVars>
      </dgm:prSet>
      <dgm:spPr/>
      <dgm:t>
        <a:bodyPr/>
        <a:lstStyle/>
        <a:p>
          <a:pPr latinLnBrk="1"/>
          <a:endParaRPr lang="ko-KR" altLang="en-US"/>
        </a:p>
      </dgm:t>
    </dgm:pt>
  </dgm:ptLst>
  <dgm:cxnLst>
    <dgm:cxn modelId="{635A70E2-5602-254E-9884-372626BDF39D}" type="presOf" srcId="{2570C642-5D3A-AD4F-8D95-DFAEA34EDB4C}" destId="{732B24CB-F4E0-484D-A440-FA9A2FF367F7}" srcOrd="0" destOrd="0" presId="urn:microsoft.com/office/officeart/2005/8/layout/pList1"/>
    <dgm:cxn modelId="{0B62B743-D8A6-8345-B954-481E4C788B99}" srcId="{F5331D0B-631B-6F47-94E4-C5D44120B83E}" destId="{2570C642-5D3A-AD4F-8D95-DFAEA34EDB4C}" srcOrd="2" destOrd="0" parTransId="{A2A50C80-0593-7249-BD80-213A2A6D1C1B}" sibTransId="{92F47A48-9890-EE49-96EC-98BB84ABE48F}"/>
    <dgm:cxn modelId="{5BD1BF1D-2F17-1E48-81A8-7A130A672A82}" type="presOf" srcId="{F1F6FDF8-90DD-7E4B-81A8-94F9D627FF2D}" destId="{7535C538-9845-1749-894C-6A8F7DC6E1AE}" srcOrd="0" destOrd="0" presId="urn:microsoft.com/office/officeart/2005/8/layout/pList1"/>
    <dgm:cxn modelId="{A61AC2A8-894D-324E-8ADB-3C7B839A9C1E}" type="presOf" srcId="{2568CE4E-43AC-3547-8821-36B8C3DB272E}" destId="{4B545C2B-0A94-DE44-A146-19FBEB7A5A47}" srcOrd="0" destOrd="0" presId="urn:microsoft.com/office/officeart/2005/8/layout/pList1"/>
    <dgm:cxn modelId="{221EB7ED-3BCB-774B-B017-C3712D3A8BC7}" type="presOf" srcId="{AF4B2D3F-748C-A443-AEB2-D6BEBDDDF638}" destId="{CB4A7368-06F4-2A48-8F97-0E6689797C35}" srcOrd="0" destOrd="0" presId="urn:microsoft.com/office/officeart/2005/8/layout/pList1"/>
    <dgm:cxn modelId="{7919E4E8-744E-BA44-BDE0-9B91A076E4F3}" srcId="{F5331D0B-631B-6F47-94E4-C5D44120B83E}" destId="{F1F6FDF8-90DD-7E4B-81A8-94F9D627FF2D}" srcOrd="0" destOrd="0" parTransId="{8B7FEDA4-35F6-D649-9762-F324D1E9AFA3}" sibTransId="{2568CE4E-43AC-3547-8821-36B8C3DB272E}"/>
    <dgm:cxn modelId="{CE1E8E77-CE7B-FC49-AEDF-789354759744}" type="presOf" srcId="{92F47A48-9890-EE49-96EC-98BB84ABE48F}" destId="{0737F2D7-7104-1745-AB79-3CE149EE9824}" srcOrd="0" destOrd="0" presId="urn:microsoft.com/office/officeart/2005/8/layout/pList1"/>
    <dgm:cxn modelId="{25030498-999B-5449-B80B-817CA6C93C72}" type="presOf" srcId="{F5331D0B-631B-6F47-94E4-C5D44120B83E}" destId="{9D2F97DF-28D8-9B4E-8CFC-38FD365F7BFD}" srcOrd="0" destOrd="0" presId="urn:microsoft.com/office/officeart/2005/8/layout/pList1"/>
    <dgm:cxn modelId="{7CAFF788-7992-174D-911B-70F5604486F2}" type="presOf" srcId="{B72AF634-E195-804B-B392-757F53245293}" destId="{012A01C8-2182-2D49-9B3F-DCE66D9186C4}" srcOrd="0" destOrd="0" presId="urn:microsoft.com/office/officeart/2005/8/layout/pList1"/>
    <dgm:cxn modelId="{8ADEACD4-7F55-E44D-A003-C82B61A15951}" srcId="{F5331D0B-631B-6F47-94E4-C5D44120B83E}" destId="{B72AF634-E195-804B-B392-757F53245293}" srcOrd="3" destOrd="0" parTransId="{85E3F9B7-4333-1048-8A7F-CF27D591F768}" sibTransId="{9B011DE9-ADD1-FA4F-BB9A-46257EA2CA67}"/>
    <dgm:cxn modelId="{2EFBB3C0-3F91-7E44-9AB2-BF29600E3DCF}" type="presOf" srcId="{CF7D3458-2FBD-3644-9E84-96BD473A7531}" destId="{A69AEF11-DA8C-2240-A18C-169E6ABD12F0}" srcOrd="0" destOrd="0" presId="urn:microsoft.com/office/officeart/2005/8/layout/pList1"/>
    <dgm:cxn modelId="{6842C610-2292-6744-857B-DE9447AE2A62}" srcId="{F5331D0B-631B-6F47-94E4-C5D44120B83E}" destId="{AF4B2D3F-748C-A443-AEB2-D6BEBDDDF638}" srcOrd="1" destOrd="0" parTransId="{96383CED-C684-DE45-9E59-6F0702B23D79}" sibTransId="{CF7D3458-2FBD-3644-9E84-96BD473A7531}"/>
    <dgm:cxn modelId="{11A85F9E-5CA5-1041-8019-66107E46DAC2}" type="presParOf" srcId="{9D2F97DF-28D8-9B4E-8CFC-38FD365F7BFD}" destId="{1901B0F4-9164-B344-A9CE-6EA06306D6A2}" srcOrd="0" destOrd="0" presId="urn:microsoft.com/office/officeart/2005/8/layout/pList1"/>
    <dgm:cxn modelId="{00A60EF4-4433-AF49-AE11-E1890CA79E00}" type="presParOf" srcId="{1901B0F4-9164-B344-A9CE-6EA06306D6A2}" destId="{FAED9F06-8400-714D-858C-C0C453D5050B}" srcOrd="0" destOrd="0" presId="urn:microsoft.com/office/officeart/2005/8/layout/pList1"/>
    <dgm:cxn modelId="{B7BAB28E-9515-4745-AAAC-F3F8451A6161}" type="presParOf" srcId="{1901B0F4-9164-B344-A9CE-6EA06306D6A2}" destId="{7535C538-9845-1749-894C-6A8F7DC6E1AE}" srcOrd="1" destOrd="0" presId="urn:microsoft.com/office/officeart/2005/8/layout/pList1"/>
    <dgm:cxn modelId="{42644A8C-7414-8D46-9171-EC3DD81B44B3}" type="presParOf" srcId="{9D2F97DF-28D8-9B4E-8CFC-38FD365F7BFD}" destId="{4B545C2B-0A94-DE44-A146-19FBEB7A5A47}" srcOrd="1" destOrd="0" presId="urn:microsoft.com/office/officeart/2005/8/layout/pList1"/>
    <dgm:cxn modelId="{346A9DE3-F8BE-4342-B9DB-E54CE49380FC}" type="presParOf" srcId="{9D2F97DF-28D8-9B4E-8CFC-38FD365F7BFD}" destId="{F5284FD6-3B7B-9A4E-AC1B-7C06C9CB98AE}" srcOrd="2" destOrd="0" presId="urn:microsoft.com/office/officeart/2005/8/layout/pList1"/>
    <dgm:cxn modelId="{29E0F081-1F24-CE41-AA04-5DC0A98EED3B}" type="presParOf" srcId="{F5284FD6-3B7B-9A4E-AC1B-7C06C9CB98AE}" destId="{23D8805B-D15E-964F-B605-EE2A909B704B}" srcOrd="0" destOrd="0" presId="urn:microsoft.com/office/officeart/2005/8/layout/pList1"/>
    <dgm:cxn modelId="{E01F7B2F-921D-CC41-97CB-306D844343B7}" type="presParOf" srcId="{F5284FD6-3B7B-9A4E-AC1B-7C06C9CB98AE}" destId="{CB4A7368-06F4-2A48-8F97-0E6689797C35}" srcOrd="1" destOrd="0" presId="urn:microsoft.com/office/officeart/2005/8/layout/pList1"/>
    <dgm:cxn modelId="{9E090383-3592-BB4F-ACFA-FD3A3B2FF983}" type="presParOf" srcId="{9D2F97DF-28D8-9B4E-8CFC-38FD365F7BFD}" destId="{A69AEF11-DA8C-2240-A18C-169E6ABD12F0}" srcOrd="3" destOrd="0" presId="urn:microsoft.com/office/officeart/2005/8/layout/pList1"/>
    <dgm:cxn modelId="{939CDBFE-A688-D341-BB01-A3B0D905B991}" type="presParOf" srcId="{9D2F97DF-28D8-9B4E-8CFC-38FD365F7BFD}" destId="{4BA8D71D-3343-4448-A688-9B837420F504}" srcOrd="4" destOrd="0" presId="urn:microsoft.com/office/officeart/2005/8/layout/pList1"/>
    <dgm:cxn modelId="{298C3729-6558-1045-A272-8E7222B37210}" type="presParOf" srcId="{4BA8D71D-3343-4448-A688-9B837420F504}" destId="{985807AD-8FA9-7F4D-9E74-86612B6B7498}" srcOrd="0" destOrd="0" presId="urn:microsoft.com/office/officeart/2005/8/layout/pList1"/>
    <dgm:cxn modelId="{20304279-84C3-444F-AA2D-C53AEA6C6A44}" type="presParOf" srcId="{4BA8D71D-3343-4448-A688-9B837420F504}" destId="{732B24CB-F4E0-484D-A440-FA9A2FF367F7}" srcOrd="1" destOrd="0" presId="urn:microsoft.com/office/officeart/2005/8/layout/pList1"/>
    <dgm:cxn modelId="{F4219F64-8C7E-AF47-86B6-9F918E773849}" type="presParOf" srcId="{9D2F97DF-28D8-9B4E-8CFC-38FD365F7BFD}" destId="{0737F2D7-7104-1745-AB79-3CE149EE9824}" srcOrd="5" destOrd="0" presId="urn:microsoft.com/office/officeart/2005/8/layout/pList1"/>
    <dgm:cxn modelId="{BAE56D84-6116-CC4B-8DC4-6499C5000B27}" type="presParOf" srcId="{9D2F97DF-28D8-9B4E-8CFC-38FD365F7BFD}" destId="{BFE2C0D1-6EDA-374E-9595-DF8DE3E9B567}" srcOrd="6" destOrd="0" presId="urn:microsoft.com/office/officeart/2005/8/layout/pList1"/>
    <dgm:cxn modelId="{044EBA24-6521-B744-9588-4AD6873677ED}" type="presParOf" srcId="{BFE2C0D1-6EDA-374E-9595-DF8DE3E9B567}" destId="{50E9CB2A-7149-794B-8C15-FE94CDAEFD3D}" srcOrd="0" destOrd="0" presId="urn:microsoft.com/office/officeart/2005/8/layout/pList1"/>
    <dgm:cxn modelId="{574FDB78-8B3E-C846-9408-252B04549DC5}" type="presParOf" srcId="{BFE2C0D1-6EDA-374E-9595-DF8DE3E9B567}" destId="{012A01C8-2182-2D49-9B3F-DCE66D9186C4}" srcOrd="1" destOrd="0" presId="urn:microsoft.com/office/officeart/2005/8/layout/p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D565FF-A9FC-F04B-ABD8-540C8D2BA173}"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n-US"/>
        </a:p>
      </dgm:t>
    </dgm:pt>
    <dgm:pt modelId="{927BEC3F-8A99-E74F-89E2-84893F4DBCC6}">
      <dgm:prSet phldrT="[Text]" custT="1"/>
      <dgm:spPr/>
      <dgm:t>
        <a:bodyPr/>
        <a:lstStyle/>
        <a:p>
          <a:r>
            <a:rPr lang="ko" sz="1100" b="1" i="0" u="none" dirty="0">
              <a:latin typeface="Arial" panose="020B0604020202020204" pitchFamily="34" charset="0"/>
              <a:cs typeface="Arial" panose="020B0604020202020204" pitchFamily="34" charset="0"/>
            </a:rPr>
            <a:t>국소 </a:t>
          </a:r>
          <a:r>
            <a:rPr lang="ko-KR" altLang="en-US" sz="1100" b="1" i="0" u="none" dirty="0" err="1" smtClean="0">
              <a:latin typeface="Arial" panose="020B0604020202020204" pitchFamily="34" charset="0"/>
              <a:cs typeface="Arial" panose="020B0604020202020204" pitchFamily="34" charset="0"/>
            </a:rPr>
            <a:t>코르티코스테로이드</a:t>
          </a:r>
          <a:endParaRPr lang="en-US" sz="1100" b="1" dirty="0">
            <a:latin typeface="Arial" panose="020B0604020202020204" pitchFamily="34" charset="0"/>
            <a:cs typeface="Arial" panose="020B0604020202020204" pitchFamily="34" charset="0"/>
          </a:endParaRPr>
        </a:p>
      </dgm:t>
    </dgm:pt>
    <dgm:pt modelId="{56E199CB-ABB1-364C-995E-38A1C9A2A4A6}" type="parTrans" cxnId="{2823BDD6-F580-DF4C-9A48-4CCF6A661295}">
      <dgm:prSet/>
      <dgm:spPr/>
      <dgm:t>
        <a:bodyPr/>
        <a:lstStyle/>
        <a:p>
          <a:endParaRPr lang="en-US" sz="1100">
            <a:latin typeface="Arial" panose="020B0604020202020204" pitchFamily="34" charset="0"/>
            <a:cs typeface="Arial" panose="020B0604020202020204" pitchFamily="34" charset="0"/>
          </a:endParaRPr>
        </a:p>
      </dgm:t>
    </dgm:pt>
    <dgm:pt modelId="{E151DA88-4D96-3745-A842-2E79D3D565AE}" type="sibTrans" cxnId="{2823BDD6-F580-DF4C-9A48-4CCF6A661295}">
      <dgm:prSet/>
      <dgm:spPr/>
      <dgm:t>
        <a:bodyPr/>
        <a:lstStyle/>
        <a:p>
          <a:endParaRPr lang="en-US" sz="1100">
            <a:latin typeface="Arial" panose="020B0604020202020204" pitchFamily="34" charset="0"/>
            <a:cs typeface="Arial" panose="020B0604020202020204" pitchFamily="34" charset="0"/>
          </a:endParaRPr>
        </a:p>
      </dgm:t>
    </dgm:pt>
    <dgm:pt modelId="{4DB52A55-18D0-B345-BD2E-26564B888560}">
      <dgm:prSet phldrT="[Text]" custT="1"/>
      <dgm:spPr>
        <a:noFill/>
        <a:ln>
          <a:solidFill>
            <a:schemeClr val="accent1">
              <a:alpha val="90000"/>
            </a:schemeClr>
          </a:solidFill>
        </a:ln>
      </dgm:spPr>
      <dgm:t>
        <a:bodyPr/>
        <a:lstStyle/>
        <a:p>
          <a:pPr>
            <a:lnSpc>
              <a:spcPct val="100000"/>
            </a:lnSpc>
            <a:spcAft>
              <a:spcPts val="0"/>
            </a:spcAft>
          </a:pPr>
          <a:r>
            <a:rPr lang="ko" sz="900" b="0" i="0" u="none" dirty="0">
              <a:latin typeface="Arial" panose="020B0604020202020204" pitchFamily="34" charset="0"/>
              <a:cs typeface="Arial" panose="020B0604020202020204" pitchFamily="34" charset="0"/>
            </a:rPr>
            <a:t>건선에 대한 가장 효과적이고 내약성이 뛰어난 국소 치료 </a:t>
          </a:r>
          <a:r>
            <a:rPr lang="ko" sz="900" b="0" i="0" u="none" baseline="30000" dirty="0">
              <a:latin typeface="Arial" panose="020B0604020202020204" pitchFamily="34" charset="0"/>
              <a:cs typeface="Arial" panose="020B0604020202020204" pitchFamily="34" charset="0"/>
            </a:rPr>
            <a:t>2</a:t>
          </a:r>
          <a:endParaRPr lang="en-US" sz="900" dirty="0">
            <a:latin typeface="Arial" panose="020B0604020202020204" pitchFamily="34" charset="0"/>
            <a:cs typeface="Arial" panose="020B0604020202020204" pitchFamily="34" charset="0"/>
          </a:endParaRPr>
        </a:p>
      </dgm:t>
    </dgm:pt>
    <dgm:pt modelId="{8A6CB3C0-D5AE-B44D-BD8B-97673CCE4D81}" type="parTrans" cxnId="{E93CB494-DC5A-EC41-94AD-88180E2BC8B6}">
      <dgm:prSet/>
      <dgm:spPr/>
      <dgm:t>
        <a:bodyPr/>
        <a:lstStyle/>
        <a:p>
          <a:endParaRPr lang="en-US" sz="1100">
            <a:latin typeface="Arial" panose="020B0604020202020204" pitchFamily="34" charset="0"/>
            <a:cs typeface="Arial" panose="020B0604020202020204" pitchFamily="34" charset="0"/>
          </a:endParaRPr>
        </a:p>
      </dgm:t>
    </dgm:pt>
    <dgm:pt modelId="{0888A463-31E4-9E48-B698-C91D3957D118}" type="sibTrans" cxnId="{E93CB494-DC5A-EC41-94AD-88180E2BC8B6}">
      <dgm:prSet/>
      <dgm:spPr/>
      <dgm:t>
        <a:bodyPr/>
        <a:lstStyle/>
        <a:p>
          <a:endParaRPr lang="en-US" sz="1100">
            <a:latin typeface="Arial" panose="020B0604020202020204" pitchFamily="34" charset="0"/>
            <a:cs typeface="Arial" panose="020B0604020202020204" pitchFamily="34" charset="0"/>
          </a:endParaRPr>
        </a:p>
      </dgm:t>
    </dgm:pt>
    <dgm:pt modelId="{59AB8FC7-133F-B941-86DE-BDAF9D72D0F5}">
      <dgm:prSet custT="1"/>
      <dgm:spPr/>
      <dgm:t>
        <a:bodyPr/>
        <a:lstStyle/>
        <a:p>
          <a:r>
            <a:rPr lang="ko" sz="1100" b="1" i="0" u="none" dirty="0">
              <a:latin typeface="Arial" panose="020B0604020202020204" pitchFamily="34" charset="0"/>
              <a:cs typeface="Arial" panose="020B0604020202020204" pitchFamily="34" charset="0"/>
            </a:rPr>
            <a:t>칼시포트리올</a:t>
          </a:r>
          <a:endParaRPr lang="en-US" sz="1100" b="1" dirty="0">
            <a:latin typeface="Arial" panose="020B0604020202020204" pitchFamily="34" charset="0"/>
            <a:cs typeface="Arial" panose="020B0604020202020204" pitchFamily="34" charset="0"/>
          </a:endParaRPr>
        </a:p>
      </dgm:t>
    </dgm:pt>
    <dgm:pt modelId="{65DF79F1-9422-7446-AFA1-CEBF49D48DF0}" type="parTrans" cxnId="{D1F8A2DB-D23B-874F-A2B6-7C1B88E7828C}">
      <dgm:prSet/>
      <dgm:spPr/>
      <dgm:t>
        <a:bodyPr/>
        <a:lstStyle/>
        <a:p>
          <a:endParaRPr lang="en-US" sz="1100">
            <a:latin typeface="Arial" panose="020B0604020202020204" pitchFamily="34" charset="0"/>
            <a:cs typeface="Arial" panose="020B0604020202020204" pitchFamily="34" charset="0"/>
          </a:endParaRPr>
        </a:p>
      </dgm:t>
    </dgm:pt>
    <dgm:pt modelId="{999A2D01-5226-F946-BBF2-4928757A8DD4}" type="sibTrans" cxnId="{D1F8A2DB-D23B-874F-A2B6-7C1B88E7828C}">
      <dgm:prSet/>
      <dgm:spPr/>
      <dgm:t>
        <a:bodyPr/>
        <a:lstStyle/>
        <a:p>
          <a:endParaRPr lang="en-US" sz="1100">
            <a:latin typeface="Arial" panose="020B0604020202020204" pitchFamily="34" charset="0"/>
            <a:cs typeface="Arial" panose="020B0604020202020204" pitchFamily="34" charset="0"/>
          </a:endParaRPr>
        </a:p>
      </dgm:t>
    </dgm:pt>
    <dgm:pt modelId="{0004A996-C898-4945-AA55-9F1998D552D5}">
      <dgm:prSet custT="1"/>
      <dgm:spPr>
        <a:noFill/>
        <a:ln>
          <a:solidFill>
            <a:schemeClr val="accent1">
              <a:alpha val="90000"/>
            </a:schemeClr>
          </a:solidFill>
        </a:ln>
      </dgm:spPr>
      <dgm:t>
        <a:bodyPr/>
        <a:lstStyle/>
        <a:p>
          <a:pPr>
            <a:lnSpc>
              <a:spcPct val="100000"/>
            </a:lnSpc>
            <a:spcAft>
              <a:spcPts val="0"/>
            </a:spcAft>
            <a:buFont typeface="Arial" panose="020B0604020202020204" pitchFamily="34" charset="0"/>
            <a:buChar char="•"/>
          </a:pPr>
          <a:r>
            <a:rPr lang="ko-KR" altLang="en-US" sz="900" b="0" i="0" u="none" baseline="0" dirty="0">
              <a:latin typeface="Arial" panose="020B0604020202020204" pitchFamily="34" charset="0"/>
              <a:cs typeface="Arial" panose="020B0604020202020204" pitchFamily="34" charset="0"/>
            </a:rPr>
            <a:t>강한 </a:t>
          </a:r>
          <a:r>
            <a:rPr lang="ko-KR" altLang="en-US" sz="900" b="0" i="0" u="none" baseline="0" dirty="0" smtClean="0">
              <a:latin typeface="Arial" panose="020B0604020202020204" pitchFamily="34" charset="0"/>
              <a:cs typeface="Arial" panose="020B0604020202020204" pitchFamily="34" charset="0"/>
            </a:rPr>
            <a:t>스테로이드보다 </a:t>
          </a:r>
          <a:r>
            <a:rPr lang="ko-KR" altLang="en-US" sz="900" b="0" i="0" u="none" baseline="0" dirty="0">
              <a:latin typeface="Arial" panose="020B0604020202020204" pitchFamily="34" charset="0"/>
              <a:cs typeface="Arial" panose="020B0604020202020204" pitchFamily="34" charset="0"/>
            </a:rPr>
            <a:t>효과가 낮다 </a:t>
          </a:r>
          <a:r>
            <a:rPr lang="ko" sz="900" b="0" i="0" u="none" baseline="30000" dirty="0">
              <a:latin typeface="Arial" panose="020B0604020202020204" pitchFamily="34" charset="0"/>
              <a:cs typeface="Arial" panose="020B0604020202020204" pitchFamily="34" charset="0"/>
            </a:rPr>
            <a:t>2 </a:t>
          </a:r>
          <a:endParaRPr lang="en-US" sz="900" dirty="0">
            <a:latin typeface="Arial" panose="020B0604020202020204" pitchFamily="34" charset="0"/>
            <a:cs typeface="Arial" panose="020B0604020202020204" pitchFamily="34" charset="0"/>
          </a:endParaRPr>
        </a:p>
      </dgm:t>
    </dgm:pt>
    <dgm:pt modelId="{8F4C8FFD-F2FC-6A40-944C-1C5D88089A32}" type="parTrans" cxnId="{89396374-061C-9F4A-968D-9F078BAAD012}">
      <dgm:prSet/>
      <dgm:spPr/>
      <dgm:t>
        <a:bodyPr/>
        <a:lstStyle/>
        <a:p>
          <a:endParaRPr lang="en-US" sz="1100">
            <a:latin typeface="Arial" panose="020B0604020202020204" pitchFamily="34" charset="0"/>
            <a:cs typeface="Arial" panose="020B0604020202020204" pitchFamily="34" charset="0"/>
          </a:endParaRPr>
        </a:p>
      </dgm:t>
    </dgm:pt>
    <dgm:pt modelId="{3D785314-B9BA-8645-94FF-2305D5346CC4}" type="sibTrans" cxnId="{89396374-061C-9F4A-968D-9F078BAAD012}">
      <dgm:prSet/>
      <dgm:spPr/>
      <dgm:t>
        <a:bodyPr/>
        <a:lstStyle/>
        <a:p>
          <a:endParaRPr lang="en-US" sz="1100">
            <a:latin typeface="Arial" panose="020B0604020202020204" pitchFamily="34" charset="0"/>
            <a:cs typeface="Arial" panose="020B0604020202020204" pitchFamily="34" charset="0"/>
          </a:endParaRPr>
        </a:p>
      </dgm:t>
    </dgm:pt>
    <dgm:pt modelId="{C839C3DA-AB31-5542-835B-F6D6528390CB}">
      <dgm:prSet custT="1"/>
      <dgm:spPr/>
      <dgm:t>
        <a:bodyPr/>
        <a:lstStyle/>
        <a:p>
          <a:r>
            <a:rPr lang="ko" sz="1100" b="1" i="0" u="none" dirty="0">
              <a:latin typeface="Arial" panose="020B0604020202020204" pitchFamily="34" charset="0"/>
              <a:cs typeface="Arial" panose="020B0604020202020204" pitchFamily="34" charset="0"/>
            </a:rPr>
            <a:t>연화제 및 </a:t>
          </a:r>
          <a:r>
            <a:rPr lang="ko" sz="1100" b="1" i="0" u="none" dirty="0" err="1">
              <a:latin typeface="Arial" panose="020B0604020202020204" pitchFamily="34" charset="0"/>
              <a:cs typeface="Arial" panose="020B0604020202020204" pitchFamily="34" charset="0"/>
            </a:rPr>
            <a:t>보습제</a:t>
          </a:r>
          <a:endParaRPr lang="en-US" sz="1100" b="1" dirty="0">
            <a:latin typeface="Arial" panose="020B0604020202020204" pitchFamily="34" charset="0"/>
            <a:cs typeface="Arial" panose="020B0604020202020204" pitchFamily="34" charset="0"/>
          </a:endParaRPr>
        </a:p>
      </dgm:t>
    </dgm:pt>
    <dgm:pt modelId="{B083573D-0A9F-564C-A614-9934C4202842}" type="parTrans" cxnId="{E5322478-A264-444B-9460-EAD584DAA378}">
      <dgm:prSet/>
      <dgm:spPr/>
      <dgm:t>
        <a:bodyPr/>
        <a:lstStyle/>
        <a:p>
          <a:endParaRPr lang="en-US" sz="1100">
            <a:latin typeface="Arial" panose="020B0604020202020204" pitchFamily="34" charset="0"/>
            <a:cs typeface="Arial" panose="020B0604020202020204" pitchFamily="34" charset="0"/>
          </a:endParaRPr>
        </a:p>
      </dgm:t>
    </dgm:pt>
    <dgm:pt modelId="{A612A4EC-D298-854A-8980-AC5DC5F563D2}" type="sibTrans" cxnId="{E5322478-A264-444B-9460-EAD584DAA378}">
      <dgm:prSet/>
      <dgm:spPr/>
      <dgm:t>
        <a:bodyPr/>
        <a:lstStyle/>
        <a:p>
          <a:endParaRPr lang="en-US" sz="1100">
            <a:latin typeface="Arial" panose="020B0604020202020204" pitchFamily="34" charset="0"/>
            <a:cs typeface="Arial" panose="020B0604020202020204" pitchFamily="34" charset="0"/>
          </a:endParaRPr>
        </a:p>
      </dgm:t>
    </dgm:pt>
    <dgm:pt modelId="{136EB1E9-741F-C646-B6A3-3C32D15E4791}">
      <dgm:prSet custT="1"/>
      <dgm:spPr>
        <a:noFill/>
        <a:ln>
          <a:solidFill>
            <a:schemeClr val="accent1">
              <a:alpha val="90000"/>
            </a:schemeClr>
          </a:solidFill>
        </a:ln>
      </dgm:spPr>
      <dgm:t>
        <a:bodyPr/>
        <a:lstStyle/>
        <a:p>
          <a:r>
            <a:rPr lang="ko" sz="900" b="0" i="0" u="none" dirty="0">
              <a:latin typeface="Arial" panose="020B0604020202020204" pitchFamily="34" charset="0"/>
              <a:cs typeface="Arial" panose="020B0604020202020204" pitchFamily="34" charset="0"/>
            </a:rPr>
            <a:t>건선에 대한 국소 또는 전신 요법과 함께 사용 </a:t>
          </a:r>
          <a:r>
            <a:rPr lang="ko" sz="900" b="0" i="0" u="none" baseline="30000" dirty="0">
              <a:latin typeface="Arial" panose="020B0604020202020204" pitchFamily="34" charset="0"/>
              <a:cs typeface="Arial" panose="020B0604020202020204" pitchFamily="34" charset="0"/>
            </a:rPr>
            <a:t>3</a:t>
          </a:r>
          <a:endParaRPr lang="en-US" sz="900" dirty="0">
            <a:latin typeface="Arial" panose="020B0604020202020204" pitchFamily="34" charset="0"/>
            <a:cs typeface="Arial" panose="020B0604020202020204" pitchFamily="34" charset="0"/>
          </a:endParaRPr>
        </a:p>
      </dgm:t>
    </dgm:pt>
    <dgm:pt modelId="{60FF0647-2BC8-474F-B741-2D0F3920B5FC}" type="parTrans" cxnId="{51C3D20A-C31C-B246-A437-44B61AFF024E}">
      <dgm:prSet/>
      <dgm:spPr/>
      <dgm:t>
        <a:bodyPr/>
        <a:lstStyle/>
        <a:p>
          <a:endParaRPr lang="en-US" sz="1100">
            <a:latin typeface="Arial" panose="020B0604020202020204" pitchFamily="34" charset="0"/>
            <a:cs typeface="Arial" panose="020B0604020202020204" pitchFamily="34" charset="0"/>
          </a:endParaRPr>
        </a:p>
      </dgm:t>
    </dgm:pt>
    <dgm:pt modelId="{A0F0DE92-54EA-194C-89D0-B94AA013C152}" type="sibTrans" cxnId="{51C3D20A-C31C-B246-A437-44B61AFF024E}">
      <dgm:prSet/>
      <dgm:spPr/>
      <dgm:t>
        <a:bodyPr/>
        <a:lstStyle/>
        <a:p>
          <a:endParaRPr lang="en-US" sz="1100">
            <a:latin typeface="Arial" panose="020B0604020202020204" pitchFamily="34" charset="0"/>
            <a:cs typeface="Arial" panose="020B0604020202020204" pitchFamily="34" charset="0"/>
          </a:endParaRPr>
        </a:p>
      </dgm:t>
    </dgm:pt>
    <dgm:pt modelId="{7EFE5A2F-89A2-8949-9607-57755CEE8AF3}">
      <dgm:prSet custT="1"/>
      <dgm:spPr/>
      <dgm:t>
        <a:bodyPr/>
        <a:lstStyle/>
        <a:p>
          <a:r>
            <a:rPr lang="ko" sz="1100" b="1" i="0" u="none" dirty="0">
              <a:latin typeface="Arial" panose="020B0604020202020204" pitchFamily="34" charset="0"/>
              <a:cs typeface="Arial" panose="020B0604020202020204" pitchFamily="34" charset="0"/>
            </a:rPr>
            <a:t>디트라놀과 콜타르</a:t>
          </a:r>
          <a:endParaRPr lang="en-US" sz="1100" b="1" dirty="0">
            <a:latin typeface="Arial" panose="020B0604020202020204" pitchFamily="34" charset="0"/>
            <a:cs typeface="Arial" panose="020B0604020202020204" pitchFamily="34" charset="0"/>
          </a:endParaRPr>
        </a:p>
      </dgm:t>
    </dgm:pt>
    <dgm:pt modelId="{47AC4556-DC37-F744-97F3-9CFC2390D6D4}" type="parTrans" cxnId="{6706C553-AB71-4D41-B557-4481025068C8}">
      <dgm:prSet/>
      <dgm:spPr/>
      <dgm:t>
        <a:bodyPr/>
        <a:lstStyle/>
        <a:p>
          <a:endParaRPr lang="en-US" sz="1100">
            <a:latin typeface="Arial" panose="020B0604020202020204" pitchFamily="34" charset="0"/>
            <a:cs typeface="Arial" panose="020B0604020202020204" pitchFamily="34" charset="0"/>
          </a:endParaRPr>
        </a:p>
      </dgm:t>
    </dgm:pt>
    <dgm:pt modelId="{BE13269B-983F-8F4E-9ECB-E7854155FD37}" type="sibTrans" cxnId="{6706C553-AB71-4D41-B557-4481025068C8}">
      <dgm:prSet/>
      <dgm:spPr/>
      <dgm:t>
        <a:bodyPr/>
        <a:lstStyle/>
        <a:p>
          <a:endParaRPr lang="en-US" sz="1100">
            <a:latin typeface="Arial" panose="020B0604020202020204" pitchFamily="34" charset="0"/>
            <a:cs typeface="Arial" panose="020B0604020202020204" pitchFamily="34" charset="0"/>
          </a:endParaRPr>
        </a:p>
      </dgm:t>
    </dgm:pt>
    <dgm:pt modelId="{10BC56FA-6117-AC4F-83B6-F1B5B5C851E4}">
      <dgm:prSet custT="1"/>
      <dgm:spPr>
        <a:noFill/>
        <a:ln>
          <a:solidFill>
            <a:schemeClr val="accent1">
              <a:alpha val="90000"/>
            </a:schemeClr>
          </a:solidFill>
        </a:ln>
      </dgm:spPr>
      <dgm:t>
        <a:bodyPr/>
        <a:lstStyle/>
        <a:p>
          <a:pPr latinLnBrk="1"/>
          <a:r>
            <a:rPr lang="ko-KR" altLang="en-US" sz="900" b="0" i="0" u="none" baseline="0" dirty="0">
              <a:latin typeface="Arial" panose="020B0604020202020204" pitchFamily="34" charset="0"/>
              <a:cs typeface="Arial" panose="020B0604020202020204" pitchFamily="34" charset="0"/>
            </a:rPr>
            <a:t>오래된 국소 건선치료제 </a:t>
          </a:r>
          <a:r>
            <a:rPr lang="ko" sz="900" b="0" i="0" u="none" baseline="30000" dirty="0">
              <a:latin typeface="Arial" panose="020B0604020202020204" pitchFamily="34" charset="0"/>
              <a:cs typeface="Arial" panose="020B0604020202020204" pitchFamily="34" charset="0"/>
            </a:rPr>
            <a:t>2 </a:t>
          </a:r>
          <a:endParaRPr lang="en-US" sz="900" b="0" dirty="0">
            <a:latin typeface="Arial" panose="020B0604020202020204" pitchFamily="34" charset="0"/>
            <a:cs typeface="Arial" panose="020B0604020202020204" pitchFamily="34" charset="0"/>
          </a:endParaRPr>
        </a:p>
      </dgm:t>
    </dgm:pt>
    <dgm:pt modelId="{EAB884B2-DA65-2A45-9A47-2CDA377F2B21}" type="parTrans" cxnId="{FF3EC6AE-32EE-B143-82FF-C2D2CE5E46B5}">
      <dgm:prSet/>
      <dgm:spPr/>
      <dgm:t>
        <a:bodyPr/>
        <a:lstStyle/>
        <a:p>
          <a:endParaRPr lang="en-US" sz="1100">
            <a:latin typeface="Arial" panose="020B0604020202020204" pitchFamily="34" charset="0"/>
            <a:cs typeface="Arial" panose="020B0604020202020204" pitchFamily="34" charset="0"/>
          </a:endParaRPr>
        </a:p>
      </dgm:t>
    </dgm:pt>
    <dgm:pt modelId="{AC4B6CFD-7841-1342-9253-559CB7F73D1F}" type="sibTrans" cxnId="{FF3EC6AE-32EE-B143-82FF-C2D2CE5E46B5}">
      <dgm:prSet/>
      <dgm:spPr/>
      <dgm:t>
        <a:bodyPr/>
        <a:lstStyle/>
        <a:p>
          <a:endParaRPr lang="en-US" sz="1100">
            <a:latin typeface="Arial" panose="020B0604020202020204" pitchFamily="34" charset="0"/>
            <a:cs typeface="Arial" panose="020B0604020202020204" pitchFamily="34" charset="0"/>
          </a:endParaRPr>
        </a:p>
      </dgm:t>
    </dgm:pt>
    <dgm:pt modelId="{1FF8022C-8369-8148-A28E-48C963EAB235}">
      <dgm:prSet phldrT="[Text]" custT="1"/>
      <dgm:spPr>
        <a:noFill/>
        <a:ln>
          <a:solidFill>
            <a:schemeClr val="accent1">
              <a:alpha val="90000"/>
            </a:schemeClr>
          </a:solidFill>
        </a:ln>
      </dgm:spPr>
      <dgm:t>
        <a:bodyPr/>
        <a:lstStyle/>
        <a:p>
          <a:pPr>
            <a:lnSpc>
              <a:spcPct val="100000"/>
            </a:lnSpc>
            <a:spcAft>
              <a:spcPts val="0"/>
            </a:spcAft>
          </a:pPr>
          <a:r>
            <a:rPr lang="ko-KR" altLang="en-US" sz="900" b="0" i="0" u="none" baseline="0" dirty="0">
              <a:latin typeface="Arial" panose="020B0604020202020204" pitchFamily="34" charset="0"/>
              <a:cs typeface="Arial" panose="020B0604020202020204" pitchFamily="34" charset="0"/>
            </a:rPr>
            <a:t>치료를 시작하는 대부분의 환자에서 </a:t>
          </a:r>
          <a:r>
            <a:rPr lang="en-US" altLang="ko-KR" sz="900" b="0" i="0" u="none" baseline="0" dirty="0">
              <a:latin typeface="Arial" panose="020B0604020202020204" pitchFamily="34" charset="0"/>
              <a:cs typeface="Arial" panose="020B0604020202020204" pitchFamily="34" charset="0"/>
            </a:rPr>
            <a:t>1</a:t>
          </a:r>
          <a:r>
            <a:rPr lang="ko-KR" altLang="en-US" sz="900" b="0" i="0" u="none" baseline="0" dirty="0">
              <a:latin typeface="Arial" panose="020B0604020202020204" pitchFamily="34" charset="0"/>
              <a:cs typeface="Arial" panose="020B0604020202020204" pitchFamily="34" charset="0"/>
            </a:rPr>
            <a:t>차 치료 </a:t>
          </a:r>
          <a:r>
            <a:rPr lang="ko" sz="900" b="0" i="0" u="none" baseline="30000" dirty="0">
              <a:latin typeface="Arial" panose="020B0604020202020204" pitchFamily="34" charset="0"/>
              <a:cs typeface="Arial" panose="020B0604020202020204" pitchFamily="34" charset="0"/>
            </a:rPr>
            <a:t>2 </a:t>
          </a:r>
          <a:endParaRPr lang="en-US" sz="900" dirty="0">
            <a:latin typeface="Arial" panose="020B0604020202020204" pitchFamily="34" charset="0"/>
            <a:cs typeface="Arial" panose="020B0604020202020204" pitchFamily="34" charset="0"/>
          </a:endParaRPr>
        </a:p>
      </dgm:t>
    </dgm:pt>
    <dgm:pt modelId="{36A6E3A0-89D2-8E4E-A85B-E0569BB55048}" type="parTrans" cxnId="{6FC054D6-C3F6-E643-8D29-3C8506C578EA}">
      <dgm:prSet/>
      <dgm:spPr/>
      <dgm:t>
        <a:bodyPr/>
        <a:lstStyle/>
        <a:p>
          <a:endParaRPr lang="en-US" sz="1100">
            <a:latin typeface="Arial" panose="020B0604020202020204" pitchFamily="34" charset="0"/>
            <a:cs typeface="Arial" panose="020B0604020202020204" pitchFamily="34" charset="0"/>
          </a:endParaRPr>
        </a:p>
      </dgm:t>
    </dgm:pt>
    <dgm:pt modelId="{86F01142-5706-0C46-BF29-103188007E84}" type="sibTrans" cxnId="{6FC054D6-C3F6-E643-8D29-3C8506C578EA}">
      <dgm:prSet/>
      <dgm:spPr/>
      <dgm:t>
        <a:bodyPr/>
        <a:lstStyle/>
        <a:p>
          <a:endParaRPr lang="en-US" sz="1100">
            <a:latin typeface="Arial" panose="020B0604020202020204" pitchFamily="34" charset="0"/>
            <a:cs typeface="Arial" panose="020B0604020202020204" pitchFamily="34" charset="0"/>
          </a:endParaRPr>
        </a:p>
      </dgm:t>
    </dgm:pt>
    <dgm:pt modelId="{5624048F-1E60-924B-80D7-EDF776A40105}">
      <dgm:prSet custT="1"/>
      <dgm:spPr>
        <a:noFill/>
        <a:ln>
          <a:solidFill>
            <a:schemeClr val="accent1">
              <a:alpha val="90000"/>
            </a:schemeClr>
          </a:solidFill>
        </a:ln>
      </dgm:spPr>
      <dgm:t>
        <a:bodyPr/>
        <a:lstStyle/>
        <a:p>
          <a:pPr>
            <a:buFont typeface="Arial" panose="020B0604020202020204" pitchFamily="34" charset="0"/>
            <a:buChar char="•"/>
          </a:pPr>
          <a:r>
            <a:rPr lang="ko" sz="900" b="0" dirty="0">
              <a:latin typeface="Arial" panose="020B0604020202020204" pitchFamily="34" charset="0"/>
              <a:cs typeface="Arial" panose="020B0604020202020204" pitchFamily="34" charset="0"/>
            </a:rPr>
            <a:t>사용이 쉽지 않아 거의 처방되지 않음 </a:t>
          </a:r>
          <a:r>
            <a:rPr lang="ko" sz="1050" b="0" baseline="30000" dirty="0">
              <a:latin typeface="Arial" panose="020B0604020202020204" pitchFamily="34" charset="0"/>
              <a:cs typeface="Arial" panose="020B0604020202020204" pitchFamily="34" charset="0"/>
            </a:rPr>
            <a:t>2</a:t>
          </a:r>
          <a:r>
            <a:rPr lang="ko" sz="1050" b="0" dirty="0">
              <a:latin typeface="Arial" panose="020B0604020202020204" pitchFamily="34" charset="0"/>
              <a:cs typeface="Arial" panose="020B0604020202020204" pitchFamily="34" charset="0"/>
            </a:rPr>
            <a:t> </a:t>
          </a:r>
        </a:p>
      </dgm:t>
    </dgm:pt>
    <dgm:pt modelId="{C95539D5-F921-724F-A131-2BC6F3AD205D}" type="parTrans" cxnId="{E5E8F5FC-C105-374F-A388-9C811FCB3F22}">
      <dgm:prSet/>
      <dgm:spPr/>
      <dgm:t>
        <a:bodyPr/>
        <a:lstStyle/>
        <a:p>
          <a:endParaRPr lang="en-US" sz="1100">
            <a:latin typeface="Arial" panose="020B0604020202020204" pitchFamily="34" charset="0"/>
            <a:cs typeface="Arial" panose="020B0604020202020204" pitchFamily="34" charset="0"/>
          </a:endParaRPr>
        </a:p>
      </dgm:t>
    </dgm:pt>
    <dgm:pt modelId="{40819A7A-8196-4C42-BBCC-6C54EBB30282}" type="sibTrans" cxnId="{E5E8F5FC-C105-374F-A388-9C811FCB3F22}">
      <dgm:prSet/>
      <dgm:spPr/>
      <dgm:t>
        <a:bodyPr/>
        <a:lstStyle/>
        <a:p>
          <a:endParaRPr lang="en-US" sz="1100">
            <a:latin typeface="Arial" panose="020B0604020202020204" pitchFamily="34" charset="0"/>
            <a:cs typeface="Arial" panose="020B0604020202020204" pitchFamily="34" charset="0"/>
          </a:endParaRPr>
        </a:p>
      </dgm:t>
    </dgm:pt>
    <dgm:pt modelId="{7C48113C-BBF4-9844-B654-91E0EBE7807C}">
      <dgm:prSet custT="1"/>
      <dgm:spPr>
        <a:noFill/>
        <a:ln>
          <a:solidFill>
            <a:schemeClr val="accent1">
              <a:alpha val="90000"/>
            </a:schemeClr>
          </a:solidFill>
        </a:ln>
      </dgm:spPr>
      <dgm:t>
        <a:bodyPr/>
        <a:lstStyle/>
        <a:p>
          <a:pPr>
            <a:lnSpc>
              <a:spcPct val="100000"/>
            </a:lnSpc>
            <a:spcAft>
              <a:spcPts val="0"/>
            </a:spcAft>
            <a:buFont typeface="Arial" panose="020B0604020202020204" pitchFamily="34" charset="0"/>
            <a:buChar char="•"/>
          </a:pPr>
          <a:r>
            <a:rPr lang="ko" sz="900" dirty="0">
              <a:latin typeface="Arial" panose="020B0604020202020204" pitchFamily="34" charset="0"/>
              <a:cs typeface="Arial" panose="020B0604020202020204" pitchFamily="34" charset="0"/>
            </a:rPr>
            <a:t>작열감 또는 가려움증을 유발할 수 있음 </a:t>
          </a:r>
          <a:r>
            <a:rPr lang="ko" sz="900" baseline="30000" dirty="0">
              <a:latin typeface="Arial" panose="020B0604020202020204" pitchFamily="34" charset="0"/>
              <a:cs typeface="Arial" panose="020B0604020202020204" pitchFamily="34" charset="0"/>
            </a:rPr>
            <a:t>2</a:t>
          </a:r>
          <a:r>
            <a:rPr lang="ko" sz="900" dirty="0">
              <a:latin typeface="Arial" panose="020B0604020202020204" pitchFamily="34" charset="0"/>
              <a:cs typeface="Arial" panose="020B0604020202020204" pitchFamily="34" charset="0"/>
            </a:rPr>
            <a:t> </a:t>
          </a:r>
        </a:p>
      </dgm:t>
    </dgm:pt>
    <dgm:pt modelId="{37ED4C60-803C-1B4F-9FE8-DD7A82500820}" type="parTrans" cxnId="{8781BF2E-32D8-174F-81FF-D9FF7DDDB961}">
      <dgm:prSet/>
      <dgm:spPr/>
      <dgm:t>
        <a:bodyPr/>
        <a:lstStyle/>
        <a:p>
          <a:endParaRPr lang="en-US" sz="1100"/>
        </a:p>
      </dgm:t>
    </dgm:pt>
    <dgm:pt modelId="{8964F062-67CB-8C4E-93BE-A6EC6659FC5B}" type="sibTrans" cxnId="{8781BF2E-32D8-174F-81FF-D9FF7DDDB961}">
      <dgm:prSet/>
      <dgm:spPr/>
      <dgm:t>
        <a:bodyPr/>
        <a:lstStyle/>
        <a:p>
          <a:endParaRPr lang="en-US" sz="1100"/>
        </a:p>
      </dgm:t>
    </dgm:pt>
    <dgm:pt modelId="{460587C4-DB3B-9B4E-979D-752F140B8C1C}">
      <dgm:prSet phldrT="[Text]" custT="1"/>
      <dgm:spPr>
        <a:noFill/>
        <a:ln>
          <a:solidFill>
            <a:schemeClr val="accent1">
              <a:alpha val="90000"/>
            </a:schemeClr>
          </a:solidFill>
        </a:ln>
      </dgm:spPr>
      <dgm:t>
        <a:bodyPr/>
        <a:lstStyle/>
        <a:p>
          <a:pPr>
            <a:lnSpc>
              <a:spcPct val="100000"/>
            </a:lnSpc>
            <a:spcAft>
              <a:spcPts val="0"/>
            </a:spcAft>
          </a:pPr>
          <a:r>
            <a:rPr lang="ko" sz="900" dirty="0">
              <a:latin typeface="Arial" panose="020B0604020202020204" pitchFamily="34" charset="0"/>
              <a:cs typeface="Arial" panose="020B0604020202020204" pitchFamily="34" charset="0"/>
            </a:rPr>
            <a:t>질병의 중증도, </a:t>
          </a:r>
          <a:r>
            <a:rPr lang="ko-KR" altLang="en-US" sz="900" dirty="0" err="1" smtClean="0">
              <a:latin typeface="Arial" panose="020B0604020202020204" pitchFamily="34" charset="0"/>
              <a:cs typeface="Arial" panose="020B0604020202020204" pitchFamily="34" charset="0"/>
            </a:rPr>
            <a:t>이환된</a:t>
          </a:r>
          <a:r>
            <a:rPr lang="ko-KR" altLang="en-US" sz="900" dirty="0" smtClean="0">
              <a:latin typeface="Arial" panose="020B0604020202020204" pitchFamily="34" charset="0"/>
              <a:cs typeface="Arial" panose="020B0604020202020204" pitchFamily="34" charset="0"/>
            </a:rPr>
            <a:t> </a:t>
          </a:r>
          <a:r>
            <a:rPr lang="ko" sz="900" dirty="0" smtClean="0">
              <a:latin typeface="Arial" panose="020B0604020202020204" pitchFamily="34" charset="0"/>
              <a:cs typeface="Arial" panose="020B0604020202020204" pitchFamily="34" charset="0"/>
            </a:rPr>
            <a:t>신체 </a:t>
          </a:r>
          <a:r>
            <a:rPr lang="ko" sz="900" dirty="0">
              <a:latin typeface="Arial" panose="020B0604020202020204" pitchFamily="34" charset="0"/>
              <a:cs typeface="Arial" panose="020B0604020202020204" pitchFamily="34" charset="0"/>
            </a:rPr>
            <a:t>부위, 환자의 선호도 </a:t>
          </a:r>
          <a:r>
            <a:rPr lang="ko" sz="900" dirty="0" smtClean="0">
              <a:latin typeface="Arial" panose="020B0604020202020204" pitchFamily="34" charset="0"/>
              <a:cs typeface="Arial" panose="020B0604020202020204" pitchFamily="34" charset="0"/>
            </a:rPr>
            <a:t>및 </a:t>
          </a:r>
          <a:r>
            <a:rPr lang="ko" sz="900" dirty="0">
              <a:latin typeface="Arial" panose="020B0604020202020204" pitchFamily="34" charset="0"/>
              <a:cs typeface="Arial" panose="020B0604020202020204" pitchFamily="34" charset="0"/>
            </a:rPr>
            <a:t>연령에 따라 다양한 강도를 사용할 수 </a:t>
          </a:r>
          <a:r>
            <a:rPr lang="ko-KR" altLang="en-US" sz="900" dirty="0" smtClean="0">
              <a:latin typeface="Arial" panose="020B0604020202020204" pitchFamily="34" charset="0"/>
              <a:cs typeface="Arial" panose="020B0604020202020204" pitchFamily="34" charset="0"/>
            </a:rPr>
            <a:t>있</a:t>
          </a:r>
          <a:r>
            <a:rPr lang="ko" sz="900" dirty="0" smtClean="0">
              <a:latin typeface="Arial" panose="020B0604020202020204" pitchFamily="34" charset="0"/>
              <a:cs typeface="Arial" panose="020B0604020202020204" pitchFamily="34" charset="0"/>
            </a:rPr>
            <a:t>다</a:t>
          </a:r>
          <a:r>
            <a:rPr lang="ko" sz="900" dirty="0">
              <a:latin typeface="Arial" panose="020B0604020202020204" pitchFamily="34" charset="0"/>
              <a:cs typeface="Arial" panose="020B0604020202020204" pitchFamily="34" charset="0"/>
            </a:rPr>
            <a:t>. </a:t>
          </a:r>
          <a:r>
            <a:rPr lang="ko" sz="900" baseline="30000" dirty="0">
              <a:latin typeface="Arial" panose="020B0604020202020204" pitchFamily="34" charset="0"/>
              <a:cs typeface="Arial" panose="020B0604020202020204" pitchFamily="34" charset="0"/>
            </a:rPr>
            <a:t>3</a:t>
          </a:r>
          <a:endParaRPr lang="en-US" sz="900" dirty="0">
            <a:latin typeface="Arial" panose="020B0604020202020204" pitchFamily="34" charset="0"/>
            <a:cs typeface="Arial" panose="020B0604020202020204" pitchFamily="34" charset="0"/>
          </a:endParaRPr>
        </a:p>
      </dgm:t>
    </dgm:pt>
    <dgm:pt modelId="{B51EDF78-4859-E849-AED8-B276A9FF761B}" type="parTrans" cxnId="{5ABC575C-D016-424C-BF5F-98739323B06B}">
      <dgm:prSet/>
      <dgm:spPr/>
      <dgm:t>
        <a:bodyPr/>
        <a:lstStyle/>
        <a:p>
          <a:endParaRPr lang="en-US" sz="1100"/>
        </a:p>
      </dgm:t>
    </dgm:pt>
    <dgm:pt modelId="{B35CC220-B248-194F-8D48-FAEAF97A9148}" type="sibTrans" cxnId="{5ABC575C-D016-424C-BF5F-98739323B06B}">
      <dgm:prSet/>
      <dgm:spPr/>
      <dgm:t>
        <a:bodyPr/>
        <a:lstStyle/>
        <a:p>
          <a:endParaRPr lang="en-US" sz="1100"/>
        </a:p>
      </dgm:t>
    </dgm:pt>
    <dgm:pt modelId="{A40043DF-2953-3F45-B87F-315C2293A2C9}">
      <dgm:prSet phldrT="[Text]" custT="1"/>
      <dgm:spPr>
        <a:noFill/>
        <a:ln>
          <a:solidFill>
            <a:schemeClr val="accent1">
              <a:alpha val="90000"/>
            </a:schemeClr>
          </a:solidFill>
        </a:ln>
      </dgm:spPr>
      <dgm:t>
        <a:bodyPr/>
        <a:lstStyle/>
        <a:p>
          <a:pPr>
            <a:lnSpc>
              <a:spcPct val="100000"/>
            </a:lnSpc>
            <a:spcAft>
              <a:spcPts val="0"/>
            </a:spcAft>
          </a:pPr>
          <a:r>
            <a:rPr lang="ko" sz="900" dirty="0">
              <a:latin typeface="Arial" panose="020B0604020202020204" pitchFamily="34" charset="0"/>
              <a:cs typeface="Arial" panose="020B0604020202020204" pitchFamily="34" charset="0"/>
            </a:rPr>
            <a:t>경미한 </a:t>
          </a:r>
          <a:r>
            <a:rPr lang="ko" sz="900" dirty="0" smtClean="0">
              <a:latin typeface="Arial" panose="020B0604020202020204" pitchFamily="34" charset="0"/>
              <a:cs typeface="Arial" panose="020B0604020202020204" pitchFamily="34" charset="0"/>
            </a:rPr>
            <a:t>질</a:t>
          </a:r>
          <a:r>
            <a:rPr lang="ko-KR" altLang="en-US" sz="900" dirty="0" smtClean="0">
              <a:latin typeface="Arial" panose="020B0604020202020204" pitchFamily="34" charset="0"/>
              <a:cs typeface="Arial" panose="020B0604020202020204" pitchFamily="34" charset="0"/>
            </a:rPr>
            <a:t>환</a:t>
          </a:r>
          <a:r>
            <a:rPr lang="ko" sz="900" dirty="0" smtClean="0">
              <a:latin typeface="Arial" panose="020B0604020202020204" pitchFamily="34" charset="0"/>
              <a:cs typeface="Arial" panose="020B0604020202020204" pitchFamily="34" charset="0"/>
            </a:rPr>
            <a:t>에 </a:t>
          </a:r>
          <a:r>
            <a:rPr lang="ko" sz="900" dirty="0">
              <a:latin typeface="Arial" panose="020B0604020202020204" pitchFamily="34" charset="0"/>
              <a:cs typeface="Arial" panose="020B0604020202020204" pitchFamily="34" charset="0"/>
            </a:rPr>
            <a:t>대한 단독 요법으로 </a:t>
          </a:r>
          <a:r>
            <a:rPr lang="ko" sz="900" dirty="0" smtClean="0">
              <a:latin typeface="Arial" panose="020B0604020202020204" pitchFamily="34" charset="0"/>
              <a:cs typeface="Arial" panose="020B0604020202020204" pitchFamily="34" charset="0"/>
            </a:rPr>
            <a:t>사용</a:t>
          </a:r>
          <a:r>
            <a:rPr lang="ko-KR" altLang="en-US" sz="900" dirty="0" smtClean="0">
              <a:latin typeface="Arial" panose="020B0604020202020204" pitchFamily="34" charset="0"/>
              <a:cs typeface="Arial" panose="020B0604020202020204" pitchFamily="34" charset="0"/>
            </a:rPr>
            <a:t>된</a:t>
          </a:r>
          <a:r>
            <a:rPr lang="ko" sz="900" dirty="0" smtClean="0">
              <a:latin typeface="Arial" panose="020B0604020202020204" pitchFamily="34" charset="0"/>
              <a:cs typeface="Arial" panose="020B0604020202020204" pitchFamily="34" charset="0"/>
            </a:rPr>
            <a:t>다</a:t>
          </a:r>
          <a:r>
            <a:rPr lang="ko" sz="900" dirty="0">
              <a:latin typeface="Arial" panose="020B0604020202020204" pitchFamily="34" charset="0"/>
              <a:cs typeface="Arial" panose="020B0604020202020204" pitchFamily="34" charset="0"/>
            </a:rPr>
            <a:t>. 중등도 및 중증 </a:t>
          </a:r>
          <a:r>
            <a:rPr lang="ko" sz="900" dirty="0" smtClean="0">
              <a:latin typeface="Arial" panose="020B0604020202020204" pitchFamily="34" charset="0"/>
              <a:cs typeface="Arial" panose="020B0604020202020204" pitchFamily="34" charset="0"/>
            </a:rPr>
            <a:t>질환에</a:t>
          </a:r>
          <a:r>
            <a:rPr lang="ko-KR" altLang="en-US" sz="900" dirty="0" smtClean="0">
              <a:latin typeface="Arial" panose="020B0604020202020204" pitchFamily="34" charset="0"/>
              <a:cs typeface="Arial" panose="020B0604020202020204" pitchFamily="34" charset="0"/>
            </a:rPr>
            <a:t>서는</a:t>
          </a:r>
          <a:r>
            <a:rPr lang="ko" sz="900" dirty="0" smtClean="0">
              <a:latin typeface="Arial" panose="020B0604020202020204" pitchFamily="34" charset="0"/>
              <a:cs typeface="Arial" panose="020B0604020202020204" pitchFamily="34" charset="0"/>
            </a:rPr>
            <a:t> </a:t>
          </a:r>
          <a:r>
            <a:rPr lang="ko" sz="900" dirty="0">
              <a:latin typeface="Arial" panose="020B0604020202020204" pitchFamily="34" charset="0"/>
              <a:cs typeface="Arial" panose="020B0604020202020204" pitchFamily="34" charset="0"/>
            </a:rPr>
            <a:t>전신 요법과 함께 사용 </a:t>
          </a:r>
          <a:r>
            <a:rPr lang="ko" sz="900" baseline="30000" dirty="0">
              <a:latin typeface="Arial" panose="020B0604020202020204" pitchFamily="34" charset="0"/>
              <a:cs typeface="Arial" panose="020B0604020202020204" pitchFamily="34" charset="0"/>
            </a:rPr>
            <a:t>3</a:t>
          </a:r>
          <a:endParaRPr lang="en-US" sz="900" dirty="0">
            <a:latin typeface="Arial" panose="020B0604020202020204" pitchFamily="34" charset="0"/>
            <a:cs typeface="Arial" panose="020B0604020202020204" pitchFamily="34" charset="0"/>
          </a:endParaRPr>
        </a:p>
      </dgm:t>
    </dgm:pt>
    <dgm:pt modelId="{573CC8BC-23F4-D548-B9D7-FBC08608DA7E}" type="parTrans" cxnId="{428605D3-D52A-434A-80DE-7B35BEC11E10}">
      <dgm:prSet/>
      <dgm:spPr/>
      <dgm:t>
        <a:bodyPr/>
        <a:lstStyle/>
        <a:p>
          <a:endParaRPr lang="en-US"/>
        </a:p>
      </dgm:t>
    </dgm:pt>
    <dgm:pt modelId="{FB709E40-39F2-AD46-87BD-0D57E48A854B}" type="sibTrans" cxnId="{428605D3-D52A-434A-80DE-7B35BEC11E10}">
      <dgm:prSet/>
      <dgm:spPr/>
      <dgm:t>
        <a:bodyPr/>
        <a:lstStyle/>
        <a:p>
          <a:endParaRPr lang="en-US"/>
        </a:p>
      </dgm:t>
    </dgm:pt>
    <dgm:pt modelId="{AB135106-ED87-6C46-81F1-E8BED255F18C}">
      <dgm:prSet custT="1"/>
      <dgm:spPr>
        <a:noFill/>
        <a:ln>
          <a:solidFill>
            <a:schemeClr val="accent1">
              <a:alpha val="90000"/>
            </a:schemeClr>
          </a:solidFill>
        </a:ln>
      </dgm:spPr>
      <dgm:t>
        <a:bodyPr/>
        <a:lstStyle/>
        <a:p>
          <a:r>
            <a:rPr lang="ko" sz="900" dirty="0">
              <a:latin typeface="Arial" panose="020B0604020202020204" pitchFamily="34" charset="0"/>
              <a:cs typeface="Arial" panose="020B0604020202020204" pitchFamily="34" charset="0"/>
            </a:rPr>
            <a:t>크림, 연고, 로션, 목욕 오일 및 비누 대용으로 사용 가능 </a:t>
          </a:r>
          <a:r>
            <a:rPr lang="ko" sz="1050" baseline="30000" dirty="0">
              <a:latin typeface="Arial" panose="020B0604020202020204" pitchFamily="34" charset="0"/>
              <a:cs typeface="Arial" panose="020B0604020202020204" pitchFamily="34" charset="0"/>
            </a:rPr>
            <a:t>3</a:t>
          </a:r>
          <a:r>
            <a:rPr lang="ko" sz="1050" dirty="0">
              <a:latin typeface="Arial" panose="020B0604020202020204" pitchFamily="34" charset="0"/>
              <a:cs typeface="Arial" panose="020B0604020202020204" pitchFamily="34" charset="0"/>
            </a:rPr>
            <a:t> </a:t>
          </a:r>
        </a:p>
      </dgm:t>
    </dgm:pt>
    <dgm:pt modelId="{A89B0C47-0AD8-6048-BC97-AA557BD6545F}" type="parTrans" cxnId="{1250B7AB-705E-4C41-AE0C-8939F5576F20}">
      <dgm:prSet/>
      <dgm:spPr/>
      <dgm:t>
        <a:bodyPr/>
        <a:lstStyle/>
        <a:p>
          <a:endParaRPr lang="en-US"/>
        </a:p>
      </dgm:t>
    </dgm:pt>
    <dgm:pt modelId="{6993EB39-4FB9-874B-995D-8C270B5C68AA}" type="sibTrans" cxnId="{1250B7AB-705E-4C41-AE0C-8939F5576F20}">
      <dgm:prSet/>
      <dgm:spPr/>
      <dgm:t>
        <a:bodyPr/>
        <a:lstStyle/>
        <a:p>
          <a:endParaRPr lang="en-US"/>
        </a:p>
      </dgm:t>
    </dgm:pt>
    <dgm:pt modelId="{5C46619E-DAC1-6C48-9040-BFF8F462B035}">
      <dgm:prSet phldrT="[Text]" custT="1"/>
      <dgm:spPr>
        <a:noFill/>
        <a:ln>
          <a:solidFill>
            <a:schemeClr val="accent1">
              <a:alpha val="90000"/>
            </a:schemeClr>
          </a:solidFill>
        </a:ln>
      </dgm:spPr>
      <dgm:t>
        <a:bodyPr/>
        <a:lstStyle/>
        <a:p>
          <a:pPr>
            <a:lnSpc>
              <a:spcPct val="100000"/>
            </a:lnSpc>
            <a:spcAft>
              <a:spcPts val="0"/>
            </a:spcAft>
          </a:pPr>
          <a:r>
            <a:rPr lang="ko" sz="900" dirty="0">
              <a:latin typeface="Arial" panose="020B0604020202020204" pitchFamily="34" charset="0"/>
              <a:cs typeface="Arial" panose="020B0604020202020204" pitchFamily="34" charset="0"/>
            </a:rPr>
            <a:t>약한 코르티코스테로이드는 얼굴, 피부 주름 및 기타 민감한 부위에 사용할 수 있으며 강한 코르티코스테로이드는 피부와 두피의 </a:t>
          </a:r>
          <a:r>
            <a:rPr lang="ko-KR" altLang="en-US" sz="900" dirty="0">
              <a:latin typeface="Arial" panose="020B0604020202020204" pitchFamily="34" charset="0"/>
              <a:cs typeface="Arial" panose="020B0604020202020204" pitchFamily="34" charset="0"/>
            </a:rPr>
            <a:t>각질이 동반된</a:t>
          </a:r>
          <a:r>
            <a:rPr lang="ko" sz="900" dirty="0">
              <a:latin typeface="Arial" panose="020B0604020202020204" pitchFamily="34" charset="0"/>
              <a:cs typeface="Arial" panose="020B0604020202020204" pitchFamily="34" charset="0"/>
            </a:rPr>
            <a:t> 부위에 </a:t>
          </a:r>
          <a:r>
            <a:rPr lang="ko" sz="900" dirty="0" smtClean="0">
              <a:latin typeface="Arial" panose="020B0604020202020204" pitchFamily="34" charset="0"/>
              <a:cs typeface="Arial" panose="020B0604020202020204" pitchFamily="34" charset="0"/>
            </a:rPr>
            <a:t>적합</a:t>
          </a:r>
          <a:r>
            <a:rPr lang="ko-KR" altLang="en-US" sz="900" dirty="0" smtClean="0">
              <a:latin typeface="Arial" panose="020B0604020202020204" pitchFamily="34" charset="0"/>
              <a:cs typeface="Arial" panose="020B0604020202020204" pitchFamily="34" charset="0"/>
            </a:rPr>
            <a:t>하</a:t>
          </a:r>
          <a:r>
            <a:rPr lang="ko" sz="900" dirty="0" smtClean="0">
              <a:latin typeface="Arial" panose="020B0604020202020204" pitchFamily="34" charset="0"/>
              <a:cs typeface="Arial" panose="020B0604020202020204" pitchFamily="34" charset="0"/>
            </a:rPr>
            <a:t>다 </a:t>
          </a:r>
          <a:r>
            <a:rPr lang="ko" sz="900" baseline="30000" dirty="0">
              <a:latin typeface="Arial" panose="020B0604020202020204" pitchFamily="34" charset="0"/>
              <a:cs typeface="Arial" panose="020B0604020202020204" pitchFamily="34" charset="0"/>
            </a:rPr>
            <a:t>2</a:t>
          </a:r>
        </a:p>
      </dgm:t>
    </dgm:pt>
    <dgm:pt modelId="{3733BEEB-DCB3-8644-9FF6-21B4AC5BB829}" type="parTrans" cxnId="{E5655E34-5A1F-4549-9DC7-B7E33F1873CC}">
      <dgm:prSet/>
      <dgm:spPr/>
      <dgm:t>
        <a:bodyPr/>
        <a:lstStyle/>
        <a:p>
          <a:endParaRPr lang="en-US"/>
        </a:p>
      </dgm:t>
    </dgm:pt>
    <dgm:pt modelId="{6614AFB3-EB69-3B43-89FA-0260D3CE943A}" type="sibTrans" cxnId="{E5655E34-5A1F-4549-9DC7-B7E33F1873CC}">
      <dgm:prSet/>
      <dgm:spPr/>
      <dgm:t>
        <a:bodyPr/>
        <a:lstStyle/>
        <a:p>
          <a:endParaRPr lang="en-US"/>
        </a:p>
      </dgm:t>
    </dgm:pt>
    <dgm:pt modelId="{2A5AC030-BFBF-5045-BDB0-2D396ED96C8D}">
      <dgm:prSet custT="1"/>
      <dgm:spPr>
        <a:noFill/>
        <a:ln>
          <a:solidFill>
            <a:schemeClr val="accent1">
              <a:alpha val="90000"/>
            </a:schemeClr>
          </a:solidFill>
        </a:ln>
      </dgm:spPr>
      <dgm:t>
        <a:bodyPr/>
        <a:lstStyle/>
        <a:p>
          <a:pPr>
            <a:lnSpc>
              <a:spcPct val="100000"/>
            </a:lnSpc>
            <a:spcAft>
              <a:spcPts val="0"/>
            </a:spcAft>
            <a:buFont typeface="Arial" panose="020B0604020202020204" pitchFamily="34" charset="0"/>
            <a:buChar char="•"/>
          </a:pPr>
          <a:r>
            <a:rPr lang="ko" sz="900" dirty="0">
              <a:latin typeface="Arial" panose="020B0604020202020204" pitchFamily="34" charset="0"/>
              <a:cs typeface="Arial" panose="020B0604020202020204" pitchFamily="34" charset="0"/>
            </a:rPr>
            <a:t>스테로이드의 </a:t>
          </a:r>
          <a:r>
            <a:rPr lang="ko" sz="900" dirty="0" smtClean="0">
              <a:latin typeface="Arial" panose="020B0604020202020204" pitchFamily="34" charset="0"/>
              <a:cs typeface="Arial" panose="020B0604020202020204" pitchFamily="34" charset="0"/>
            </a:rPr>
            <a:t>장기</a:t>
          </a:r>
          <a:r>
            <a:rPr lang="en-US" altLang="ko" sz="900" dirty="0" smtClean="0">
              <a:latin typeface="Arial" panose="020B0604020202020204" pitchFamily="34" charset="0"/>
              <a:cs typeface="Arial" panose="020B0604020202020204" pitchFamily="34" charset="0"/>
            </a:rPr>
            <a:t> </a:t>
          </a:r>
          <a:r>
            <a:rPr lang="ko-KR" altLang="en-US" sz="900" dirty="0" smtClean="0">
              <a:latin typeface="Arial" panose="020B0604020202020204" pitchFamily="34" charset="0"/>
              <a:cs typeface="Arial" panose="020B0604020202020204" pitchFamily="34" charset="0"/>
            </a:rPr>
            <a:t>치료와</a:t>
          </a:r>
          <a:r>
            <a:rPr lang="ko" sz="900" dirty="0" smtClean="0">
              <a:latin typeface="Arial" panose="020B0604020202020204" pitchFamily="34" charset="0"/>
              <a:cs typeface="Arial" panose="020B0604020202020204" pitchFamily="34" charset="0"/>
            </a:rPr>
            <a:t> </a:t>
          </a:r>
          <a:r>
            <a:rPr lang="ko" sz="900" dirty="0">
              <a:latin typeface="Arial" panose="020B0604020202020204" pitchFamily="34" charset="0"/>
              <a:cs typeface="Arial" panose="020B0604020202020204" pitchFamily="34" charset="0"/>
            </a:rPr>
            <a:t>관련된 부작용을 피하기 위해 장기간 치료에 </a:t>
          </a:r>
          <a:r>
            <a:rPr lang="ko" sz="900" dirty="0" smtClean="0">
              <a:latin typeface="Arial" panose="020B0604020202020204" pitchFamily="34" charset="0"/>
              <a:cs typeface="Arial" panose="020B0604020202020204" pitchFamily="34" charset="0"/>
            </a:rPr>
            <a:t>적</a:t>
          </a:r>
          <a:r>
            <a:rPr lang="ko-KR" altLang="en-US" sz="900" dirty="0" smtClean="0">
              <a:latin typeface="Arial" panose="020B0604020202020204" pitchFamily="34" charset="0"/>
              <a:cs typeface="Arial" panose="020B0604020202020204" pitchFamily="34" charset="0"/>
            </a:rPr>
            <a:t>합</a:t>
          </a:r>
          <a:r>
            <a:rPr lang="ko" sz="900" dirty="0" smtClean="0">
              <a:latin typeface="Arial" panose="020B0604020202020204" pitchFamily="34" charset="0"/>
              <a:cs typeface="Arial" panose="020B0604020202020204" pitchFamily="34" charset="0"/>
            </a:rPr>
            <a:t> </a:t>
          </a:r>
          <a:r>
            <a:rPr lang="ko" sz="900" baseline="30000" dirty="0">
              <a:latin typeface="Arial" panose="020B0604020202020204" pitchFamily="34" charset="0"/>
              <a:cs typeface="Arial" panose="020B0604020202020204" pitchFamily="34" charset="0"/>
            </a:rPr>
            <a:t>2</a:t>
          </a:r>
          <a:endParaRPr lang="en-US" sz="900" dirty="0">
            <a:latin typeface="Arial" panose="020B0604020202020204" pitchFamily="34" charset="0"/>
            <a:cs typeface="Arial" panose="020B0604020202020204" pitchFamily="34" charset="0"/>
          </a:endParaRPr>
        </a:p>
      </dgm:t>
    </dgm:pt>
    <dgm:pt modelId="{44750426-8DEB-1643-9919-F1B0A53EA82A}" type="parTrans" cxnId="{2C3C0473-CE20-B544-965B-99CCD0ABC830}">
      <dgm:prSet/>
      <dgm:spPr/>
      <dgm:t>
        <a:bodyPr/>
        <a:lstStyle/>
        <a:p>
          <a:endParaRPr lang="en-US"/>
        </a:p>
      </dgm:t>
    </dgm:pt>
    <dgm:pt modelId="{5FDF4048-7F02-B248-BCE2-7CB8F826D872}" type="sibTrans" cxnId="{2C3C0473-CE20-B544-965B-99CCD0ABC830}">
      <dgm:prSet/>
      <dgm:spPr/>
      <dgm:t>
        <a:bodyPr/>
        <a:lstStyle/>
        <a:p>
          <a:endParaRPr lang="en-US"/>
        </a:p>
      </dgm:t>
    </dgm:pt>
    <dgm:pt modelId="{AFCB00D1-2D27-CB4F-8A71-8390143E72B7}" type="pres">
      <dgm:prSet presAssocID="{89D565FF-A9FC-F04B-ABD8-540C8D2BA173}" presName="Name0" presStyleCnt="0">
        <dgm:presLayoutVars>
          <dgm:dir/>
          <dgm:animLvl val="lvl"/>
          <dgm:resizeHandles val="exact"/>
        </dgm:presLayoutVars>
      </dgm:prSet>
      <dgm:spPr/>
      <dgm:t>
        <a:bodyPr/>
        <a:lstStyle/>
        <a:p>
          <a:pPr latinLnBrk="1"/>
          <a:endParaRPr lang="ko-KR" altLang="en-US"/>
        </a:p>
      </dgm:t>
    </dgm:pt>
    <dgm:pt modelId="{FE030630-4764-384E-8F28-A73FA4073339}" type="pres">
      <dgm:prSet presAssocID="{927BEC3F-8A99-E74F-89E2-84893F4DBCC6}" presName="linNode" presStyleCnt="0"/>
      <dgm:spPr/>
    </dgm:pt>
    <dgm:pt modelId="{6B6EAA9E-E383-964D-82D9-E557109A239E}" type="pres">
      <dgm:prSet presAssocID="{927BEC3F-8A99-E74F-89E2-84893F4DBCC6}" presName="parentText" presStyleLbl="node1" presStyleIdx="0" presStyleCnt="4" custScaleX="85335" custLinFactNeighborX="-9263" custLinFactNeighborY="-1187">
        <dgm:presLayoutVars>
          <dgm:chMax val="1"/>
          <dgm:bulletEnabled val="1"/>
        </dgm:presLayoutVars>
      </dgm:prSet>
      <dgm:spPr/>
      <dgm:t>
        <a:bodyPr/>
        <a:lstStyle/>
        <a:p>
          <a:pPr latinLnBrk="1"/>
          <a:endParaRPr lang="ko-KR" altLang="en-US"/>
        </a:p>
      </dgm:t>
    </dgm:pt>
    <dgm:pt modelId="{155398EA-7BC4-CE4C-8E2E-859318556987}" type="pres">
      <dgm:prSet presAssocID="{927BEC3F-8A99-E74F-89E2-84893F4DBCC6}" presName="descendantText" presStyleLbl="alignAccFollowNode1" presStyleIdx="0" presStyleCnt="4" custScaleX="104776" custScaleY="439067">
        <dgm:presLayoutVars>
          <dgm:bulletEnabled val="1"/>
        </dgm:presLayoutVars>
      </dgm:prSet>
      <dgm:spPr/>
      <dgm:t>
        <a:bodyPr/>
        <a:lstStyle/>
        <a:p>
          <a:pPr latinLnBrk="1"/>
          <a:endParaRPr lang="ko-KR" altLang="en-US"/>
        </a:p>
      </dgm:t>
    </dgm:pt>
    <dgm:pt modelId="{4CB5C614-4497-AB49-B1A3-F38743FC324D}" type="pres">
      <dgm:prSet presAssocID="{E151DA88-4D96-3745-A842-2E79D3D565AE}" presName="sp" presStyleCnt="0"/>
      <dgm:spPr/>
    </dgm:pt>
    <dgm:pt modelId="{181C14EC-C465-0143-9DE8-521370BEBAC0}" type="pres">
      <dgm:prSet presAssocID="{59AB8FC7-133F-B941-86DE-BDAF9D72D0F5}" presName="linNode" presStyleCnt="0"/>
      <dgm:spPr/>
    </dgm:pt>
    <dgm:pt modelId="{9A29D071-E473-8D4E-A590-2658A7DFA276}" type="pres">
      <dgm:prSet presAssocID="{59AB8FC7-133F-B941-86DE-BDAF9D72D0F5}" presName="parentText" presStyleLbl="node1" presStyleIdx="1" presStyleCnt="4" custScaleX="85335" custLinFactNeighborX="-4331" custLinFactNeighborY="-5172">
        <dgm:presLayoutVars>
          <dgm:chMax val="1"/>
          <dgm:bulletEnabled val="1"/>
        </dgm:presLayoutVars>
      </dgm:prSet>
      <dgm:spPr/>
      <dgm:t>
        <a:bodyPr/>
        <a:lstStyle/>
        <a:p>
          <a:pPr latinLnBrk="1"/>
          <a:endParaRPr lang="ko-KR" altLang="en-US"/>
        </a:p>
      </dgm:t>
    </dgm:pt>
    <dgm:pt modelId="{D0B15589-1A30-4E4C-8466-1CF9D1D69D55}" type="pres">
      <dgm:prSet presAssocID="{59AB8FC7-133F-B941-86DE-BDAF9D72D0F5}" presName="descendantText" presStyleLbl="alignAccFollowNode1" presStyleIdx="1" presStyleCnt="4" custScaleX="104041" custScaleY="227672" custLinFactNeighborY="-6850">
        <dgm:presLayoutVars>
          <dgm:bulletEnabled val="1"/>
        </dgm:presLayoutVars>
      </dgm:prSet>
      <dgm:spPr/>
      <dgm:t>
        <a:bodyPr/>
        <a:lstStyle/>
        <a:p>
          <a:pPr latinLnBrk="1"/>
          <a:endParaRPr lang="ko-KR" altLang="en-US"/>
        </a:p>
      </dgm:t>
    </dgm:pt>
    <dgm:pt modelId="{5B84ADCD-3871-044B-BC57-F18CD8551179}" type="pres">
      <dgm:prSet presAssocID="{999A2D01-5226-F946-BBF2-4928757A8DD4}" presName="sp" presStyleCnt="0"/>
      <dgm:spPr/>
    </dgm:pt>
    <dgm:pt modelId="{5105C1EF-3005-3C41-AAB7-DB72F13C4964}" type="pres">
      <dgm:prSet presAssocID="{7EFE5A2F-89A2-8949-9607-57755CEE8AF3}" presName="linNode" presStyleCnt="0"/>
      <dgm:spPr/>
    </dgm:pt>
    <dgm:pt modelId="{CF73BFFF-1047-E048-9DE8-3A0D75CD2DF4}" type="pres">
      <dgm:prSet presAssocID="{7EFE5A2F-89A2-8949-9607-57755CEE8AF3}" presName="parentText" presStyleLbl="node1" presStyleIdx="2" presStyleCnt="4" custScaleX="85912" custLinFactNeighborX="-1813" custLinFactNeighborY="-11373">
        <dgm:presLayoutVars>
          <dgm:chMax val="1"/>
          <dgm:bulletEnabled val="1"/>
        </dgm:presLayoutVars>
      </dgm:prSet>
      <dgm:spPr/>
      <dgm:t>
        <a:bodyPr/>
        <a:lstStyle/>
        <a:p>
          <a:pPr latinLnBrk="1"/>
          <a:endParaRPr lang="ko-KR" altLang="en-US"/>
        </a:p>
      </dgm:t>
    </dgm:pt>
    <dgm:pt modelId="{85560761-84B0-C64A-8E28-70710ECE1B57}" type="pres">
      <dgm:prSet presAssocID="{7EFE5A2F-89A2-8949-9607-57755CEE8AF3}" presName="descendantText" presStyleLbl="alignAccFollowNode1" presStyleIdx="2" presStyleCnt="4" custScaleX="103873" custScaleY="137243" custLinFactNeighborX="-471" custLinFactNeighborY="-11447">
        <dgm:presLayoutVars>
          <dgm:bulletEnabled val="1"/>
        </dgm:presLayoutVars>
      </dgm:prSet>
      <dgm:spPr/>
      <dgm:t>
        <a:bodyPr/>
        <a:lstStyle/>
        <a:p>
          <a:pPr latinLnBrk="1"/>
          <a:endParaRPr lang="ko-KR" altLang="en-US"/>
        </a:p>
      </dgm:t>
    </dgm:pt>
    <dgm:pt modelId="{53AADF1D-BDE2-EC45-A57D-309E079497A1}" type="pres">
      <dgm:prSet presAssocID="{BE13269B-983F-8F4E-9ECB-E7854155FD37}" presName="sp" presStyleCnt="0"/>
      <dgm:spPr/>
    </dgm:pt>
    <dgm:pt modelId="{3F32B171-1086-8544-8268-01E2820AB80C}" type="pres">
      <dgm:prSet presAssocID="{C839C3DA-AB31-5542-835B-F6D6528390CB}" presName="linNode" presStyleCnt="0"/>
      <dgm:spPr/>
    </dgm:pt>
    <dgm:pt modelId="{C5F493D7-7AF0-1547-80A7-5C2D868E757A}" type="pres">
      <dgm:prSet presAssocID="{C839C3DA-AB31-5542-835B-F6D6528390CB}" presName="parentText" presStyleLbl="node1" presStyleIdx="3" presStyleCnt="4" custScaleX="85912" custLinFactNeighborX="-1813" custLinFactNeighborY="-19254">
        <dgm:presLayoutVars>
          <dgm:chMax val="1"/>
          <dgm:bulletEnabled val="1"/>
        </dgm:presLayoutVars>
      </dgm:prSet>
      <dgm:spPr/>
      <dgm:t>
        <a:bodyPr/>
        <a:lstStyle/>
        <a:p>
          <a:pPr latinLnBrk="1"/>
          <a:endParaRPr lang="ko-KR" altLang="en-US"/>
        </a:p>
      </dgm:t>
    </dgm:pt>
    <dgm:pt modelId="{5F6D7A10-132E-C94D-8CFA-AC65DFA3DDF4}" type="pres">
      <dgm:prSet presAssocID="{C839C3DA-AB31-5542-835B-F6D6528390CB}" presName="descendantText" presStyleLbl="alignAccFollowNode1" presStyleIdx="3" presStyleCnt="4" custScaleX="103328" custScaleY="141356" custLinFactNeighborX="-410" custLinFactNeighborY="-18365">
        <dgm:presLayoutVars>
          <dgm:bulletEnabled val="1"/>
        </dgm:presLayoutVars>
      </dgm:prSet>
      <dgm:spPr/>
      <dgm:t>
        <a:bodyPr/>
        <a:lstStyle/>
        <a:p>
          <a:pPr latinLnBrk="1"/>
          <a:endParaRPr lang="ko-KR" altLang="en-US"/>
        </a:p>
      </dgm:t>
    </dgm:pt>
  </dgm:ptLst>
  <dgm:cxnLst>
    <dgm:cxn modelId="{E5655E34-5A1F-4549-9DC7-B7E33F1873CC}" srcId="{927BEC3F-8A99-E74F-89E2-84893F4DBCC6}" destId="{5C46619E-DAC1-6C48-9040-BFF8F462B035}" srcOrd="3" destOrd="0" parTransId="{3733BEEB-DCB3-8644-9FF6-21B4AC5BB829}" sibTransId="{6614AFB3-EB69-3B43-89FA-0260D3CE943A}"/>
    <dgm:cxn modelId="{8781BF2E-32D8-174F-81FF-D9FF7DDDB961}" srcId="{59AB8FC7-133F-B941-86DE-BDAF9D72D0F5}" destId="{7C48113C-BBF4-9844-B654-91E0EBE7807C}" srcOrd="2" destOrd="0" parTransId="{37ED4C60-803C-1B4F-9FE8-DD7A82500820}" sibTransId="{8964F062-67CB-8C4E-93BE-A6EC6659FC5B}"/>
    <dgm:cxn modelId="{BE8F633C-DA5A-A34F-88AB-A058F2FFF7EA}" type="presOf" srcId="{89D565FF-A9FC-F04B-ABD8-540C8D2BA173}" destId="{AFCB00D1-2D27-CB4F-8A71-8390143E72B7}" srcOrd="0" destOrd="0" presId="urn:microsoft.com/office/officeart/2005/8/layout/vList5"/>
    <dgm:cxn modelId="{42B3DB93-5BD7-5943-BEA8-4760EF7B1FD3}" type="presOf" srcId="{927BEC3F-8A99-E74F-89E2-84893F4DBCC6}" destId="{6B6EAA9E-E383-964D-82D9-E557109A239E}" srcOrd="0" destOrd="0" presId="urn:microsoft.com/office/officeart/2005/8/layout/vList5"/>
    <dgm:cxn modelId="{FF3EC6AE-32EE-B143-82FF-C2D2CE5E46B5}" srcId="{7EFE5A2F-89A2-8949-9607-57755CEE8AF3}" destId="{10BC56FA-6117-AC4F-83B6-F1B5B5C851E4}" srcOrd="0" destOrd="0" parTransId="{EAB884B2-DA65-2A45-9A47-2CDA377F2B21}" sibTransId="{AC4B6CFD-7841-1342-9253-559CB7F73D1F}"/>
    <dgm:cxn modelId="{1250B7AB-705E-4C41-AE0C-8939F5576F20}" srcId="{C839C3DA-AB31-5542-835B-F6D6528390CB}" destId="{AB135106-ED87-6C46-81F1-E8BED255F18C}" srcOrd="1" destOrd="0" parTransId="{A89B0C47-0AD8-6048-BC97-AA557BD6545F}" sibTransId="{6993EB39-4FB9-874B-995D-8C270B5C68AA}"/>
    <dgm:cxn modelId="{DD6C1C5D-A05F-E449-9F58-622CD520F934}" type="presOf" srcId="{7C48113C-BBF4-9844-B654-91E0EBE7807C}" destId="{D0B15589-1A30-4E4C-8466-1CF9D1D69D55}" srcOrd="0" destOrd="2" presId="urn:microsoft.com/office/officeart/2005/8/layout/vList5"/>
    <dgm:cxn modelId="{A92E7FF6-821A-5741-AC69-B20F7918A332}" type="presOf" srcId="{59AB8FC7-133F-B941-86DE-BDAF9D72D0F5}" destId="{9A29D071-E473-8D4E-A590-2658A7DFA276}" srcOrd="0" destOrd="0" presId="urn:microsoft.com/office/officeart/2005/8/layout/vList5"/>
    <dgm:cxn modelId="{4A2FBD6A-94A0-C944-80B5-BB5360978F49}" type="presOf" srcId="{0004A996-C898-4945-AA55-9F1998D552D5}" destId="{D0B15589-1A30-4E4C-8466-1CF9D1D69D55}" srcOrd="0" destOrd="0" presId="urn:microsoft.com/office/officeart/2005/8/layout/vList5"/>
    <dgm:cxn modelId="{D1F8A2DB-D23B-874F-A2B6-7C1B88E7828C}" srcId="{89D565FF-A9FC-F04B-ABD8-540C8D2BA173}" destId="{59AB8FC7-133F-B941-86DE-BDAF9D72D0F5}" srcOrd="1" destOrd="0" parTransId="{65DF79F1-9422-7446-AFA1-CEBF49D48DF0}" sibTransId="{999A2D01-5226-F946-BBF2-4928757A8DD4}"/>
    <dgm:cxn modelId="{D8627662-DB2A-DD40-AFFE-9DFED3F590A8}" type="presOf" srcId="{10BC56FA-6117-AC4F-83B6-F1B5B5C851E4}" destId="{85560761-84B0-C64A-8E28-70710ECE1B57}" srcOrd="0" destOrd="0" presId="urn:microsoft.com/office/officeart/2005/8/layout/vList5"/>
    <dgm:cxn modelId="{5ABC575C-D016-424C-BF5F-98739323B06B}" srcId="{927BEC3F-8A99-E74F-89E2-84893F4DBCC6}" destId="{460587C4-DB3B-9B4E-979D-752F140B8C1C}" srcOrd="2" destOrd="0" parTransId="{B51EDF78-4859-E849-AED8-B276A9FF761B}" sibTransId="{B35CC220-B248-194F-8D48-FAEAF97A9148}"/>
    <dgm:cxn modelId="{E56F7CB9-4DA2-4A43-8436-1CB917A9659C}" type="presOf" srcId="{460587C4-DB3B-9B4E-979D-752F140B8C1C}" destId="{155398EA-7BC4-CE4C-8E2E-859318556987}" srcOrd="0" destOrd="2" presId="urn:microsoft.com/office/officeart/2005/8/layout/vList5"/>
    <dgm:cxn modelId="{0ABAFB21-8775-3F43-83CF-06D90FCF0C95}" type="presOf" srcId="{5624048F-1E60-924B-80D7-EDF776A40105}" destId="{85560761-84B0-C64A-8E28-70710ECE1B57}" srcOrd="0" destOrd="1" presId="urn:microsoft.com/office/officeart/2005/8/layout/vList5"/>
    <dgm:cxn modelId="{2C3C0473-CE20-B544-965B-99CCD0ABC830}" srcId="{59AB8FC7-133F-B941-86DE-BDAF9D72D0F5}" destId="{2A5AC030-BFBF-5045-BDB0-2D396ED96C8D}" srcOrd="1" destOrd="0" parTransId="{44750426-8DEB-1643-9919-F1B0A53EA82A}" sibTransId="{5FDF4048-7F02-B248-BCE2-7CB8F826D872}"/>
    <dgm:cxn modelId="{428605D3-D52A-434A-80DE-7B35BEC11E10}" srcId="{927BEC3F-8A99-E74F-89E2-84893F4DBCC6}" destId="{A40043DF-2953-3F45-B87F-315C2293A2C9}" srcOrd="4" destOrd="0" parTransId="{573CC8BC-23F4-D548-B9D7-FBC08608DA7E}" sibTransId="{FB709E40-39F2-AD46-87BD-0D57E48A854B}"/>
    <dgm:cxn modelId="{CE9467BE-95F3-3D4A-94E5-F76283FBCD2E}" type="presOf" srcId="{7EFE5A2F-89A2-8949-9607-57755CEE8AF3}" destId="{CF73BFFF-1047-E048-9DE8-3A0D75CD2DF4}" srcOrd="0" destOrd="0" presId="urn:microsoft.com/office/officeart/2005/8/layout/vList5"/>
    <dgm:cxn modelId="{92134F31-B5D0-3443-B9D9-BC128B204F66}" type="presOf" srcId="{A40043DF-2953-3F45-B87F-315C2293A2C9}" destId="{155398EA-7BC4-CE4C-8E2E-859318556987}" srcOrd="0" destOrd="4" presId="urn:microsoft.com/office/officeart/2005/8/layout/vList5"/>
    <dgm:cxn modelId="{2823BDD6-F580-DF4C-9A48-4CCF6A661295}" srcId="{89D565FF-A9FC-F04B-ABD8-540C8D2BA173}" destId="{927BEC3F-8A99-E74F-89E2-84893F4DBCC6}" srcOrd="0" destOrd="0" parTransId="{56E199CB-ABB1-364C-995E-38A1C9A2A4A6}" sibTransId="{E151DA88-4D96-3745-A842-2E79D3D565AE}"/>
    <dgm:cxn modelId="{E5322478-A264-444B-9460-EAD584DAA378}" srcId="{89D565FF-A9FC-F04B-ABD8-540C8D2BA173}" destId="{C839C3DA-AB31-5542-835B-F6D6528390CB}" srcOrd="3" destOrd="0" parTransId="{B083573D-0A9F-564C-A614-9934C4202842}" sibTransId="{A612A4EC-D298-854A-8980-AC5DC5F563D2}"/>
    <dgm:cxn modelId="{6FC054D6-C3F6-E643-8D29-3C8506C578EA}" srcId="{927BEC3F-8A99-E74F-89E2-84893F4DBCC6}" destId="{1FF8022C-8369-8148-A28E-48C963EAB235}" srcOrd="1" destOrd="0" parTransId="{36A6E3A0-89D2-8E4E-A85B-E0569BB55048}" sibTransId="{86F01142-5706-0C46-BF29-103188007E84}"/>
    <dgm:cxn modelId="{51C3D20A-C31C-B246-A437-44B61AFF024E}" srcId="{C839C3DA-AB31-5542-835B-F6D6528390CB}" destId="{136EB1E9-741F-C646-B6A3-3C32D15E4791}" srcOrd="0" destOrd="0" parTransId="{60FF0647-2BC8-474F-B741-2D0F3920B5FC}" sibTransId="{A0F0DE92-54EA-194C-89D0-B94AA013C152}"/>
    <dgm:cxn modelId="{1CE42A82-4A3C-7842-B2B4-464099367DFD}" type="presOf" srcId="{C839C3DA-AB31-5542-835B-F6D6528390CB}" destId="{C5F493D7-7AF0-1547-80A7-5C2D868E757A}" srcOrd="0" destOrd="0" presId="urn:microsoft.com/office/officeart/2005/8/layout/vList5"/>
    <dgm:cxn modelId="{7E0C70B3-111D-4541-9A2C-481A8C5B149C}" type="presOf" srcId="{4DB52A55-18D0-B345-BD2E-26564B888560}" destId="{155398EA-7BC4-CE4C-8E2E-859318556987}" srcOrd="0" destOrd="0" presId="urn:microsoft.com/office/officeart/2005/8/layout/vList5"/>
    <dgm:cxn modelId="{A87B0ECD-030C-8C4F-A201-551D778F4B8B}" type="presOf" srcId="{136EB1E9-741F-C646-B6A3-3C32D15E4791}" destId="{5F6D7A10-132E-C94D-8CFA-AC65DFA3DDF4}" srcOrd="0" destOrd="0" presId="urn:microsoft.com/office/officeart/2005/8/layout/vList5"/>
    <dgm:cxn modelId="{E5E8F5FC-C105-374F-A388-9C811FCB3F22}" srcId="{7EFE5A2F-89A2-8949-9607-57755CEE8AF3}" destId="{5624048F-1E60-924B-80D7-EDF776A40105}" srcOrd="1" destOrd="0" parTransId="{C95539D5-F921-724F-A131-2BC6F3AD205D}" sibTransId="{40819A7A-8196-4C42-BBCC-6C54EBB30282}"/>
    <dgm:cxn modelId="{DCCB122E-4342-644F-8B3E-D48CA239A4D2}" type="presOf" srcId="{5C46619E-DAC1-6C48-9040-BFF8F462B035}" destId="{155398EA-7BC4-CE4C-8E2E-859318556987}" srcOrd="0" destOrd="3" presId="urn:microsoft.com/office/officeart/2005/8/layout/vList5"/>
    <dgm:cxn modelId="{03A2AF70-22E0-8C4B-9D45-D5DF43D978F5}" type="presOf" srcId="{2A5AC030-BFBF-5045-BDB0-2D396ED96C8D}" destId="{D0B15589-1A30-4E4C-8466-1CF9D1D69D55}" srcOrd="0" destOrd="1" presId="urn:microsoft.com/office/officeart/2005/8/layout/vList5"/>
    <dgm:cxn modelId="{6706C553-AB71-4D41-B557-4481025068C8}" srcId="{89D565FF-A9FC-F04B-ABD8-540C8D2BA173}" destId="{7EFE5A2F-89A2-8949-9607-57755CEE8AF3}" srcOrd="2" destOrd="0" parTransId="{47AC4556-DC37-F744-97F3-9CFC2390D6D4}" sibTransId="{BE13269B-983F-8F4E-9ECB-E7854155FD37}"/>
    <dgm:cxn modelId="{FA27F958-5674-E24E-AE32-E296CD43F47A}" type="presOf" srcId="{AB135106-ED87-6C46-81F1-E8BED255F18C}" destId="{5F6D7A10-132E-C94D-8CFA-AC65DFA3DDF4}" srcOrd="0" destOrd="1" presId="urn:microsoft.com/office/officeart/2005/8/layout/vList5"/>
    <dgm:cxn modelId="{89396374-061C-9F4A-968D-9F078BAAD012}" srcId="{59AB8FC7-133F-B941-86DE-BDAF9D72D0F5}" destId="{0004A996-C898-4945-AA55-9F1998D552D5}" srcOrd="0" destOrd="0" parTransId="{8F4C8FFD-F2FC-6A40-944C-1C5D88089A32}" sibTransId="{3D785314-B9BA-8645-94FF-2305D5346CC4}"/>
    <dgm:cxn modelId="{AB13336E-84E5-BB47-9CFA-91D317E33DE9}" type="presOf" srcId="{1FF8022C-8369-8148-A28E-48C963EAB235}" destId="{155398EA-7BC4-CE4C-8E2E-859318556987}" srcOrd="0" destOrd="1" presId="urn:microsoft.com/office/officeart/2005/8/layout/vList5"/>
    <dgm:cxn modelId="{E93CB494-DC5A-EC41-94AD-88180E2BC8B6}" srcId="{927BEC3F-8A99-E74F-89E2-84893F4DBCC6}" destId="{4DB52A55-18D0-B345-BD2E-26564B888560}" srcOrd="0" destOrd="0" parTransId="{8A6CB3C0-D5AE-B44D-BD8B-97673CCE4D81}" sibTransId="{0888A463-31E4-9E48-B698-C91D3957D118}"/>
    <dgm:cxn modelId="{F34CF6C4-F377-F345-B418-3E12749154A7}" type="presParOf" srcId="{AFCB00D1-2D27-CB4F-8A71-8390143E72B7}" destId="{FE030630-4764-384E-8F28-A73FA4073339}" srcOrd="0" destOrd="0" presId="urn:microsoft.com/office/officeart/2005/8/layout/vList5"/>
    <dgm:cxn modelId="{2A6CF0C6-2C50-AB48-8165-5E40928F1FDA}" type="presParOf" srcId="{FE030630-4764-384E-8F28-A73FA4073339}" destId="{6B6EAA9E-E383-964D-82D9-E557109A239E}" srcOrd="0" destOrd="0" presId="urn:microsoft.com/office/officeart/2005/8/layout/vList5"/>
    <dgm:cxn modelId="{5C9EC9ED-8206-9442-879E-F6168C772C3A}" type="presParOf" srcId="{FE030630-4764-384E-8F28-A73FA4073339}" destId="{155398EA-7BC4-CE4C-8E2E-859318556987}" srcOrd="1" destOrd="0" presId="urn:microsoft.com/office/officeart/2005/8/layout/vList5"/>
    <dgm:cxn modelId="{53326475-0B44-EE48-8938-0E7352079FB7}" type="presParOf" srcId="{AFCB00D1-2D27-CB4F-8A71-8390143E72B7}" destId="{4CB5C614-4497-AB49-B1A3-F38743FC324D}" srcOrd="1" destOrd="0" presId="urn:microsoft.com/office/officeart/2005/8/layout/vList5"/>
    <dgm:cxn modelId="{AC433304-AEE9-D549-8EE4-79ABB4196EB6}" type="presParOf" srcId="{AFCB00D1-2D27-CB4F-8A71-8390143E72B7}" destId="{181C14EC-C465-0143-9DE8-521370BEBAC0}" srcOrd="2" destOrd="0" presId="urn:microsoft.com/office/officeart/2005/8/layout/vList5"/>
    <dgm:cxn modelId="{AE0EF90E-9AB0-C645-9162-F4A09AC326D0}" type="presParOf" srcId="{181C14EC-C465-0143-9DE8-521370BEBAC0}" destId="{9A29D071-E473-8D4E-A590-2658A7DFA276}" srcOrd="0" destOrd="0" presId="urn:microsoft.com/office/officeart/2005/8/layout/vList5"/>
    <dgm:cxn modelId="{67D15BB6-DFD0-5A40-BBD5-BCAC7E190040}" type="presParOf" srcId="{181C14EC-C465-0143-9DE8-521370BEBAC0}" destId="{D0B15589-1A30-4E4C-8466-1CF9D1D69D55}" srcOrd="1" destOrd="0" presId="urn:microsoft.com/office/officeart/2005/8/layout/vList5"/>
    <dgm:cxn modelId="{2CA1A1C2-0EB4-D841-978D-12C83B8F6F73}" type="presParOf" srcId="{AFCB00D1-2D27-CB4F-8A71-8390143E72B7}" destId="{5B84ADCD-3871-044B-BC57-F18CD8551179}" srcOrd="3" destOrd="0" presId="urn:microsoft.com/office/officeart/2005/8/layout/vList5"/>
    <dgm:cxn modelId="{645E11CE-1389-9148-9427-B5F9EE46DC82}" type="presParOf" srcId="{AFCB00D1-2D27-CB4F-8A71-8390143E72B7}" destId="{5105C1EF-3005-3C41-AAB7-DB72F13C4964}" srcOrd="4" destOrd="0" presId="urn:microsoft.com/office/officeart/2005/8/layout/vList5"/>
    <dgm:cxn modelId="{392C1409-EBF3-E64B-AE9F-971160282CD7}" type="presParOf" srcId="{5105C1EF-3005-3C41-AAB7-DB72F13C4964}" destId="{CF73BFFF-1047-E048-9DE8-3A0D75CD2DF4}" srcOrd="0" destOrd="0" presId="urn:microsoft.com/office/officeart/2005/8/layout/vList5"/>
    <dgm:cxn modelId="{E0754DA8-BB9B-BD4D-968D-8A408A32505F}" type="presParOf" srcId="{5105C1EF-3005-3C41-AAB7-DB72F13C4964}" destId="{85560761-84B0-C64A-8E28-70710ECE1B57}" srcOrd="1" destOrd="0" presId="urn:microsoft.com/office/officeart/2005/8/layout/vList5"/>
    <dgm:cxn modelId="{8EA91BB2-543A-E147-8B21-4FAFD746035D}" type="presParOf" srcId="{AFCB00D1-2D27-CB4F-8A71-8390143E72B7}" destId="{53AADF1D-BDE2-EC45-A57D-309E079497A1}" srcOrd="5" destOrd="0" presId="urn:microsoft.com/office/officeart/2005/8/layout/vList5"/>
    <dgm:cxn modelId="{09BD5213-8131-8B4E-892D-8AF13AE03609}" type="presParOf" srcId="{AFCB00D1-2D27-CB4F-8A71-8390143E72B7}" destId="{3F32B171-1086-8544-8268-01E2820AB80C}" srcOrd="6" destOrd="0" presId="urn:microsoft.com/office/officeart/2005/8/layout/vList5"/>
    <dgm:cxn modelId="{D1384A56-4B2A-7448-ABFA-243560C33B2C}" type="presParOf" srcId="{3F32B171-1086-8544-8268-01E2820AB80C}" destId="{C5F493D7-7AF0-1547-80A7-5C2D868E757A}" srcOrd="0" destOrd="0" presId="urn:microsoft.com/office/officeart/2005/8/layout/vList5"/>
    <dgm:cxn modelId="{269E2F62-76E8-F74A-A394-896E79EA90AF}" type="presParOf" srcId="{3F32B171-1086-8544-8268-01E2820AB80C}" destId="{5F6D7A10-132E-C94D-8CFA-AC65DFA3DDF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CC475-44FF-4EF6-A0FF-7F5AB70B9092}">
      <dsp:nvSpPr>
        <dsp:cNvPr id="0" name=""/>
        <dsp:cNvSpPr/>
      </dsp:nvSpPr>
      <dsp:spPr>
        <a:xfrm>
          <a:off x="2909775" y="10049"/>
          <a:ext cx="4876800" cy="832192"/>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환자와 류마티스 전문의 사이에 공유된 결정을 </a:t>
          </a:r>
          <a:r>
            <a:rPr kumimoji="0" lang="en-US" alt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기반으로 하는 최상의 치료를 목표로 합니다.</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1-4</a:t>
          </a:r>
          <a:endParaRPr lang="en-US" sz="1400" kern="1200" dirty="0">
            <a:latin typeface="Arial" panose="020B0604020202020204" pitchFamily="34" charset="0"/>
            <a:cs typeface="Arial" panose="020B0604020202020204" pitchFamily="34" charset="0"/>
          </a:endParaRPr>
        </a:p>
      </dsp:txBody>
      <dsp:txXfrm>
        <a:off x="2909775" y="114073"/>
        <a:ext cx="4564728" cy="624144"/>
      </dsp:txXfrm>
    </dsp:sp>
    <dsp:sp modelId="{5BC9D3B4-AF9C-4AF7-91E0-64CA69BFC99F}">
      <dsp:nvSpPr>
        <dsp:cNvPr id="0" name=""/>
        <dsp:cNvSpPr/>
      </dsp:nvSpPr>
      <dsp:spPr>
        <a:xfrm>
          <a:off x="701202" y="30558"/>
          <a:ext cx="1848794" cy="772865"/>
        </a:xfrm>
        <a:prstGeom prst="roundRect">
          <a:avLst/>
        </a:prstGeom>
        <a:blipFill rotWithShape="0">
          <a:blip xmlns:r="http://schemas.openxmlformats.org/officeDocument/2006/relationships" r:embed="rId1" cstate="email">
            <a:duotone>
              <a:schemeClr val="accent2">
                <a:hueOff val="0"/>
                <a:satOff val="0"/>
                <a:lumOff val="0"/>
                <a:alphaOff val="0"/>
                <a:shade val="20000"/>
                <a:satMod val="200000"/>
              </a:schemeClr>
              <a:schemeClr val="accent2">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endParaRPr lang="en-US" sz="1400" kern="1200" dirty="0">
            <a:latin typeface="Arial" panose="020B0604020202020204" pitchFamily="34" charset="0"/>
            <a:cs typeface="Arial" panose="020B0604020202020204" pitchFamily="34" charset="0"/>
          </a:endParaRPr>
        </a:p>
      </dsp:txBody>
      <dsp:txXfrm>
        <a:off x="738930" y="68286"/>
        <a:ext cx="1773338" cy="697409"/>
      </dsp:txXfrm>
    </dsp:sp>
    <dsp:sp modelId="{01691D90-6DE5-7644-A7F6-4156A6ECC60E}">
      <dsp:nvSpPr>
        <dsp:cNvPr id="0" name=""/>
        <dsp:cNvSpPr/>
      </dsp:nvSpPr>
      <dsp:spPr>
        <a:xfrm>
          <a:off x="2906735" y="895419"/>
          <a:ext cx="4876800" cy="832192"/>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ctr" defTabSz="311150">
            <a:lnSpc>
              <a:spcPct val="90000"/>
            </a:lnSpc>
            <a:spcBef>
              <a:spcPct val="0"/>
            </a:spcBef>
            <a:spcAft>
              <a:spcPct val="15000"/>
            </a:spcAft>
            <a:buChar char="••"/>
          </a:pPr>
          <a:endParaRPr lang="en-US" sz="700" kern="1200" dirty="0">
            <a:latin typeface="맑은 고딕" pitchFamily="50" charset="-127"/>
            <a:ea typeface="맑은 고딕" pitchFamily="50" charset="-127"/>
            <a:cs typeface="Arial" panose="020B0604020202020204" pitchFamily="34" charset="0"/>
          </a:endParaRPr>
        </a:p>
        <a:p>
          <a:pPr marL="114300" lvl="1" indent="-114300" algn="ctr" defTabSz="622300">
            <a:lnSpc>
              <a:spcPct val="90000"/>
            </a:lnSpc>
            <a:spcBef>
              <a:spcPct val="0"/>
            </a:spcBef>
            <a:spcAft>
              <a:spcPct val="15000"/>
            </a:spcAft>
            <a:buChar char="••"/>
          </a:pP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다학제 치료가 필요할 수 있습니다.</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kern="1200" dirty="0">
            <a:latin typeface="맑은 고딕" pitchFamily="50" charset="-127"/>
            <a:ea typeface="맑은 고딕" pitchFamily="50" charset="-127"/>
            <a:cs typeface="Arial" panose="020B0604020202020204" pitchFamily="34" charset="0"/>
          </a:endParaRPr>
        </a:p>
      </dsp:txBody>
      <dsp:txXfrm>
        <a:off x="2906735" y="999443"/>
        <a:ext cx="4564728" cy="624144"/>
      </dsp:txXfrm>
    </dsp:sp>
    <dsp:sp modelId="{658DE5C7-4D5F-F54B-8A4C-5936F913DB14}">
      <dsp:nvSpPr>
        <dsp:cNvPr id="0" name=""/>
        <dsp:cNvSpPr/>
      </dsp:nvSpPr>
      <dsp:spPr>
        <a:xfrm>
          <a:off x="644517" y="916307"/>
          <a:ext cx="1962164" cy="832192"/>
        </a:xfrm>
        <a:prstGeom prst="roundRect">
          <a:avLst/>
        </a:prstGeom>
        <a:blipFill rotWithShape="0">
          <a:blip xmlns:r="http://schemas.openxmlformats.org/officeDocument/2006/relationships" r:embed="rId2" cstate="email">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None/>
          </a:pPr>
          <a:endParaRPr lang="en-US" sz="1400" kern="1200" dirty="0">
            <a:latin typeface="Arial" panose="020B0604020202020204" pitchFamily="34" charset="0"/>
            <a:cs typeface="Arial" panose="020B0604020202020204" pitchFamily="34" charset="0"/>
          </a:endParaRPr>
        </a:p>
      </dsp:txBody>
      <dsp:txXfrm>
        <a:off x="685141" y="956931"/>
        <a:ext cx="1880916" cy="750944"/>
      </dsp:txXfrm>
    </dsp:sp>
    <dsp:sp modelId="{1272C24C-E2F0-D341-B754-098C39631D6F}">
      <dsp:nvSpPr>
        <dsp:cNvPr id="0" name=""/>
        <dsp:cNvSpPr/>
      </dsp:nvSpPr>
      <dsp:spPr>
        <a:xfrm>
          <a:off x="2905754" y="1802472"/>
          <a:ext cx="4926701" cy="832192"/>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관절과 </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피부</a:t>
          </a:r>
          <a:r>
            <a:rPr kumimoji="0" lang="en-US" alt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KR" altLang="en-US"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증상이</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동시에 나타날 경우 </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류마티스내과와 </a:t>
          </a: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피부과 전문의가 함께 </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진단</a:t>
          </a:r>
          <a:r>
            <a:rPr kumimoji="0" lang="ko-KR" altLang="en-US"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하고</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관리해야 합니다</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kern="1200" dirty="0">
            <a:latin typeface="맑은 고딕" pitchFamily="50" charset="-127"/>
            <a:ea typeface="맑은 고딕" pitchFamily="50" charset="-127"/>
            <a:cs typeface="Arial" panose="020B0604020202020204" pitchFamily="34" charset="0"/>
          </a:endParaRPr>
        </a:p>
      </dsp:txBody>
      <dsp:txXfrm>
        <a:off x="2905754" y="1906496"/>
        <a:ext cx="4614629" cy="624144"/>
      </dsp:txXfrm>
    </dsp:sp>
    <dsp:sp modelId="{5B66D4AE-6E3B-384E-A42E-B1873A23F2B0}">
      <dsp:nvSpPr>
        <dsp:cNvPr id="0" name=""/>
        <dsp:cNvSpPr/>
      </dsp:nvSpPr>
      <dsp:spPr>
        <a:xfrm>
          <a:off x="649952" y="1823331"/>
          <a:ext cx="1981197" cy="876973"/>
        </a:xfrm>
        <a:prstGeom prst="roundRect">
          <a:avLst/>
        </a:prstGeom>
        <a:blipFill dpi="0" rotWithShape="0">
          <a:blip xmlns:r="http://schemas.openxmlformats.org/officeDocument/2006/relationships" r:embed="rId3" cstate="email">
            <a:duotone>
              <a:schemeClr val="accent4">
                <a:hueOff val="0"/>
                <a:satOff val="0"/>
                <a:lumOff val="0"/>
                <a:alphaOff val="0"/>
                <a:shade val="20000"/>
                <a:satMod val="200000"/>
              </a:schemeClr>
              <a:schemeClr val="accent4">
                <a:hueOff val="0"/>
                <a:satOff val="0"/>
                <a:lumOff val="0"/>
                <a:alphaOff val="0"/>
                <a:tint val="12000"/>
                <a:satMod val="190000"/>
              </a:schemeClr>
            </a:duotone>
            <a:extLst>
              <a:ext uri="{28A0092B-C50C-407E-A947-70E740481C1C}">
                <a14:useLocalDpi xmlns:a14="http://schemas.microsoft.com/office/drawing/2010/main"/>
              </a:ext>
            </a:extLst>
          </a:blip>
          <a:srcRect/>
          <a:stretch>
            <a:fillRect l="2083" r="2083"/>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None/>
          </a:pPr>
          <a:endParaRPr lang="en-US" sz="1400" kern="1200" dirty="0">
            <a:latin typeface="Arial" panose="020B0604020202020204" pitchFamily="34" charset="0"/>
            <a:cs typeface="Arial" panose="020B0604020202020204" pitchFamily="34" charset="0"/>
          </a:endParaRPr>
        </a:p>
      </dsp:txBody>
      <dsp:txXfrm>
        <a:off x="692762" y="1866141"/>
        <a:ext cx="1895577" cy="7913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5A1EC-75B3-4830-826F-BE3C9B93A91E}">
      <dsp:nvSpPr>
        <dsp:cNvPr id="0" name=""/>
        <dsp:cNvSpPr/>
      </dsp:nvSpPr>
      <dsp:spPr>
        <a:xfrm>
          <a:off x="2838899" y="11809"/>
          <a:ext cx="4876800" cy="785167"/>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조기 발견, 증상 조절, 구조적 손상 예방, 기능적 상태 최적화를 통해 건강과 관련된 삶의 질을 극대화합니다</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kern="1200" dirty="0">
            <a:latin typeface="맑은 고딕" pitchFamily="50" charset="-127"/>
            <a:ea typeface="맑은 고딕" pitchFamily="50" charset="-127"/>
            <a:cs typeface="Arial" panose="020B0604020202020204" pitchFamily="34" charset="0"/>
          </a:endParaRPr>
        </a:p>
      </dsp:txBody>
      <dsp:txXfrm>
        <a:off x="2838899" y="109955"/>
        <a:ext cx="4582362" cy="588875"/>
      </dsp:txXfrm>
    </dsp:sp>
    <dsp:sp modelId="{210F0CD8-2A26-4F53-90E3-993F68C2D920}">
      <dsp:nvSpPr>
        <dsp:cNvPr id="0" name=""/>
        <dsp:cNvSpPr/>
      </dsp:nvSpPr>
      <dsp:spPr>
        <a:xfrm>
          <a:off x="855211" y="989"/>
          <a:ext cx="1540776" cy="785167"/>
        </a:xfrm>
        <a:prstGeom prst="roundRect">
          <a:avLst/>
        </a:prstGeom>
        <a:blipFill rotWithShape="0">
          <a:blip xmlns:r="http://schemas.openxmlformats.org/officeDocument/2006/relationships" r:embed="rId1" cstate="email">
            <a:duotone>
              <a:schemeClr val="accent2">
                <a:hueOff val="0"/>
                <a:satOff val="0"/>
                <a:lumOff val="0"/>
                <a:alphaOff val="0"/>
                <a:shade val="20000"/>
                <a:satMod val="200000"/>
              </a:schemeClr>
              <a:schemeClr val="accent2">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endParaRPr lang="en-US" sz="1400" kern="1200" dirty="0">
            <a:latin typeface="맑은 고딕" pitchFamily="50" charset="-127"/>
            <a:ea typeface="맑은 고딕" pitchFamily="50" charset="-127"/>
            <a:cs typeface="Arial" panose="020B0604020202020204" pitchFamily="34" charset="0"/>
          </a:endParaRPr>
        </a:p>
      </dsp:txBody>
      <dsp:txXfrm>
        <a:off x="893540" y="39318"/>
        <a:ext cx="1464118" cy="708509"/>
      </dsp:txXfrm>
    </dsp:sp>
    <dsp:sp modelId="{E9A6706F-296E-4250-A4DE-C0135677E765}">
      <dsp:nvSpPr>
        <dsp:cNvPr id="0" name=""/>
        <dsp:cNvSpPr/>
      </dsp:nvSpPr>
      <dsp:spPr>
        <a:xfrm>
          <a:off x="2825309" y="882222"/>
          <a:ext cx="4876800" cy="785167"/>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ctr" defTabSz="311150">
            <a:lnSpc>
              <a:spcPct val="90000"/>
            </a:lnSpc>
            <a:spcBef>
              <a:spcPct val="0"/>
            </a:spcBef>
            <a:spcAft>
              <a:spcPct val="15000"/>
            </a:spcAft>
            <a:buChar char="••"/>
          </a:pPr>
          <a:endParaRPr lang="en-US" sz="700" kern="1200" dirty="0">
            <a:latin typeface="맑은 고딕" pitchFamily="50" charset="-127"/>
            <a:ea typeface="맑은 고딕" pitchFamily="50" charset="-127"/>
            <a:cs typeface="Arial" panose="020B0604020202020204" pitchFamily="34" charset="0"/>
          </a:endParaRPr>
        </a:p>
        <a:p>
          <a:pPr marL="114300" lvl="1" indent="-114300" algn="ctr" defTabSz="622300">
            <a:lnSpc>
              <a:spcPct val="90000"/>
            </a:lnSpc>
            <a:spcBef>
              <a:spcPct val="0"/>
            </a:spcBef>
            <a:spcAft>
              <a:spcPct val="15000"/>
            </a:spcAft>
            <a:buChar char="••"/>
          </a:pP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치료 결정을 위해 각</a:t>
          </a:r>
          <a:r>
            <a:rPr kumimoji="0" lang="ko-KR" altLang="en-US"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각의</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관절 증상을 고려하십시오.</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endParaRPr lang="en-US" sz="1400" kern="1200" dirty="0">
            <a:latin typeface="맑은 고딕" pitchFamily="50" charset="-127"/>
            <a:ea typeface="맑은 고딕" pitchFamily="50" charset="-127"/>
            <a:cs typeface="Arial" panose="020B0604020202020204" pitchFamily="34" charset="0"/>
          </a:endParaRPr>
        </a:p>
      </dsp:txBody>
      <dsp:txXfrm>
        <a:off x="2825309" y="980368"/>
        <a:ext cx="4582362" cy="588875"/>
      </dsp:txXfrm>
    </dsp:sp>
    <dsp:sp modelId="{A66EE0FC-98FD-4D7F-90DE-5F3B386E0D45}">
      <dsp:nvSpPr>
        <dsp:cNvPr id="0" name=""/>
        <dsp:cNvSpPr/>
      </dsp:nvSpPr>
      <dsp:spPr>
        <a:xfrm>
          <a:off x="310570" y="788559"/>
          <a:ext cx="2599431" cy="785167"/>
        </a:xfrm>
        <a:prstGeom prst="roundRect">
          <a:avLst/>
        </a:prstGeom>
        <a:blipFill dpi="0" rotWithShape="0">
          <a:blip xmlns:r="http://schemas.openxmlformats.org/officeDocument/2006/relationships" r:embed="rId2" cstate="email">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a:ext>
            </a:extLst>
          </a:blip>
          <a:srcRect/>
          <a:stretch>
            <a:fillRect l="21858" t="3416" r="21858" b="3416"/>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endParaRPr lang="en-US" sz="1400" kern="1200" dirty="0">
            <a:latin typeface="맑은 고딕" pitchFamily="50" charset="-127"/>
            <a:ea typeface="맑은 고딕" pitchFamily="50" charset="-127"/>
            <a:cs typeface="Arial" panose="020B0604020202020204" pitchFamily="34" charset="0"/>
          </a:endParaRPr>
        </a:p>
      </dsp:txBody>
      <dsp:txXfrm>
        <a:off x="348899" y="826888"/>
        <a:ext cx="2522773" cy="708509"/>
      </dsp:txXfrm>
    </dsp:sp>
    <dsp:sp modelId="{E8F3404F-7962-364A-8C29-2FACDBAD64A9}">
      <dsp:nvSpPr>
        <dsp:cNvPr id="0" name=""/>
        <dsp:cNvSpPr/>
      </dsp:nvSpPr>
      <dsp:spPr>
        <a:xfrm>
          <a:off x="2757334" y="1693622"/>
          <a:ext cx="5155606" cy="785167"/>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 tIns="3810" rIns="3810" bIns="3810" numCol="1" spcCol="1270" anchor="t" anchorCtr="0">
          <a:noAutofit/>
        </a:bodyPr>
        <a:lstStyle/>
        <a:p>
          <a:pPr marL="57150" lvl="1" indent="-57150" algn="ctr" defTabSz="266700">
            <a:lnSpc>
              <a:spcPct val="90000"/>
            </a:lnSpc>
            <a:spcBef>
              <a:spcPct val="0"/>
            </a:spcBef>
            <a:spcAft>
              <a:spcPct val="15000"/>
            </a:spcAft>
            <a:buClrTx/>
            <a:buSzTx/>
            <a:buFont typeface="+mj-lt"/>
            <a:buChar char="••"/>
          </a:pPr>
          <a:endParaRPr lang="en-US" sz="600" kern="1200" dirty="0">
            <a:latin typeface="맑은 고딕" pitchFamily="50" charset="-127"/>
            <a:ea typeface="맑은 고딕" pitchFamily="50" charset="-127"/>
            <a:cs typeface="Arial" panose="020B0604020202020204" pitchFamily="34" charset="0"/>
          </a:endParaRPr>
        </a:p>
        <a:p>
          <a:pPr marL="114300" lvl="1" indent="-114300" algn="ctr" defTabSz="622300">
            <a:lnSpc>
              <a:spcPct val="90000"/>
            </a:lnSpc>
            <a:spcBef>
              <a:spcPct val="0"/>
            </a:spcBef>
            <a:spcAft>
              <a:spcPct val="15000"/>
            </a:spcAft>
            <a:buClrTx/>
            <a:buSzTx/>
            <a:buFont typeface="+mj-lt"/>
            <a:buChar char="••"/>
          </a:pPr>
          <a:r>
            <a:rPr kumimoji="0" lang="ko-KR" altLang="en-US"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관절 외</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 </a:t>
          </a: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증상(피부, </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손</a:t>
          </a:r>
          <a:r>
            <a:rPr kumimoji="0" lang="ko-KR" altLang="en-US"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발</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톱</a:t>
          </a: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 눈 및 위장관)을 고려하십시오</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1,2</a:t>
          </a:r>
          <a:endParaRPr lang="en-US" sz="1400" kern="1200" dirty="0">
            <a:latin typeface="맑은 고딕" pitchFamily="50" charset="-127"/>
            <a:ea typeface="맑은 고딕" pitchFamily="50" charset="-127"/>
            <a:cs typeface="Arial" panose="020B0604020202020204" pitchFamily="34" charset="0"/>
          </a:endParaRPr>
        </a:p>
      </dsp:txBody>
      <dsp:txXfrm>
        <a:off x="2757334" y="1791768"/>
        <a:ext cx="4861168" cy="588875"/>
      </dsp:txXfrm>
    </dsp:sp>
    <dsp:sp modelId="{61673E07-AF96-D147-A47B-0437469D1979}">
      <dsp:nvSpPr>
        <dsp:cNvPr id="0" name=""/>
        <dsp:cNvSpPr/>
      </dsp:nvSpPr>
      <dsp:spPr>
        <a:xfrm>
          <a:off x="785595" y="1795191"/>
          <a:ext cx="1507223" cy="717863"/>
        </a:xfrm>
        <a:prstGeom prst="roundRect">
          <a:avLst/>
        </a:prstGeom>
        <a:blipFill rotWithShape="0">
          <a:blip xmlns:r="http://schemas.openxmlformats.org/officeDocument/2006/relationships" r:embed="rId3" cstate="email">
            <a:duotone>
              <a:schemeClr val="accent4">
                <a:hueOff val="0"/>
                <a:satOff val="0"/>
                <a:lumOff val="0"/>
                <a:alphaOff val="0"/>
                <a:shade val="20000"/>
                <a:satMod val="200000"/>
              </a:schemeClr>
              <a:schemeClr val="accent4">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endParaRPr lang="en-US" sz="1400" kern="1200" dirty="0">
            <a:latin typeface="맑은 고딕" pitchFamily="50" charset="-127"/>
            <a:ea typeface="맑은 고딕" pitchFamily="50" charset="-127"/>
            <a:cs typeface="Arial" panose="020B0604020202020204" pitchFamily="34" charset="0"/>
          </a:endParaRPr>
        </a:p>
      </dsp:txBody>
      <dsp:txXfrm>
        <a:off x="820638" y="1830234"/>
        <a:ext cx="1437137" cy="647777"/>
      </dsp:txXfrm>
    </dsp:sp>
    <dsp:sp modelId="{C21B9DEB-19AC-B44E-B7DA-96542BA8FB8E}">
      <dsp:nvSpPr>
        <dsp:cNvPr id="0" name=""/>
        <dsp:cNvSpPr/>
      </dsp:nvSpPr>
      <dsp:spPr>
        <a:xfrm>
          <a:off x="2876580" y="2593032"/>
          <a:ext cx="4876800" cy="785167"/>
        </a:xfrm>
        <a:prstGeom prst="rightArrow">
          <a:avLst>
            <a:gd name="adj1" fmla="val 75000"/>
            <a:gd name="adj2" fmla="val 50000"/>
          </a:avLst>
        </a:prstGeom>
        <a:noFill/>
        <a:ln w="6350" cap="flat" cmpd="sng" algn="ctr">
          <a:solidFill>
            <a:schemeClr val="tx1">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ctr" defTabSz="311150">
            <a:lnSpc>
              <a:spcPct val="90000"/>
            </a:lnSpc>
            <a:spcBef>
              <a:spcPct val="0"/>
            </a:spcBef>
            <a:spcAft>
              <a:spcPct val="15000"/>
            </a:spcAft>
            <a:buClrTx/>
            <a:buSzTx/>
            <a:buFont typeface="+mj-lt"/>
            <a:buChar char="••"/>
          </a:pPr>
          <a:endParaRPr lang="en-US" sz="700" kern="1200" dirty="0">
            <a:latin typeface="맑은 고딕" pitchFamily="50" charset="-127"/>
            <a:ea typeface="맑은 고딕" pitchFamily="50" charset="-127"/>
            <a:cs typeface="Arial" panose="020B0604020202020204" pitchFamily="34" charset="0"/>
          </a:endParaRPr>
        </a:p>
        <a:p>
          <a:pPr marL="114300" lvl="1" indent="-114300" algn="ctr" defTabSz="622300">
            <a:lnSpc>
              <a:spcPct val="90000"/>
            </a:lnSpc>
            <a:spcBef>
              <a:spcPct val="0"/>
            </a:spcBef>
            <a:spcAft>
              <a:spcPct val="15000"/>
            </a:spcAft>
            <a:buClrTx/>
            <a:buSzTx/>
            <a:buFont typeface="+mj-lt"/>
            <a:buChar char="••"/>
          </a:pPr>
          <a:r>
            <a:rPr kumimoji="0" lang="ko" sz="1400" b="0" i="0" u="none" strike="noStrike" kern="1200" cap="none" spc="0" normalizeH="0" baseline="0" noProof="0" dirty="0">
              <a:ln>
                <a:noFill/>
              </a:ln>
              <a:solidFill>
                <a:srgbClr val="000000"/>
              </a:solidFill>
              <a:effectLst/>
              <a:uLnTx/>
              <a:uFillTx/>
              <a:latin typeface="맑은 고딕" pitchFamily="50" charset="-127"/>
              <a:ea typeface="맑은 고딕" pitchFamily="50" charset="-127"/>
              <a:cs typeface="Arial" panose="020B0604020202020204" pitchFamily="34" charset="0"/>
            </a:rPr>
            <a:t>동반 질환을 고려하십시오</a:t>
          </a:r>
          <a:r>
            <a:rPr kumimoji="0" lang="ko" sz="1400" b="0" i="0" u="none" strike="noStrike" kern="1200" cap="none" spc="0" normalizeH="0" baseline="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a:t>
          </a:r>
          <a:r>
            <a:rPr kumimoji="0" lang="ko" sz="1400" b="0" i="0" u="none" strike="noStrike" kern="1200" cap="none" spc="0" normalizeH="0" baseline="30000" noProof="0" dirty="0" smtClean="0">
              <a:ln>
                <a:noFill/>
              </a:ln>
              <a:solidFill>
                <a:srgbClr val="000000"/>
              </a:solidFill>
              <a:effectLst/>
              <a:uLnTx/>
              <a:uFillTx/>
              <a:latin typeface="맑은 고딕" pitchFamily="50" charset="-127"/>
              <a:ea typeface="맑은 고딕" pitchFamily="50" charset="-127"/>
              <a:cs typeface="Arial" panose="020B0604020202020204" pitchFamily="34" charset="0"/>
            </a:rPr>
            <a:t>1-4</a:t>
          </a:r>
          <a:endParaRPr lang="en-US" sz="1400" kern="1200" dirty="0">
            <a:latin typeface="맑은 고딕" pitchFamily="50" charset="-127"/>
            <a:ea typeface="맑은 고딕" pitchFamily="50" charset="-127"/>
            <a:cs typeface="Arial" panose="020B0604020202020204" pitchFamily="34" charset="0"/>
          </a:endParaRPr>
        </a:p>
      </dsp:txBody>
      <dsp:txXfrm>
        <a:off x="2876580" y="2691178"/>
        <a:ext cx="4582362" cy="588875"/>
      </dsp:txXfrm>
    </dsp:sp>
    <dsp:sp modelId="{EA303C40-CE09-3E41-99B3-2DC99770DC52}">
      <dsp:nvSpPr>
        <dsp:cNvPr id="0" name=""/>
        <dsp:cNvSpPr/>
      </dsp:nvSpPr>
      <dsp:spPr>
        <a:xfrm>
          <a:off x="817107" y="2592042"/>
          <a:ext cx="1616984" cy="785167"/>
        </a:xfrm>
        <a:prstGeom prst="roundRect">
          <a:avLst/>
        </a:prstGeom>
        <a:blipFill rotWithShape="0">
          <a:blip xmlns:r="http://schemas.openxmlformats.org/officeDocument/2006/relationships" r:embed="rId4" cstate="email">
            <a:duotone>
              <a:schemeClr val="accent5">
                <a:hueOff val="0"/>
                <a:satOff val="0"/>
                <a:lumOff val="0"/>
                <a:alphaOff val="0"/>
                <a:shade val="20000"/>
                <a:satMod val="200000"/>
              </a:schemeClr>
              <a:schemeClr val="accent5">
                <a:hueOff val="0"/>
                <a:satOff val="0"/>
                <a:lumOff val="0"/>
                <a:alphaOff val="0"/>
                <a:tint val="12000"/>
                <a:satMod val="190000"/>
              </a:schemeClr>
            </a:duotone>
            <a:extLst>
              <a:ext uri="{28A0092B-C50C-407E-A947-70E740481C1C}">
                <a14:useLocalDpi xmlns:a14="http://schemas.microsoft.com/office/drawing/2010/main"/>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ClrTx/>
            <a:buSzTx/>
            <a:buFont typeface="+mj-lt"/>
            <a:buNone/>
          </a:pPr>
          <a:endParaRPr lang="en-US" sz="1400" kern="1200" dirty="0">
            <a:latin typeface="맑은 고딕" pitchFamily="50" charset="-127"/>
            <a:ea typeface="맑은 고딕" pitchFamily="50" charset="-127"/>
            <a:cs typeface="Arial" panose="020B0604020202020204" pitchFamily="34" charset="0"/>
          </a:endParaRPr>
        </a:p>
      </dsp:txBody>
      <dsp:txXfrm>
        <a:off x="855436" y="2630371"/>
        <a:ext cx="1540326" cy="7085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398EA-7BC4-CE4C-8E2E-859318556987}">
      <dsp:nvSpPr>
        <dsp:cNvPr id="0" name=""/>
        <dsp:cNvSpPr/>
      </dsp:nvSpPr>
      <dsp:spPr>
        <a:xfrm rot="5400000">
          <a:off x="5315994" y="-2399194"/>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ko" altLang="en-US" sz="1200" kern="1200" dirty="0">
              <a:latin typeface="Arial" panose="020B0604020202020204" pitchFamily="34" charset="0"/>
              <a:cs typeface="Arial" panose="020B0604020202020204" pitchFamily="34" charset="0"/>
            </a:rPr>
            <a:t>비스테로이드성 항염증제</a:t>
          </a:r>
          <a:r>
            <a:rPr lang="en-US" altLang="ko" sz="1200" kern="1200" dirty="0">
              <a:latin typeface="Arial" panose="020B0604020202020204" pitchFamily="34" charset="0"/>
              <a:cs typeface="Arial" panose="020B0604020202020204" pitchFamily="34" charset="0"/>
            </a:rPr>
            <a:t>(NSAID), </a:t>
          </a:r>
          <a:r>
            <a:rPr lang="ko" altLang="en-US" sz="1200" kern="1200" dirty="0">
              <a:latin typeface="Arial" panose="020B0604020202020204" pitchFamily="34" charset="0"/>
              <a:cs typeface="Arial" panose="020B0604020202020204" pitchFamily="34" charset="0"/>
            </a:rPr>
            <a:t>글루코코르티코이드*</a:t>
          </a:r>
        </a:p>
      </dsp:txBody>
      <dsp:txXfrm rot="-5400000">
        <a:off x="2883864" y="45756"/>
        <a:ext cx="5114051" cy="236971"/>
      </dsp:txXfrm>
    </dsp:sp>
    <dsp:sp modelId="{6B6EAA9E-E383-964D-82D9-E557109A239E}">
      <dsp:nvSpPr>
        <dsp:cNvPr id="0" name=""/>
        <dsp:cNvSpPr/>
      </dsp:nvSpPr>
      <dsp:spPr>
        <a:xfrm>
          <a:off x="0" y="0"/>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 sz="1200" b="1" kern="1200" dirty="0">
              <a:latin typeface="Arial" panose="020B0604020202020204" pitchFamily="34" charset="0"/>
              <a:cs typeface="Arial" panose="020B0604020202020204" pitchFamily="34" charset="0"/>
            </a:rPr>
            <a:t>증상 조절 요법</a:t>
          </a:r>
          <a:endParaRPr lang="en-US" sz="1200" kern="1200" dirty="0">
            <a:latin typeface="Arial" panose="020B0604020202020204" pitchFamily="34" charset="0"/>
            <a:cs typeface="Arial" panose="020B0604020202020204" pitchFamily="34" charset="0"/>
          </a:endParaRPr>
        </a:p>
      </dsp:txBody>
      <dsp:txXfrm>
        <a:off x="16025" y="16025"/>
        <a:ext cx="2851814" cy="296214"/>
      </dsp:txXfrm>
    </dsp:sp>
    <dsp:sp modelId="{16833B35-0F68-014A-A5D0-0ADCC655E122}">
      <dsp:nvSpPr>
        <dsp:cNvPr id="0" name=""/>
        <dsp:cNvSpPr/>
      </dsp:nvSpPr>
      <dsp:spPr>
        <a:xfrm rot="5400000">
          <a:off x="5315994" y="-2054517"/>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ko" sz="1200" b="0" i="0" u="none" kern="1200" dirty="0">
              <a:latin typeface="Arial" panose="020B0604020202020204" pitchFamily="34" charset="0"/>
              <a:cs typeface="Arial" panose="020B0604020202020204" pitchFamily="34" charset="0"/>
            </a:rPr>
            <a:t>메토트렉세이트 </a:t>
          </a:r>
          <a:r>
            <a:rPr lang="ko" sz="1200" b="0" kern="1200" dirty="0">
              <a:latin typeface="Arial" panose="020B0604020202020204" pitchFamily="34" charset="0"/>
              <a:cs typeface="Arial" panose="020B0604020202020204" pitchFamily="34" charset="0"/>
            </a:rPr>
            <a:t>, 설파살라진, 레플루노마이드</a:t>
          </a:r>
          <a:endParaRPr lang="en-US"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endParaRPr lang="en-US" sz="1200" kern="1200" dirty="0">
            <a:latin typeface="Arial" panose="020B0604020202020204" pitchFamily="34" charset="0"/>
            <a:cs typeface="Arial" panose="020B0604020202020204" pitchFamily="34" charset="0"/>
          </a:endParaRPr>
        </a:p>
      </dsp:txBody>
      <dsp:txXfrm rot="-5400000">
        <a:off x="2883864" y="390433"/>
        <a:ext cx="5114051" cy="236971"/>
      </dsp:txXfrm>
    </dsp:sp>
    <dsp:sp modelId="{F726AE2D-60C3-1445-BEC5-2EA94E9F84AC}">
      <dsp:nvSpPr>
        <dsp:cNvPr id="0" name=""/>
        <dsp:cNvSpPr/>
      </dsp:nvSpPr>
      <dsp:spPr>
        <a:xfrm>
          <a:off x="0" y="344786"/>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KR" altLang="en-US" sz="1200" b="1" kern="1200" dirty="0">
              <a:latin typeface="Arial" panose="020B0604020202020204" pitchFamily="34" charset="0"/>
              <a:cs typeface="Arial" panose="020B0604020202020204" pitchFamily="34" charset="0"/>
            </a:rPr>
            <a:t>고식적 </a:t>
          </a:r>
          <a:r>
            <a:rPr lang="ko-KR" altLang="en-US" sz="1200" b="1" kern="1200" dirty="0" err="1">
              <a:latin typeface="Arial" panose="020B0604020202020204" pitchFamily="34" charset="0"/>
              <a:cs typeface="Arial" panose="020B0604020202020204" pitchFamily="34" charset="0"/>
            </a:rPr>
            <a:t>항류마티스제제</a:t>
          </a:r>
          <a:endParaRPr lang="en-US" sz="1200" kern="1200" dirty="0">
            <a:latin typeface="Arial" panose="020B0604020202020204" pitchFamily="34" charset="0"/>
            <a:cs typeface="Arial" panose="020B0604020202020204" pitchFamily="34" charset="0"/>
          </a:endParaRPr>
        </a:p>
      </dsp:txBody>
      <dsp:txXfrm>
        <a:off x="16025" y="360811"/>
        <a:ext cx="2851814" cy="296214"/>
      </dsp:txXfrm>
    </dsp:sp>
    <dsp:sp modelId="{8F0A8D02-E49B-1844-9465-4251269ED6E2}">
      <dsp:nvSpPr>
        <dsp:cNvPr id="0" name=""/>
        <dsp:cNvSpPr/>
      </dsp:nvSpPr>
      <dsp:spPr>
        <a:xfrm rot="5400000">
          <a:off x="5315994" y="-1709840"/>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100000"/>
            </a:lnSpc>
            <a:spcBef>
              <a:spcPct val="0"/>
            </a:spcBef>
            <a:spcAft>
              <a:spcPts val="0"/>
            </a:spcAft>
            <a:buChar char="••"/>
          </a:pPr>
          <a:r>
            <a:rPr lang="ko" altLang="en-US" sz="1200" kern="1200" dirty="0">
              <a:latin typeface="Arial" panose="020B0604020202020204" pitchFamily="34" charset="0"/>
              <a:cs typeface="Arial" panose="020B0604020202020204" pitchFamily="34" charset="0"/>
            </a:rPr>
            <a:t>인플릭시맙</a:t>
          </a:r>
          <a:r>
            <a:rPr lang="en-US" altLang="ko" sz="1200" kern="1200" dirty="0">
              <a:latin typeface="Arial" panose="020B0604020202020204" pitchFamily="34" charset="0"/>
              <a:cs typeface="Arial" panose="020B0604020202020204" pitchFamily="34" charset="0"/>
            </a:rPr>
            <a:t>, </a:t>
          </a:r>
          <a:r>
            <a:rPr lang="ko" altLang="en-US" sz="1200" kern="1200" dirty="0">
              <a:latin typeface="Arial" panose="020B0604020202020204" pitchFamily="34" charset="0"/>
              <a:cs typeface="Arial" panose="020B0604020202020204" pitchFamily="34" charset="0"/>
            </a:rPr>
            <a:t>아달리무맙</a:t>
          </a:r>
          <a:r>
            <a:rPr lang="en-US" altLang="ko" sz="1200" kern="1200" dirty="0">
              <a:latin typeface="Arial" panose="020B0604020202020204" pitchFamily="34" charset="0"/>
              <a:cs typeface="Arial" panose="020B0604020202020204" pitchFamily="34" charset="0"/>
            </a:rPr>
            <a:t>, </a:t>
          </a:r>
          <a:r>
            <a:rPr lang="ko" altLang="en-US" sz="1200" kern="1200" dirty="0">
              <a:latin typeface="Arial" panose="020B0604020202020204" pitchFamily="34" charset="0"/>
              <a:cs typeface="Arial" panose="020B0604020202020204" pitchFamily="34" charset="0"/>
            </a:rPr>
            <a:t>골리무맙</a:t>
          </a:r>
          <a:r>
            <a:rPr lang="en-US" altLang="ko" sz="1200" kern="1200" dirty="0">
              <a:latin typeface="Arial" panose="020B0604020202020204" pitchFamily="34" charset="0"/>
              <a:cs typeface="Arial" panose="020B0604020202020204" pitchFamily="34" charset="0"/>
            </a:rPr>
            <a:t>, </a:t>
          </a:r>
          <a:r>
            <a:rPr lang="ko" altLang="en-US" sz="1200" kern="1200" dirty="0">
              <a:latin typeface="Arial" panose="020B0604020202020204" pitchFamily="34" charset="0"/>
              <a:cs typeface="Arial" panose="020B0604020202020204" pitchFamily="34" charset="0"/>
            </a:rPr>
            <a:t>세르톨리주맙 페골</a:t>
          </a:r>
          <a:r>
            <a:rPr lang="en-US" altLang="ko" sz="1200" kern="1200" dirty="0">
              <a:latin typeface="Arial" panose="020B0604020202020204" pitchFamily="34" charset="0"/>
              <a:cs typeface="Arial" panose="020B0604020202020204" pitchFamily="34" charset="0"/>
            </a:rPr>
            <a:t>, </a:t>
          </a:r>
          <a:r>
            <a:rPr lang="ko" altLang="en-US" sz="1200" kern="1200" dirty="0">
              <a:latin typeface="Arial" panose="020B0604020202020204" pitchFamily="34" charset="0"/>
              <a:cs typeface="Arial" panose="020B0604020202020204" pitchFamily="34" charset="0"/>
            </a:rPr>
            <a:t>에타너셉트</a:t>
          </a:r>
        </a:p>
      </dsp:txBody>
      <dsp:txXfrm rot="-5400000">
        <a:off x="2883864" y="735110"/>
        <a:ext cx="5114051" cy="236971"/>
      </dsp:txXfrm>
    </dsp:sp>
    <dsp:sp modelId="{D08CCFB5-1400-F24D-91D8-80497985810B}">
      <dsp:nvSpPr>
        <dsp:cNvPr id="0" name=""/>
        <dsp:cNvSpPr/>
      </dsp:nvSpPr>
      <dsp:spPr>
        <a:xfrm>
          <a:off x="0" y="689463"/>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 sz="1200" b="1" i="0" u="none" kern="1200" dirty="0">
              <a:latin typeface="Arial" panose="020B0604020202020204" pitchFamily="34" charset="0"/>
              <a:cs typeface="Arial" panose="020B0604020202020204" pitchFamily="34" charset="0"/>
            </a:rPr>
            <a:t>종양 괴사 인자 </a:t>
          </a:r>
          <a:r>
            <a:rPr lang="en-US" altLang="ko" sz="1200" b="1" i="0" u="none" kern="1200" dirty="0" smtClean="0">
              <a:latin typeface="Arial" panose="020B0604020202020204" pitchFamily="34" charset="0"/>
              <a:cs typeface="Arial" panose="020B0604020202020204" pitchFamily="34" charset="0"/>
            </a:rPr>
            <a:t>(TNF) </a:t>
          </a:r>
          <a:r>
            <a:rPr lang="ko" sz="1200" b="1" kern="1200" dirty="0" smtClean="0">
              <a:latin typeface="Arial" panose="020B0604020202020204" pitchFamily="34" charset="0"/>
              <a:cs typeface="Arial" panose="020B0604020202020204" pitchFamily="34" charset="0"/>
            </a:rPr>
            <a:t>억제제</a:t>
          </a:r>
          <a:endParaRPr lang="en-US" sz="1200" kern="1200" dirty="0">
            <a:latin typeface="Arial" panose="020B0604020202020204" pitchFamily="34" charset="0"/>
            <a:cs typeface="Arial" panose="020B0604020202020204" pitchFamily="34" charset="0"/>
          </a:endParaRPr>
        </a:p>
      </dsp:txBody>
      <dsp:txXfrm>
        <a:off x="16025" y="705488"/>
        <a:ext cx="2851814" cy="296214"/>
      </dsp:txXfrm>
    </dsp:sp>
    <dsp:sp modelId="{5EF81C3B-5ADC-9840-98C9-518F2F3840BD}">
      <dsp:nvSpPr>
        <dsp:cNvPr id="0" name=""/>
        <dsp:cNvSpPr/>
      </dsp:nvSpPr>
      <dsp:spPr>
        <a:xfrm rot="5400000">
          <a:off x="5315994" y="-1365162"/>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ko" altLang="en-US" sz="1200" kern="1200" dirty="0">
              <a:latin typeface="Arial" panose="020B0604020202020204" pitchFamily="34" charset="0"/>
              <a:cs typeface="Arial" panose="020B0604020202020204" pitchFamily="34" charset="0"/>
            </a:rPr>
            <a:t>우스테키누맙</a:t>
          </a:r>
        </a:p>
      </dsp:txBody>
      <dsp:txXfrm rot="-5400000">
        <a:off x="2883864" y="1079788"/>
        <a:ext cx="5114051" cy="236971"/>
      </dsp:txXfrm>
    </dsp:sp>
    <dsp:sp modelId="{46F6E4E7-848D-4D4C-A158-D8DC59154C0F}">
      <dsp:nvSpPr>
        <dsp:cNvPr id="0" name=""/>
        <dsp:cNvSpPr/>
      </dsp:nvSpPr>
      <dsp:spPr>
        <a:xfrm>
          <a:off x="0" y="1034140"/>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 sz="1200" b="1" i="0" u="none" kern="1200" dirty="0">
              <a:latin typeface="Arial" panose="020B0604020202020204" pitchFamily="34" charset="0"/>
              <a:cs typeface="Arial" panose="020B0604020202020204" pitchFamily="34" charset="0"/>
            </a:rPr>
            <a:t>인터루킨 </a:t>
          </a:r>
          <a:r>
            <a:rPr lang="ko" sz="1200" b="1" kern="1200" dirty="0">
              <a:latin typeface="Arial" panose="020B0604020202020204" pitchFamily="34" charset="0"/>
              <a:cs typeface="Arial" panose="020B0604020202020204" pitchFamily="34" charset="0"/>
            </a:rPr>
            <a:t>-12/23 억제제</a:t>
          </a:r>
          <a:endParaRPr lang="en-US" sz="1200" kern="1200" dirty="0">
            <a:latin typeface="Arial" panose="020B0604020202020204" pitchFamily="34" charset="0"/>
            <a:cs typeface="Arial" panose="020B0604020202020204" pitchFamily="34" charset="0"/>
          </a:endParaRPr>
        </a:p>
      </dsp:txBody>
      <dsp:txXfrm>
        <a:off x="16025" y="1050165"/>
        <a:ext cx="2851814" cy="296214"/>
      </dsp:txXfrm>
    </dsp:sp>
    <dsp:sp modelId="{D0B15589-1A30-4E4C-8466-1CF9D1D69D55}">
      <dsp:nvSpPr>
        <dsp:cNvPr id="0" name=""/>
        <dsp:cNvSpPr/>
      </dsp:nvSpPr>
      <dsp:spPr>
        <a:xfrm rot="5400000">
          <a:off x="5315994" y="-1020485"/>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ko" altLang="en-US" sz="1200" kern="1200" dirty="0">
              <a:latin typeface="Arial" panose="020B0604020202020204" pitchFamily="34" charset="0"/>
              <a:cs typeface="Arial" panose="020B0604020202020204" pitchFamily="34" charset="0"/>
            </a:rPr>
            <a:t>세쿠키누맙</a:t>
          </a:r>
          <a:r>
            <a:rPr lang="en-US" altLang="ko" sz="1200" kern="1200" dirty="0">
              <a:latin typeface="Arial" panose="020B0604020202020204" pitchFamily="34" charset="0"/>
              <a:cs typeface="Arial" panose="020B0604020202020204" pitchFamily="34" charset="0"/>
            </a:rPr>
            <a:t>, </a:t>
          </a:r>
          <a:r>
            <a:rPr lang="ko" altLang="en-US" sz="1200" kern="1200" dirty="0">
              <a:latin typeface="Arial" panose="020B0604020202020204" pitchFamily="34" charset="0"/>
              <a:cs typeface="Arial" panose="020B0604020202020204" pitchFamily="34" charset="0"/>
            </a:rPr>
            <a:t>익세키주맙</a:t>
          </a:r>
          <a:r>
            <a:rPr lang="en-US" altLang="ko" sz="1200" kern="1200" dirty="0">
              <a:latin typeface="Arial" panose="020B0604020202020204" pitchFamily="34" charset="0"/>
              <a:cs typeface="Arial" panose="020B0604020202020204" pitchFamily="34" charset="0"/>
            </a:rPr>
            <a:t>, </a:t>
          </a:r>
          <a:r>
            <a:rPr lang="ko" altLang="en-US" sz="1200" kern="1200" dirty="0">
              <a:latin typeface="Arial" panose="020B0604020202020204" pitchFamily="34" charset="0"/>
              <a:cs typeface="Arial" panose="020B0604020202020204" pitchFamily="34" charset="0"/>
            </a:rPr>
            <a:t>브로달루맙</a:t>
          </a:r>
        </a:p>
      </dsp:txBody>
      <dsp:txXfrm rot="-5400000">
        <a:off x="2883864" y="1424465"/>
        <a:ext cx="5114051" cy="236971"/>
      </dsp:txXfrm>
    </dsp:sp>
    <dsp:sp modelId="{9A29D071-E473-8D4E-A590-2658A7DFA276}">
      <dsp:nvSpPr>
        <dsp:cNvPr id="0" name=""/>
        <dsp:cNvSpPr/>
      </dsp:nvSpPr>
      <dsp:spPr>
        <a:xfrm>
          <a:off x="0" y="1378818"/>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 sz="1200" b="1" i="0" u="none" kern="1200" dirty="0">
              <a:latin typeface="Arial" panose="020B0604020202020204" pitchFamily="34" charset="0"/>
              <a:cs typeface="Arial" panose="020B0604020202020204" pitchFamily="34" charset="0"/>
            </a:rPr>
            <a:t>인터루킨 </a:t>
          </a:r>
          <a:r>
            <a:rPr lang="ko" sz="1200" b="1" kern="1200" dirty="0">
              <a:latin typeface="Arial" panose="020B0604020202020204" pitchFamily="34" charset="0"/>
              <a:cs typeface="Arial" panose="020B0604020202020204" pitchFamily="34" charset="0"/>
            </a:rPr>
            <a:t>-17 억제제</a:t>
          </a:r>
          <a:endParaRPr lang="en-US" sz="1200" kern="1200" dirty="0">
            <a:latin typeface="Arial" panose="020B0604020202020204" pitchFamily="34" charset="0"/>
            <a:cs typeface="Arial" panose="020B0604020202020204" pitchFamily="34" charset="0"/>
          </a:endParaRPr>
        </a:p>
      </dsp:txBody>
      <dsp:txXfrm>
        <a:off x="16025" y="1394843"/>
        <a:ext cx="2851814" cy="296214"/>
      </dsp:txXfrm>
    </dsp:sp>
    <dsp:sp modelId="{85560761-84B0-C64A-8E28-70710ECE1B57}">
      <dsp:nvSpPr>
        <dsp:cNvPr id="0" name=""/>
        <dsp:cNvSpPr/>
      </dsp:nvSpPr>
      <dsp:spPr>
        <a:xfrm rot="5400000">
          <a:off x="5315994" y="-675808"/>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ko" sz="1200" kern="1200" dirty="0">
              <a:latin typeface="Arial" panose="020B0604020202020204" pitchFamily="34" charset="0"/>
              <a:cs typeface="Arial" panose="020B0604020202020204" pitchFamily="34" charset="0"/>
            </a:rPr>
            <a:t>구셀쿠맙, </a:t>
          </a:r>
          <a:r>
            <a:rPr lang="ko" sz="1200" b="0" i="0" u="none" kern="1200" dirty="0">
              <a:latin typeface="Arial" panose="020B0604020202020204" pitchFamily="34" charset="0"/>
              <a:cs typeface="Arial" panose="020B0604020202020204" pitchFamily="34" charset="0"/>
            </a:rPr>
            <a:t>리산 </a:t>
          </a:r>
          <a:endParaRPr lang="en-US" sz="1200" b="0" kern="1200" dirty="0">
            <a:latin typeface="Arial" panose="020B0604020202020204" pitchFamily="34" charset="0"/>
            <a:cs typeface="Arial" panose="020B0604020202020204" pitchFamily="34" charset="0"/>
          </a:endParaRPr>
        </a:p>
      </dsp:txBody>
      <dsp:txXfrm rot="-5400000">
        <a:off x="2883864" y="1769142"/>
        <a:ext cx="5114051" cy="236971"/>
      </dsp:txXfrm>
    </dsp:sp>
    <dsp:sp modelId="{CF73BFFF-1047-E048-9DE8-3A0D75CD2DF4}">
      <dsp:nvSpPr>
        <dsp:cNvPr id="0" name=""/>
        <dsp:cNvSpPr/>
      </dsp:nvSpPr>
      <dsp:spPr>
        <a:xfrm>
          <a:off x="0" y="1723495"/>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 altLang="en-US" sz="1200" b="1" i="0" u="none" kern="1200" dirty="0">
              <a:latin typeface="Arial" panose="020B0604020202020204" pitchFamily="34" charset="0"/>
              <a:cs typeface="Arial" panose="020B0604020202020204" pitchFamily="34" charset="0"/>
            </a:rPr>
            <a:t>인터루킨 </a:t>
          </a:r>
          <a:r>
            <a:rPr lang="en-US" altLang="ko" sz="1200" b="0" i="0" u="none" kern="1200" dirty="0">
              <a:latin typeface="Arial" panose="020B0604020202020204" pitchFamily="34" charset="0"/>
              <a:cs typeface="Arial" panose="020B0604020202020204" pitchFamily="34" charset="0"/>
            </a:rPr>
            <a:t>- </a:t>
          </a:r>
          <a:r>
            <a:rPr lang="en-US" altLang="ko" sz="1200" b="1" i="0" u="none" kern="1200" dirty="0">
              <a:latin typeface="Arial" panose="020B0604020202020204" pitchFamily="34" charset="0"/>
              <a:cs typeface="Arial" panose="020B0604020202020204" pitchFamily="34" charset="0"/>
            </a:rPr>
            <a:t>23 </a:t>
          </a:r>
          <a:r>
            <a:rPr lang="ko" altLang="en-US" sz="1200" b="1" kern="1200" dirty="0">
              <a:latin typeface="Arial" panose="020B0604020202020204" pitchFamily="34" charset="0"/>
              <a:cs typeface="Arial" panose="020B0604020202020204" pitchFamily="34" charset="0"/>
            </a:rPr>
            <a:t>억제제 </a:t>
          </a:r>
          <a:r>
            <a:rPr lang="en-US" altLang="ko" sz="1200" b="0" i="0" u="none" kern="1200" dirty="0">
              <a:latin typeface="Arial" panose="020B0604020202020204" pitchFamily="34" charset="0"/>
              <a:cs typeface="Arial" panose="020B0604020202020204" pitchFamily="34" charset="0"/>
            </a:rPr>
            <a:t>_</a:t>
          </a:r>
        </a:p>
      </dsp:txBody>
      <dsp:txXfrm>
        <a:off x="16025" y="1739520"/>
        <a:ext cx="2851814" cy="296214"/>
      </dsp:txXfrm>
    </dsp:sp>
    <dsp:sp modelId="{5F6D7A10-132E-C94D-8CFA-AC65DFA3DDF4}">
      <dsp:nvSpPr>
        <dsp:cNvPr id="0" name=""/>
        <dsp:cNvSpPr/>
      </dsp:nvSpPr>
      <dsp:spPr>
        <a:xfrm rot="5400000">
          <a:off x="5315994" y="-331130"/>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ko" sz="1200" kern="1200" dirty="0">
              <a:latin typeface="Arial" panose="020B0604020202020204" pitchFamily="34" charset="0"/>
              <a:cs typeface="Arial" panose="020B0604020202020204" pitchFamily="34" charset="0"/>
            </a:rPr>
            <a:t>토파시티닙</a:t>
          </a:r>
          <a:endParaRPr lang="en-US" sz="1200" kern="1200" dirty="0"/>
        </a:p>
      </dsp:txBody>
      <dsp:txXfrm rot="-5400000">
        <a:off x="2883864" y="2113820"/>
        <a:ext cx="5114051" cy="236971"/>
      </dsp:txXfrm>
    </dsp:sp>
    <dsp:sp modelId="{C5F493D7-7AF0-1547-80A7-5C2D868E757A}">
      <dsp:nvSpPr>
        <dsp:cNvPr id="0" name=""/>
        <dsp:cNvSpPr/>
      </dsp:nvSpPr>
      <dsp:spPr>
        <a:xfrm>
          <a:off x="0" y="2068172"/>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US" altLang="ko" sz="1200" b="1" kern="1200" dirty="0">
              <a:latin typeface="Arial" panose="020B0604020202020204" pitchFamily="34" charset="0"/>
              <a:cs typeface="Arial" panose="020B0604020202020204" pitchFamily="34" charset="0"/>
            </a:rPr>
            <a:t>JAK/STAT </a:t>
          </a:r>
          <a:r>
            <a:rPr lang="ko" altLang="en-US" sz="1200" b="1" kern="1200" dirty="0">
              <a:latin typeface="Arial" panose="020B0604020202020204" pitchFamily="34" charset="0"/>
              <a:cs typeface="Arial" panose="020B0604020202020204" pitchFamily="34" charset="0"/>
            </a:rPr>
            <a:t>억제제</a:t>
          </a:r>
        </a:p>
      </dsp:txBody>
      <dsp:txXfrm>
        <a:off x="16025" y="2084197"/>
        <a:ext cx="2851814" cy="296214"/>
      </dsp:txXfrm>
    </dsp:sp>
    <dsp:sp modelId="{2272615B-1980-DA40-8C49-0C397B8BFD33}">
      <dsp:nvSpPr>
        <dsp:cNvPr id="0" name=""/>
        <dsp:cNvSpPr/>
      </dsp:nvSpPr>
      <dsp:spPr>
        <a:xfrm rot="5400000">
          <a:off x="5315994" y="13546"/>
          <a:ext cx="262611" cy="5126871"/>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ko" altLang="en-US" sz="1200" kern="1200" dirty="0">
              <a:latin typeface="Arial" panose="020B0604020202020204" pitchFamily="34" charset="0"/>
              <a:cs typeface="Arial" panose="020B0604020202020204" pitchFamily="34" charset="0"/>
            </a:rPr>
            <a:t>아프레밀라스트</a:t>
          </a:r>
        </a:p>
      </dsp:txBody>
      <dsp:txXfrm rot="-5400000">
        <a:off x="2883864" y="2458496"/>
        <a:ext cx="5114051" cy="236971"/>
      </dsp:txXfrm>
    </dsp:sp>
    <dsp:sp modelId="{CAD7BD93-EEC5-C144-9C9E-7CB1DE681F06}">
      <dsp:nvSpPr>
        <dsp:cNvPr id="0" name=""/>
        <dsp:cNvSpPr/>
      </dsp:nvSpPr>
      <dsp:spPr>
        <a:xfrm>
          <a:off x="0" y="2412850"/>
          <a:ext cx="2883864" cy="328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ko" sz="1200" b="1" kern="1200" dirty="0">
              <a:latin typeface="Arial" panose="020B0604020202020204" pitchFamily="34" charset="0"/>
              <a:cs typeface="Arial" panose="020B0604020202020204" pitchFamily="34" charset="0"/>
            </a:rPr>
            <a:t>포스포디에스테라제-4 억제제</a:t>
          </a:r>
          <a:endParaRPr lang="en-US" sz="1200" kern="1200" dirty="0">
            <a:latin typeface="Arial" panose="020B0604020202020204" pitchFamily="34" charset="0"/>
            <a:cs typeface="Arial" panose="020B0604020202020204" pitchFamily="34" charset="0"/>
          </a:endParaRPr>
        </a:p>
      </dsp:txBody>
      <dsp:txXfrm>
        <a:off x="16025" y="2428875"/>
        <a:ext cx="2851814" cy="2962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93CC6-649F-A242-8887-570A8A0AA57D}">
      <dsp:nvSpPr>
        <dsp:cNvPr id="0" name=""/>
        <dsp:cNvSpPr/>
      </dsp:nvSpPr>
      <dsp:spPr>
        <a:xfrm>
          <a:off x="746975" y="111009"/>
          <a:ext cx="1578762" cy="1252596"/>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3142" t="13728" r="3142" b="1372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370329-36DB-4A4E-934E-DAFA737402A5}">
      <dsp:nvSpPr>
        <dsp:cNvPr id="0" name=""/>
        <dsp:cNvSpPr/>
      </dsp:nvSpPr>
      <dsp:spPr>
        <a:xfrm>
          <a:off x="752469" y="1319425"/>
          <a:ext cx="1578762" cy="585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100000"/>
            </a:lnSpc>
            <a:spcBef>
              <a:spcPct val="0"/>
            </a:spcBef>
            <a:spcAft>
              <a:spcPts val="0"/>
            </a:spcAft>
          </a:pPr>
          <a:r>
            <a:rPr lang="ko-KR" altLang="en-US" sz="1200" b="1" kern="1200" dirty="0">
              <a:solidFill>
                <a:srgbClr val="000000"/>
              </a:solidFill>
              <a:latin typeface="Arial" panose="020B0604020202020204" pitchFamily="34" charset="0"/>
              <a:ea typeface="Calibri" panose="020F0502020204030204" pitchFamily="34" charset="0"/>
              <a:cs typeface="Arial" panose="020B0604020202020204" pitchFamily="34" charset="0"/>
            </a:rPr>
            <a:t>손발가락</a:t>
          </a:r>
          <a:r>
            <a:rPr lang="ko" sz="1200" b="1" kern="1200" dirty="0">
              <a:solidFill>
                <a:srgbClr val="000000"/>
              </a:solidFill>
              <a:latin typeface="Arial" panose="020B0604020202020204" pitchFamily="34" charset="0"/>
              <a:ea typeface="Calibri" panose="020F0502020204030204" pitchFamily="34" charset="0"/>
              <a:cs typeface="Arial" panose="020B0604020202020204" pitchFamily="34" charset="0"/>
            </a:rPr>
            <a:t>염</a:t>
          </a:r>
        </a:p>
        <a:p>
          <a:pPr lvl="0" algn="ctr" defTabSz="533400">
            <a:lnSpc>
              <a:spcPct val="100000"/>
            </a:lnSpc>
            <a:spcBef>
              <a:spcPct val="0"/>
            </a:spcBef>
            <a:spcAft>
              <a:spcPts val="0"/>
            </a:spcAft>
          </a:pPr>
          <a:r>
            <a:rPr lang="ko" sz="1050" b="0" kern="1200" dirty="0">
              <a:solidFill>
                <a:srgbClr val="000000"/>
              </a:solidFill>
              <a:latin typeface="Arial" panose="020B0604020202020204" pitchFamily="34" charset="0"/>
              <a:cs typeface="Arial" panose="020B0604020202020204" pitchFamily="34" charset="0"/>
            </a:rPr>
            <a:t>TNFi</a:t>
          </a:r>
          <a:endParaRPr lang="en-US" sz="1050" b="0" kern="1200" dirty="0">
            <a:latin typeface="Arial" panose="020B0604020202020204" pitchFamily="34" charset="0"/>
            <a:cs typeface="Arial" panose="020B0604020202020204" pitchFamily="34" charset="0"/>
          </a:endParaRPr>
        </a:p>
      </dsp:txBody>
      <dsp:txXfrm>
        <a:off x="752469" y="1319425"/>
        <a:ext cx="1578762" cy="585720"/>
      </dsp:txXfrm>
    </dsp:sp>
    <dsp:sp modelId="{2B3D4153-1512-2948-BE46-578404DAF797}">
      <dsp:nvSpPr>
        <dsp:cNvPr id="0" name=""/>
        <dsp:cNvSpPr/>
      </dsp:nvSpPr>
      <dsp:spPr>
        <a:xfrm>
          <a:off x="680920" y="1914466"/>
          <a:ext cx="1578762" cy="801662"/>
        </a:xfrm>
        <a:prstGeom prst="roundRect">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28EC2A-22F0-7F4E-83AA-13E44C2F3FA6}">
      <dsp:nvSpPr>
        <dsp:cNvPr id="0" name=""/>
        <dsp:cNvSpPr/>
      </dsp:nvSpPr>
      <dsp:spPr>
        <a:xfrm>
          <a:off x="700781" y="2859869"/>
          <a:ext cx="1578762" cy="585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100000"/>
            </a:lnSpc>
            <a:spcBef>
              <a:spcPct val="0"/>
            </a:spcBef>
            <a:spcAft>
              <a:spcPts val="0"/>
            </a:spcAft>
          </a:pPr>
          <a:r>
            <a:rPr lang="ko-KR" altLang="en-US" sz="1200" b="1" kern="1200" dirty="0" err="1">
              <a:solidFill>
                <a:srgbClr val="000000"/>
              </a:solidFill>
              <a:latin typeface="Arial" panose="020B0604020202020204" pitchFamily="34" charset="0"/>
              <a:ea typeface="Calibri" panose="020F0502020204030204" pitchFamily="34" charset="0"/>
              <a:cs typeface="Arial" panose="020B0604020202020204" pitchFamily="34" charset="0"/>
            </a:rPr>
            <a:t>부작부위염</a:t>
          </a:r>
          <a:endParaRPr lang="ko" sz="1200" b="1" kern="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gn="ctr" defTabSz="533400">
            <a:lnSpc>
              <a:spcPct val="100000"/>
            </a:lnSpc>
            <a:spcBef>
              <a:spcPct val="0"/>
            </a:spcBef>
            <a:spcAft>
              <a:spcPts val="0"/>
            </a:spcAft>
          </a:pPr>
          <a:r>
            <a:rPr lang="ko" sz="1000" b="0" kern="1200" dirty="0">
              <a:solidFill>
                <a:srgbClr val="000000"/>
              </a:solidFill>
              <a:latin typeface="Arial" panose="020B0604020202020204" pitchFamily="34" charset="0"/>
              <a:cs typeface="Arial" panose="020B0604020202020204" pitchFamily="34" charset="0"/>
            </a:rPr>
            <a:t>TNFi, IL-12/23i</a:t>
          </a:r>
          <a:endParaRPr lang="en-US" sz="1000" b="0" kern="1200" dirty="0">
            <a:latin typeface="Arial" panose="020B0604020202020204" pitchFamily="34" charset="0"/>
            <a:cs typeface="Arial" panose="020B0604020202020204" pitchFamily="34" charset="0"/>
          </a:endParaRPr>
        </a:p>
      </dsp:txBody>
      <dsp:txXfrm>
        <a:off x="700781" y="2859869"/>
        <a:ext cx="1578762" cy="5857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ED9F06-8400-714D-858C-C0C453D5050B}">
      <dsp:nvSpPr>
        <dsp:cNvPr id="0" name=""/>
        <dsp:cNvSpPr/>
      </dsp:nvSpPr>
      <dsp:spPr>
        <a:xfrm>
          <a:off x="2036" y="579528"/>
          <a:ext cx="1296926" cy="893582"/>
        </a:xfrm>
        <a:prstGeom prst="roundRect">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5C538-9845-1749-894C-6A8F7DC6E1AE}">
      <dsp:nvSpPr>
        <dsp:cNvPr id="0" name=""/>
        <dsp:cNvSpPr/>
      </dsp:nvSpPr>
      <dsp:spPr>
        <a:xfrm>
          <a:off x="2036" y="1473110"/>
          <a:ext cx="1296926" cy="48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100000"/>
            </a:lnSpc>
            <a:spcBef>
              <a:spcPct val="0"/>
            </a:spcBef>
            <a:spcAft>
              <a:spcPts val="0"/>
            </a:spcAft>
          </a:pPr>
          <a:r>
            <a:rPr lang="ko" sz="1200" b="1" kern="1200" dirty="0">
              <a:latin typeface="Arial" panose="020B0604020202020204" pitchFamily="34" charset="0"/>
              <a:cs typeface="Arial" panose="020B0604020202020204" pitchFamily="34" charset="0"/>
            </a:rPr>
            <a:t>판상 건선 </a:t>
          </a:r>
          <a:endParaRPr lang="en-US" altLang="ko" sz="1200" b="1" kern="1200" dirty="0">
            <a:latin typeface="Arial" panose="020B0604020202020204" pitchFamily="34" charset="0"/>
            <a:cs typeface="Arial" panose="020B0604020202020204" pitchFamily="34" charset="0"/>
          </a:endParaRPr>
        </a:p>
        <a:p>
          <a:pPr lvl="0" algn="ctr" defTabSz="533400">
            <a:lnSpc>
              <a:spcPct val="100000"/>
            </a:lnSpc>
            <a:spcBef>
              <a:spcPct val="0"/>
            </a:spcBef>
            <a:spcAft>
              <a:spcPts val="0"/>
            </a:spcAft>
          </a:pPr>
          <a:r>
            <a:rPr lang="ko" sz="1000" b="0" kern="1200" dirty="0">
              <a:latin typeface="Arial" panose="020B0604020202020204" pitchFamily="34" charset="0"/>
              <a:cs typeface="Arial" panose="020B0604020202020204" pitchFamily="34" charset="0"/>
            </a:rPr>
            <a:t>국소 요법, 광선 요법, cDMARD, TNFi, IL-12/23i, IL-17i, PDE4i</a:t>
          </a:r>
        </a:p>
      </dsp:txBody>
      <dsp:txXfrm>
        <a:off x="2036" y="1473110"/>
        <a:ext cx="1296926" cy="481159"/>
      </dsp:txXfrm>
    </dsp:sp>
    <dsp:sp modelId="{23D8805B-D15E-964F-B605-EE2A909B704B}">
      <dsp:nvSpPr>
        <dsp:cNvPr id="0" name=""/>
        <dsp:cNvSpPr/>
      </dsp:nvSpPr>
      <dsp:spPr>
        <a:xfrm>
          <a:off x="1548079" y="579528"/>
          <a:ext cx="1296926" cy="893582"/>
        </a:xfrm>
        <a:prstGeom prst="roundRect">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A7368-06F4-2A48-8F97-0E6689797C35}">
      <dsp:nvSpPr>
        <dsp:cNvPr id="0" name=""/>
        <dsp:cNvSpPr/>
      </dsp:nvSpPr>
      <dsp:spPr>
        <a:xfrm>
          <a:off x="1367832" y="1660897"/>
          <a:ext cx="1535664" cy="48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100000"/>
            </a:lnSpc>
            <a:spcBef>
              <a:spcPct val="0"/>
            </a:spcBef>
            <a:spcAft>
              <a:spcPts val="0"/>
            </a:spcAft>
          </a:pPr>
          <a:r>
            <a:rPr lang="ko-KR" altLang="en-US" sz="1200" b="1" kern="1200" dirty="0">
              <a:latin typeface="Arial" panose="020B0604020202020204" pitchFamily="34" charset="0"/>
              <a:cs typeface="Arial" panose="020B0604020202020204" pitchFamily="34" charset="0"/>
            </a:rPr>
            <a:t>손톱 </a:t>
          </a:r>
          <a:r>
            <a:rPr lang="ko-KR" altLang="en-US" sz="1200" b="1" kern="1200" dirty="0" smtClean="0">
              <a:latin typeface="Arial" panose="020B0604020202020204" pitchFamily="34" charset="0"/>
              <a:cs typeface="Arial" panose="020B0604020202020204" pitchFamily="34" charset="0"/>
            </a:rPr>
            <a:t>건선</a:t>
          </a:r>
          <a:endParaRPr lang="en-US" altLang="ko-KR" sz="1200" b="1" kern="1200" dirty="0" smtClean="0">
            <a:latin typeface="Arial" panose="020B0604020202020204" pitchFamily="34" charset="0"/>
            <a:cs typeface="Arial" panose="020B0604020202020204" pitchFamily="34" charset="0"/>
          </a:endParaRPr>
        </a:p>
        <a:p>
          <a:pPr lvl="0" algn="ctr" defTabSz="533400">
            <a:lnSpc>
              <a:spcPct val="100000"/>
            </a:lnSpc>
            <a:spcBef>
              <a:spcPct val="0"/>
            </a:spcBef>
            <a:spcAft>
              <a:spcPts val="0"/>
            </a:spcAft>
          </a:pPr>
          <a:r>
            <a:rPr lang="ko" sz="1000" b="0" kern="1200" dirty="0" smtClean="0">
              <a:solidFill>
                <a:srgbClr val="000000"/>
              </a:solidFill>
              <a:latin typeface="Arial" panose="020B0604020202020204" pitchFamily="34" charset="0"/>
              <a:cs typeface="Arial" panose="020B0604020202020204" pitchFamily="34" charset="0"/>
            </a:rPr>
            <a:t>TNFi</a:t>
          </a:r>
          <a:r>
            <a:rPr lang="ko" sz="1000" b="0" kern="1200" dirty="0">
              <a:solidFill>
                <a:srgbClr val="000000"/>
              </a:solidFill>
              <a:latin typeface="Arial" panose="020B0604020202020204" pitchFamily="34" charset="0"/>
              <a:cs typeface="Arial" panose="020B0604020202020204" pitchFamily="34" charset="0"/>
            </a:rPr>
            <a:t>, IL-12/23i</a:t>
          </a:r>
          <a:endParaRPr lang="en-US" sz="1000" kern="1200" dirty="0">
            <a:latin typeface="Arial" panose="020B0604020202020204" pitchFamily="34" charset="0"/>
            <a:cs typeface="Arial" panose="020B0604020202020204" pitchFamily="34" charset="0"/>
          </a:endParaRPr>
        </a:p>
      </dsp:txBody>
      <dsp:txXfrm>
        <a:off x="1367832" y="1660897"/>
        <a:ext cx="1535664" cy="481159"/>
      </dsp:txXfrm>
    </dsp:sp>
    <dsp:sp modelId="{985807AD-8FA9-7F4D-9E74-86612B6B7498}">
      <dsp:nvSpPr>
        <dsp:cNvPr id="0" name=""/>
        <dsp:cNvSpPr/>
      </dsp:nvSpPr>
      <dsp:spPr>
        <a:xfrm>
          <a:off x="3218302" y="579528"/>
          <a:ext cx="1296926" cy="893582"/>
        </a:xfrm>
        <a:prstGeom prst="round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2526" t="785" r="2526" b="78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2B24CB-F4E0-484D-A440-FA9A2FF367F7}">
      <dsp:nvSpPr>
        <dsp:cNvPr id="0" name=""/>
        <dsp:cNvSpPr/>
      </dsp:nvSpPr>
      <dsp:spPr>
        <a:xfrm>
          <a:off x="3095081" y="1660897"/>
          <a:ext cx="1545287" cy="48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100000"/>
            </a:lnSpc>
            <a:spcBef>
              <a:spcPct val="0"/>
            </a:spcBef>
            <a:spcAft>
              <a:spcPts val="0"/>
            </a:spcAft>
          </a:pPr>
          <a:r>
            <a:rPr lang="ko" sz="1200" b="1" kern="1200" dirty="0">
              <a:latin typeface="Arial" panose="020B0604020202020204" pitchFamily="34" charset="0"/>
              <a:cs typeface="Arial" panose="020B0604020202020204" pitchFamily="34" charset="0"/>
            </a:rPr>
            <a:t>말초 </a:t>
          </a:r>
          <a:r>
            <a:rPr lang="ko" sz="1200" b="1" kern="1200" dirty="0" smtClean="0">
              <a:latin typeface="Arial" panose="020B0604020202020204" pitchFamily="34" charset="0"/>
              <a:cs typeface="Arial" panose="020B0604020202020204" pitchFamily="34" charset="0"/>
            </a:rPr>
            <a:t>관절염</a:t>
          </a:r>
          <a:endParaRPr lang="en-US" sz="1200" b="1" kern="1200" dirty="0">
            <a:latin typeface="Arial" panose="020B0604020202020204" pitchFamily="34" charset="0"/>
            <a:cs typeface="Arial" panose="020B0604020202020204" pitchFamily="34" charset="0"/>
          </a:endParaRPr>
        </a:p>
        <a:p>
          <a:pPr lvl="0" algn="ctr" defTabSz="533400">
            <a:lnSpc>
              <a:spcPct val="100000"/>
            </a:lnSpc>
            <a:spcBef>
              <a:spcPct val="0"/>
            </a:spcBef>
            <a:spcAft>
              <a:spcPts val="0"/>
            </a:spcAft>
          </a:pPr>
          <a:r>
            <a:rPr lang="ko" sz="1050" b="1" kern="1200" dirty="0">
              <a:latin typeface="Arial" panose="020B0604020202020204" pitchFamily="34" charset="0"/>
              <a:cs typeface="Arial" panose="020B0604020202020204" pitchFamily="34" charset="0"/>
            </a:rPr>
            <a:t>DMARD</a:t>
          </a:r>
          <a:r>
            <a:rPr lang="en-US" altLang="ko" sz="1050" b="1" kern="1200" dirty="0">
              <a:latin typeface="Arial" panose="020B0604020202020204" pitchFamily="34" charset="0"/>
              <a:cs typeface="Arial" panose="020B0604020202020204" pitchFamily="34" charset="0"/>
            </a:rPr>
            <a:t> </a:t>
          </a:r>
          <a:r>
            <a:rPr lang="ko-KR" altLang="en-US" sz="1050" b="1" kern="1200" dirty="0" err="1">
              <a:latin typeface="Arial" panose="020B0604020202020204" pitchFamily="34" charset="0"/>
              <a:cs typeface="Arial" panose="020B0604020202020204" pitchFamily="34" charset="0"/>
            </a:rPr>
            <a:t>치료력이</a:t>
          </a:r>
          <a:r>
            <a:rPr lang="ko-KR" altLang="en-US" sz="1050" b="1" kern="1200" dirty="0">
              <a:latin typeface="Arial" panose="020B0604020202020204" pitchFamily="34" charset="0"/>
              <a:cs typeface="Arial" panose="020B0604020202020204" pitchFamily="34" charset="0"/>
            </a:rPr>
            <a:t> 없는 경우</a:t>
          </a:r>
          <a:r>
            <a:rPr lang="ko" sz="1050" b="1" kern="1200" dirty="0">
              <a:latin typeface="Arial" panose="020B0604020202020204" pitchFamily="34" charset="0"/>
              <a:cs typeface="Arial" panose="020B0604020202020204" pitchFamily="34" charset="0"/>
            </a:rPr>
            <a:t>: </a:t>
          </a:r>
          <a:r>
            <a:rPr lang="ko" sz="1050" kern="1200" dirty="0">
              <a:latin typeface="Arial" panose="020B0604020202020204" pitchFamily="34" charset="0"/>
              <a:cs typeface="Arial" panose="020B0604020202020204" pitchFamily="34" charset="0"/>
            </a:rPr>
            <a:t>cDMARD, TNFi</a:t>
          </a:r>
        </a:p>
        <a:p>
          <a:pPr lvl="0" algn="ctr" defTabSz="533400">
            <a:lnSpc>
              <a:spcPct val="100000"/>
            </a:lnSpc>
            <a:spcBef>
              <a:spcPct val="0"/>
            </a:spcBef>
            <a:spcAft>
              <a:spcPts val="0"/>
            </a:spcAft>
          </a:pPr>
          <a:r>
            <a:rPr lang="ko" sz="1050" b="1" kern="1200" dirty="0" smtClean="0">
              <a:latin typeface="Arial" panose="020B0604020202020204" pitchFamily="34" charset="0"/>
              <a:cs typeface="Arial" panose="020B0604020202020204" pitchFamily="34" charset="0"/>
            </a:rPr>
            <a:t>DMARD </a:t>
          </a:r>
          <a:r>
            <a:rPr lang="ko-KR" altLang="en-US" sz="1050" b="1" kern="1200" dirty="0">
              <a:latin typeface="Arial" panose="020B0604020202020204" pitchFamily="34" charset="0"/>
              <a:cs typeface="Arial" panose="020B0604020202020204" pitchFamily="34" charset="0"/>
            </a:rPr>
            <a:t>치료에 반응이 불충분한</a:t>
          </a:r>
          <a:r>
            <a:rPr lang="ko" sz="1050" b="1" kern="1200" dirty="0">
              <a:latin typeface="Arial" panose="020B0604020202020204" pitchFamily="34" charset="0"/>
              <a:cs typeface="Arial" panose="020B0604020202020204" pitchFamily="34" charset="0"/>
            </a:rPr>
            <a:t> 경우: </a:t>
          </a:r>
          <a:r>
            <a:rPr lang="ko" sz="1050" kern="1200" dirty="0">
              <a:latin typeface="Arial" panose="020B0604020202020204" pitchFamily="34" charset="0"/>
              <a:cs typeface="Arial" panose="020B0604020202020204" pitchFamily="34" charset="0"/>
            </a:rPr>
            <a:t>TNFi, IL-12/23i, PDE4i</a:t>
          </a:r>
        </a:p>
        <a:p>
          <a:pPr lvl="0" algn="ctr" defTabSz="533400">
            <a:lnSpc>
              <a:spcPct val="100000"/>
            </a:lnSpc>
            <a:spcBef>
              <a:spcPct val="0"/>
            </a:spcBef>
            <a:spcAft>
              <a:spcPts val="0"/>
            </a:spcAft>
          </a:pPr>
          <a:r>
            <a:rPr lang="ko" sz="1050" b="1" kern="1200" dirty="0" smtClean="0">
              <a:latin typeface="Arial" panose="020B0604020202020204" pitchFamily="34" charset="0"/>
              <a:cs typeface="Arial" panose="020B0604020202020204" pitchFamily="34" charset="0"/>
            </a:rPr>
            <a:t>생물학적 </a:t>
          </a:r>
          <a:r>
            <a:rPr lang="ko-KR" altLang="en-US" sz="1050" b="1" kern="1200" dirty="0">
              <a:latin typeface="Arial" panose="020B0604020202020204" pitchFamily="34" charset="0"/>
              <a:cs typeface="Arial" panose="020B0604020202020204" pitchFamily="34" charset="0"/>
            </a:rPr>
            <a:t>제제 치료에 반응이 불충분한</a:t>
          </a:r>
          <a:r>
            <a:rPr lang="ko" sz="1050" b="1" kern="1200" dirty="0">
              <a:latin typeface="Arial" panose="020B0604020202020204" pitchFamily="34" charset="0"/>
              <a:cs typeface="Arial" panose="020B0604020202020204" pitchFamily="34" charset="0"/>
            </a:rPr>
            <a:t> 경우: </a:t>
          </a:r>
          <a:r>
            <a:rPr lang="ko" sz="1050" kern="1200" dirty="0">
              <a:latin typeface="Arial" panose="020B0604020202020204" pitchFamily="34" charset="0"/>
              <a:cs typeface="Arial" panose="020B0604020202020204" pitchFamily="34" charset="0"/>
            </a:rPr>
            <a:t>TNFi</a:t>
          </a:r>
          <a:endParaRPr lang="en-US" sz="1050" b="0" kern="1200" dirty="0">
            <a:latin typeface="Arial" panose="020B0604020202020204" pitchFamily="34" charset="0"/>
            <a:cs typeface="Arial" panose="020B0604020202020204" pitchFamily="34" charset="0"/>
          </a:endParaRPr>
        </a:p>
      </dsp:txBody>
      <dsp:txXfrm>
        <a:off x="3095081" y="1660897"/>
        <a:ext cx="1545287" cy="481159"/>
      </dsp:txXfrm>
    </dsp:sp>
    <dsp:sp modelId="{50E9CB2A-7149-794B-8C15-FE94CDAEFD3D}">
      <dsp:nvSpPr>
        <dsp:cNvPr id="0" name=""/>
        <dsp:cNvSpPr/>
      </dsp:nvSpPr>
      <dsp:spPr>
        <a:xfrm>
          <a:off x="5023736" y="579528"/>
          <a:ext cx="1296926" cy="893582"/>
        </a:xfrm>
        <a:prstGeom prst="round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4172" r="4172"/>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A01C8-2182-2D49-9B3F-DCE66D9186C4}">
      <dsp:nvSpPr>
        <dsp:cNvPr id="0" name=""/>
        <dsp:cNvSpPr/>
      </dsp:nvSpPr>
      <dsp:spPr>
        <a:xfrm>
          <a:off x="4766523" y="1613575"/>
          <a:ext cx="1806086" cy="48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100000"/>
            </a:lnSpc>
            <a:spcBef>
              <a:spcPct val="0"/>
            </a:spcBef>
            <a:spcAft>
              <a:spcPts val="0"/>
            </a:spcAft>
          </a:pPr>
          <a:r>
            <a:rPr lang="ko-KR" altLang="en-US" sz="1200" b="1" kern="1200" dirty="0" err="1" smtClean="0">
              <a:latin typeface="Arial" panose="020B0604020202020204" pitchFamily="34" charset="0"/>
              <a:cs typeface="Arial" panose="020B0604020202020204" pitchFamily="34" charset="0"/>
            </a:rPr>
            <a:t>척추형</a:t>
          </a:r>
          <a:r>
            <a:rPr lang="ko-KR" altLang="en-US" sz="1200" b="1" kern="1200" dirty="0" smtClean="0">
              <a:latin typeface="Arial" panose="020B0604020202020204" pitchFamily="34" charset="0"/>
              <a:cs typeface="Arial" panose="020B0604020202020204" pitchFamily="34" charset="0"/>
            </a:rPr>
            <a:t> </a:t>
          </a:r>
          <a:endParaRPr lang="en-US" altLang="ko-KR" sz="1200" b="1" kern="1200" dirty="0" smtClean="0">
            <a:latin typeface="Arial" panose="020B0604020202020204" pitchFamily="34" charset="0"/>
            <a:cs typeface="Arial" panose="020B0604020202020204" pitchFamily="34" charset="0"/>
          </a:endParaRPr>
        </a:p>
        <a:p>
          <a:pPr lvl="0" algn="ctr" defTabSz="533400">
            <a:lnSpc>
              <a:spcPct val="100000"/>
            </a:lnSpc>
            <a:spcBef>
              <a:spcPct val="0"/>
            </a:spcBef>
            <a:spcAft>
              <a:spcPts val="0"/>
            </a:spcAft>
          </a:pPr>
          <a:r>
            <a:rPr lang="ko" sz="1000" b="1" kern="1200" dirty="0" smtClean="0">
              <a:latin typeface="Arial" panose="020B0604020202020204" pitchFamily="34" charset="0"/>
              <a:cs typeface="Arial" panose="020B0604020202020204" pitchFamily="34" charset="0"/>
            </a:rPr>
            <a:t>생물학적 </a:t>
          </a:r>
          <a:r>
            <a:rPr lang="ko-KR" altLang="en-US" sz="1000" b="1" kern="1200" dirty="0">
              <a:latin typeface="Arial" panose="020B0604020202020204" pitchFamily="34" charset="0"/>
              <a:cs typeface="Arial" panose="020B0604020202020204" pitchFamily="34" charset="0"/>
            </a:rPr>
            <a:t>제제 </a:t>
          </a:r>
          <a:r>
            <a:rPr lang="ko-KR" altLang="en-US" sz="1000" b="1" kern="1200" dirty="0" err="1">
              <a:latin typeface="Arial" panose="020B0604020202020204" pitchFamily="34" charset="0"/>
              <a:cs typeface="Arial" panose="020B0604020202020204" pitchFamily="34" charset="0"/>
            </a:rPr>
            <a:t>치료력이</a:t>
          </a:r>
          <a:r>
            <a:rPr lang="ko-KR" altLang="en-US" sz="1000" b="1" kern="1200" dirty="0">
              <a:latin typeface="Arial" panose="020B0604020202020204" pitchFamily="34" charset="0"/>
              <a:cs typeface="Arial" panose="020B0604020202020204" pitchFamily="34" charset="0"/>
            </a:rPr>
            <a:t> 없는 경우</a:t>
          </a:r>
          <a:r>
            <a:rPr lang="ko" sz="1000" b="1" kern="1200" dirty="0">
              <a:latin typeface="Arial" panose="020B0604020202020204" pitchFamily="34" charset="0"/>
              <a:cs typeface="Arial" panose="020B0604020202020204" pitchFamily="34" charset="0"/>
            </a:rPr>
            <a:t>:</a:t>
          </a:r>
        </a:p>
        <a:p>
          <a:pPr lvl="0" algn="ctr" defTabSz="533400">
            <a:lnSpc>
              <a:spcPct val="100000"/>
            </a:lnSpc>
            <a:spcBef>
              <a:spcPct val="0"/>
            </a:spcBef>
            <a:spcAft>
              <a:spcPts val="0"/>
            </a:spcAft>
          </a:pPr>
          <a:r>
            <a:rPr lang="ko" sz="1000" b="0" kern="1200" dirty="0">
              <a:latin typeface="Arial" panose="020B0604020202020204" pitchFamily="34" charset="0"/>
              <a:cs typeface="Arial" panose="020B0604020202020204" pitchFamily="34" charset="0"/>
            </a:rPr>
            <a:t>NSAIDs, 물리</a:t>
          </a:r>
          <a:r>
            <a:rPr lang="ko-KR" altLang="en-US" sz="1000" b="0" kern="1200" dirty="0">
              <a:latin typeface="Arial" panose="020B0604020202020204" pitchFamily="34" charset="0"/>
              <a:cs typeface="Arial" panose="020B0604020202020204" pitchFamily="34" charset="0"/>
            </a:rPr>
            <a:t>치료</a:t>
          </a:r>
          <a:r>
            <a:rPr lang="ko" sz="1000" b="0" kern="1200" dirty="0">
              <a:latin typeface="Arial" panose="020B0604020202020204" pitchFamily="34" charset="0"/>
              <a:cs typeface="Arial" panose="020B0604020202020204" pitchFamily="34" charset="0"/>
            </a:rPr>
            <a:t>, 단순 진통제, TNFi</a:t>
          </a:r>
        </a:p>
        <a:p>
          <a:pPr lvl="0" algn="ctr" defTabSz="533400">
            <a:lnSpc>
              <a:spcPct val="100000"/>
            </a:lnSpc>
            <a:spcBef>
              <a:spcPct val="0"/>
            </a:spcBef>
            <a:spcAft>
              <a:spcPts val="0"/>
            </a:spcAft>
          </a:pPr>
          <a:r>
            <a:rPr lang="ko" sz="1000" b="1" kern="1200" dirty="0" smtClean="0">
              <a:latin typeface="Arial" panose="020B0604020202020204" pitchFamily="34" charset="0"/>
              <a:cs typeface="Arial" panose="020B0604020202020204" pitchFamily="34" charset="0"/>
            </a:rPr>
            <a:t>생물학적</a:t>
          </a:r>
          <a:r>
            <a:rPr lang="en-US" altLang="ko" sz="1000" b="1" kern="1200" dirty="0" smtClean="0">
              <a:latin typeface="Arial" panose="020B0604020202020204" pitchFamily="34" charset="0"/>
              <a:cs typeface="Arial" panose="020B0604020202020204" pitchFamily="34" charset="0"/>
            </a:rPr>
            <a:t> </a:t>
          </a:r>
          <a:r>
            <a:rPr lang="ko-KR" altLang="en-US" sz="1000" b="1" kern="1200" dirty="0">
              <a:latin typeface="Arial" panose="020B0604020202020204" pitchFamily="34" charset="0"/>
              <a:cs typeface="Arial" panose="020B0604020202020204" pitchFamily="34" charset="0"/>
            </a:rPr>
            <a:t>제제 치료에 반응이 불충분한</a:t>
          </a:r>
          <a:r>
            <a:rPr lang="ko" sz="1000" b="1" kern="1200" dirty="0">
              <a:latin typeface="Arial" panose="020B0604020202020204" pitchFamily="34" charset="0"/>
              <a:cs typeface="Arial" panose="020B0604020202020204" pitchFamily="34" charset="0"/>
            </a:rPr>
            <a:t> 경우:</a:t>
          </a:r>
        </a:p>
        <a:p>
          <a:pPr lvl="0" algn="ctr" defTabSz="533400">
            <a:lnSpc>
              <a:spcPct val="100000"/>
            </a:lnSpc>
            <a:spcBef>
              <a:spcPct val="0"/>
            </a:spcBef>
            <a:spcAft>
              <a:spcPts val="0"/>
            </a:spcAft>
          </a:pPr>
          <a:r>
            <a:rPr lang="ko" sz="1000" b="0" kern="1200" dirty="0">
              <a:solidFill>
                <a:srgbClr val="FF0000"/>
              </a:solidFill>
              <a:latin typeface="Arial" panose="020B0604020202020204" pitchFamily="34" charset="0"/>
              <a:cs typeface="Arial" panose="020B0604020202020204" pitchFamily="34" charset="0"/>
            </a:rPr>
            <a:t>NSAID, 물리 </a:t>
          </a:r>
          <a:r>
            <a:rPr lang="ko-KR" altLang="en-US" sz="1000" b="0" kern="1200" dirty="0">
              <a:solidFill>
                <a:srgbClr val="FF0000"/>
              </a:solidFill>
              <a:latin typeface="Arial" panose="020B0604020202020204" pitchFamily="34" charset="0"/>
              <a:cs typeface="Arial" panose="020B0604020202020204" pitchFamily="34" charset="0"/>
            </a:rPr>
            <a:t>치료</a:t>
          </a:r>
          <a:r>
            <a:rPr lang="ko" sz="1000" b="0" kern="1200" dirty="0">
              <a:solidFill>
                <a:srgbClr val="FF0000"/>
              </a:solidFill>
              <a:latin typeface="Arial" panose="020B0604020202020204" pitchFamily="34" charset="0"/>
              <a:cs typeface="Arial" panose="020B0604020202020204" pitchFamily="34" charset="0"/>
            </a:rPr>
            <a:t>, 단순 진통제</a:t>
          </a:r>
          <a:r>
            <a:rPr lang="ko" sz="1000" b="1" kern="1200" dirty="0">
              <a:solidFill>
                <a:srgbClr val="FF0000"/>
              </a:solidFill>
              <a:latin typeface="Arial" panose="020B0604020202020204" pitchFamily="34" charset="0"/>
              <a:cs typeface="Arial" panose="020B0604020202020204" pitchFamily="34" charset="0"/>
            </a:rPr>
            <a:t> </a:t>
          </a:r>
        </a:p>
      </dsp:txBody>
      <dsp:txXfrm>
        <a:off x="4766523" y="1613575"/>
        <a:ext cx="1806086" cy="4811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398EA-7BC4-CE4C-8E2E-859318556987}">
      <dsp:nvSpPr>
        <dsp:cNvPr id="0" name=""/>
        <dsp:cNvSpPr/>
      </dsp:nvSpPr>
      <dsp:spPr>
        <a:xfrm rot="5400000">
          <a:off x="4876418" y="-2169781"/>
          <a:ext cx="1352620" cy="5692586"/>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100000"/>
            </a:lnSpc>
            <a:spcBef>
              <a:spcPct val="0"/>
            </a:spcBef>
            <a:spcAft>
              <a:spcPts val="0"/>
            </a:spcAft>
            <a:buChar char="••"/>
          </a:pPr>
          <a:r>
            <a:rPr lang="ko" sz="900" b="0" i="0" u="none" kern="1200" dirty="0">
              <a:latin typeface="Arial" panose="020B0604020202020204" pitchFamily="34" charset="0"/>
              <a:cs typeface="Arial" panose="020B0604020202020204" pitchFamily="34" charset="0"/>
            </a:rPr>
            <a:t>건선에 대한 가장 효과적이고 내약성이 뛰어난 국소 치료 </a:t>
          </a:r>
          <a:r>
            <a:rPr lang="ko" sz="900" b="0" i="0" u="none" kern="1200" baseline="30000" dirty="0">
              <a:latin typeface="Arial" panose="020B0604020202020204" pitchFamily="34" charset="0"/>
              <a:cs typeface="Arial" panose="020B0604020202020204" pitchFamily="34" charset="0"/>
            </a:rPr>
            <a:t>2</a:t>
          </a:r>
          <a:endParaRPr lang="en-US" sz="900" kern="1200" dirty="0">
            <a:latin typeface="Arial" panose="020B0604020202020204" pitchFamily="34" charset="0"/>
            <a:cs typeface="Arial" panose="020B0604020202020204" pitchFamily="34" charset="0"/>
          </a:endParaRPr>
        </a:p>
        <a:p>
          <a:pPr marL="57150" lvl="1" indent="-57150" algn="l" defTabSz="400050">
            <a:lnSpc>
              <a:spcPct val="100000"/>
            </a:lnSpc>
            <a:spcBef>
              <a:spcPct val="0"/>
            </a:spcBef>
            <a:spcAft>
              <a:spcPts val="0"/>
            </a:spcAft>
            <a:buChar char="••"/>
          </a:pPr>
          <a:r>
            <a:rPr lang="ko-KR" altLang="en-US" sz="900" b="0" i="0" u="none" kern="1200" baseline="0" dirty="0">
              <a:latin typeface="Arial" panose="020B0604020202020204" pitchFamily="34" charset="0"/>
              <a:cs typeface="Arial" panose="020B0604020202020204" pitchFamily="34" charset="0"/>
            </a:rPr>
            <a:t>치료를 시작하는 대부분의 환자에서 </a:t>
          </a:r>
          <a:r>
            <a:rPr lang="en-US" altLang="ko-KR" sz="900" b="0" i="0" u="none" kern="1200" baseline="0" dirty="0">
              <a:latin typeface="Arial" panose="020B0604020202020204" pitchFamily="34" charset="0"/>
              <a:cs typeface="Arial" panose="020B0604020202020204" pitchFamily="34" charset="0"/>
            </a:rPr>
            <a:t>1</a:t>
          </a:r>
          <a:r>
            <a:rPr lang="ko-KR" altLang="en-US" sz="900" b="0" i="0" u="none" kern="1200" baseline="0" dirty="0">
              <a:latin typeface="Arial" panose="020B0604020202020204" pitchFamily="34" charset="0"/>
              <a:cs typeface="Arial" panose="020B0604020202020204" pitchFamily="34" charset="0"/>
            </a:rPr>
            <a:t>차 치료 </a:t>
          </a:r>
          <a:r>
            <a:rPr lang="ko" sz="900" b="0" i="0" u="none" kern="1200" baseline="30000" dirty="0">
              <a:latin typeface="Arial" panose="020B0604020202020204" pitchFamily="34" charset="0"/>
              <a:cs typeface="Arial" panose="020B0604020202020204" pitchFamily="34" charset="0"/>
            </a:rPr>
            <a:t>2 </a:t>
          </a:r>
          <a:endParaRPr lang="en-US" sz="900" kern="1200" dirty="0">
            <a:latin typeface="Arial" panose="020B0604020202020204" pitchFamily="34" charset="0"/>
            <a:cs typeface="Arial" panose="020B0604020202020204" pitchFamily="34" charset="0"/>
          </a:endParaRPr>
        </a:p>
        <a:p>
          <a:pPr marL="57150" lvl="1" indent="-57150" algn="l" defTabSz="400050">
            <a:lnSpc>
              <a:spcPct val="100000"/>
            </a:lnSpc>
            <a:spcBef>
              <a:spcPct val="0"/>
            </a:spcBef>
            <a:spcAft>
              <a:spcPts val="0"/>
            </a:spcAft>
            <a:buChar char="••"/>
          </a:pPr>
          <a:r>
            <a:rPr lang="ko" sz="900" kern="1200" dirty="0">
              <a:latin typeface="Arial" panose="020B0604020202020204" pitchFamily="34" charset="0"/>
              <a:cs typeface="Arial" panose="020B0604020202020204" pitchFamily="34" charset="0"/>
            </a:rPr>
            <a:t>질병의 중증도, </a:t>
          </a:r>
          <a:r>
            <a:rPr lang="ko-KR" altLang="en-US" sz="900" kern="1200" dirty="0" err="1" smtClean="0">
              <a:latin typeface="Arial" panose="020B0604020202020204" pitchFamily="34" charset="0"/>
              <a:cs typeface="Arial" panose="020B0604020202020204" pitchFamily="34" charset="0"/>
            </a:rPr>
            <a:t>이환된</a:t>
          </a:r>
          <a:r>
            <a:rPr lang="ko-KR" altLang="en-US" sz="900" kern="1200" dirty="0" smtClean="0">
              <a:latin typeface="Arial" panose="020B0604020202020204" pitchFamily="34" charset="0"/>
              <a:cs typeface="Arial" panose="020B0604020202020204" pitchFamily="34" charset="0"/>
            </a:rPr>
            <a:t> </a:t>
          </a:r>
          <a:r>
            <a:rPr lang="ko" sz="900" kern="1200" dirty="0" smtClean="0">
              <a:latin typeface="Arial" panose="020B0604020202020204" pitchFamily="34" charset="0"/>
              <a:cs typeface="Arial" panose="020B0604020202020204" pitchFamily="34" charset="0"/>
            </a:rPr>
            <a:t>신체 </a:t>
          </a:r>
          <a:r>
            <a:rPr lang="ko" sz="900" kern="1200" dirty="0">
              <a:latin typeface="Arial" panose="020B0604020202020204" pitchFamily="34" charset="0"/>
              <a:cs typeface="Arial" panose="020B0604020202020204" pitchFamily="34" charset="0"/>
            </a:rPr>
            <a:t>부위, 환자의 선호도 </a:t>
          </a:r>
          <a:r>
            <a:rPr lang="ko" sz="900" kern="1200" dirty="0" smtClean="0">
              <a:latin typeface="Arial" panose="020B0604020202020204" pitchFamily="34" charset="0"/>
              <a:cs typeface="Arial" panose="020B0604020202020204" pitchFamily="34" charset="0"/>
            </a:rPr>
            <a:t>및 </a:t>
          </a:r>
          <a:r>
            <a:rPr lang="ko" sz="900" kern="1200" dirty="0">
              <a:latin typeface="Arial" panose="020B0604020202020204" pitchFamily="34" charset="0"/>
              <a:cs typeface="Arial" panose="020B0604020202020204" pitchFamily="34" charset="0"/>
            </a:rPr>
            <a:t>연령에 따라 다양한 강도를 사용할 수 </a:t>
          </a:r>
          <a:r>
            <a:rPr lang="ko-KR" altLang="en-US" sz="900" kern="1200" dirty="0" smtClean="0">
              <a:latin typeface="Arial" panose="020B0604020202020204" pitchFamily="34" charset="0"/>
              <a:cs typeface="Arial" panose="020B0604020202020204" pitchFamily="34" charset="0"/>
            </a:rPr>
            <a:t>있</a:t>
          </a:r>
          <a:r>
            <a:rPr lang="ko" sz="900" kern="1200" dirty="0" smtClean="0">
              <a:latin typeface="Arial" panose="020B0604020202020204" pitchFamily="34" charset="0"/>
              <a:cs typeface="Arial" panose="020B0604020202020204" pitchFamily="34" charset="0"/>
            </a:rPr>
            <a:t>다</a:t>
          </a:r>
          <a:r>
            <a:rPr lang="ko" sz="900" kern="1200" dirty="0">
              <a:latin typeface="Arial" panose="020B0604020202020204" pitchFamily="34" charset="0"/>
              <a:cs typeface="Arial" panose="020B0604020202020204" pitchFamily="34" charset="0"/>
            </a:rPr>
            <a:t>. </a:t>
          </a:r>
          <a:r>
            <a:rPr lang="ko" sz="900" kern="1200" baseline="30000" dirty="0">
              <a:latin typeface="Arial" panose="020B0604020202020204" pitchFamily="34" charset="0"/>
              <a:cs typeface="Arial" panose="020B0604020202020204" pitchFamily="34" charset="0"/>
            </a:rPr>
            <a:t>3</a:t>
          </a:r>
          <a:endParaRPr lang="en-US" sz="900" kern="1200" dirty="0">
            <a:latin typeface="Arial" panose="020B0604020202020204" pitchFamily="34" charset="0"/>
            <a:cs typeface="Arial" panose="020B0604020202020204" pitchFamily="34" charset="0"/>
          </a:endParaRPr>
        </a:p>
        <a:p>
          <a:pPr marL="57150" lvl="1" indent="-57150" algn="l" defTabSz="400050">
            <a:lnSpc>
              <a:spcPct val="100000"/>
            </a:lnSpc>
            <a:spcBef>
              <a:spcPct val="0"/>
            </a:spcBef>
            <a:spcAft>
              <a:spcPts val="0"/>
            </a:spcAft>
            <a:buChar char="••"/>
          </a:pPr>
          <a:r>
            <a:rPr lang="ko" sz="900" kern="1200" dirty="0">
              <a:latin typeface="Arial" panose="020B0604020202020204" pitchFamily="34" charset="0"/>
              <a:cs typeface="Arial" panose="020B0604020202020204" pitchFamily="34" charset="0"/>
            </a:rPr>
            <a:t>약한 코르티코스테로이드는 얼굴, 피부 주름 및 기타 민감한 부위에 사용할 수 있으며 강한 코르티코스테로이드는 피부와 두피의 </a:t>
          </a:r>
          <a:r>
            <a:rPr lang="ko-KR" altLang="en-US" sz="900" kern="1200" dirty="0">
              <a:latin typeface="Arial" panose="020B0604020202020204" pitchFamily="34" charset="0"/>
              <a:cs typeface="Arial" panose="020B0604020202020204" pitchFamily="34" charset="0"/>
            </a:rPr>
            <a:t>각질이 동반된</a:t>
          </a:r>
          <a:r>
            <a:rPr lang="ko" sz="900" kern="1200" dirty="0">
              <a:latin typeface="Arial" panose="020B0604020202020204" pitchFamily="34" charset="0"/>
              <a:cs typeface="Arial" panose="020B0604020202020204" pitchFamily="34" charset="0"/>
            </a:rPr>
            <a:t> 부위에 </a:t>
          </a:r>
          <a:r>
            <a:rPr lang="ko" sz="900" kern="1200" dirty="0" smtClean="0">
              <a:latin typeface="Arial" panose="020B0604020202020204" pitchFamily="34" charset="0"/>
              <a:cs typeface="Arial" panose="020B0604020202020204" pitchFamily="34" charset="0"/>
            </a:rPr>
            <a:t>적합</a:t>
          </a:r>
          <a:r>
            <a:rPr lang="ko-KR" altLang="en-US" sz="900" kern="1200" dirty="0" smtClean="0">
              <a:latin typeface="Arial" panose="020B0604020202020204" pitchFamily="34" charset="0"/>
              <a:cs typeface="Arial" panose="020B0604020202020204" pitchFamily="34" charset="0"/>
            </a:rPr>
            <a:t>하</a:t>
          </a:r>
          <a:r>
            <a:rPr lang="ko" sz="900" kern="1200" dirty="0" smtClean="0">
              <a:latin typeface="Arial" panose="020B0604020202020204" pitchFamily="34" charset="0"/>
              <a:cs typeface="Arial" panose="020B0604020202020204" pitchFamily="34" charset="0"/>
            </a:rPr>
            <a:t>다 </a:t>
          </a:r>
          <a:r>
            <a:rPr lang="ko" sz="900" kern="1200" baseline="30000" dirty="0">
              <a:latin typeface="Arial" panose="020B0604020202020204" pitchFamily="34" charset="0"/>
              <a:cs typeface="Arial" panose="020B0604020202020204" pitchFamily="34" charset="0"/>
            </a:rPr>
            <a:t>2</a:t>
          </a:r>
        </a:p>
        <a:p>
          <a:pPr marL="57150" lvl="1" indent="-57150" algn="l" defTabSz="400050">
            <a:lnSpc>
              <a:spcPct val="100000"/>
            </a:lnSpc>
            <a:spcBef>
              <a:spcPct val="0"/>
            </a:spcBef>
            <a:spcAft>
              <a:spcPts val="0"/>
            </a:spcAft>
            <a:buChar char="••"/>
          </a:pPr>
          <a:r>
            <a:rPr lang="ko" sz="900" kern="1200" dirty="0">
              <a:latin typeface="Arial" panose="020B0604020202020204" pitchFamily="34" charset="0"/>
              <a:cs typeface="Arial" panose="020B0604020202020204" pitchFamily="34" charset="0"/>
            </a:rPr>
            <a:t>경미한 </a:t>
          </a:r>
          <a:r>
            <a:rPr lang="ko" sz="900" kern="1200" dirty="0" smtClean="0">
              <a:latin typeface="Arial" panose="020B0604020202020204" pitchFamily="34" charset="0"/>
              <a:cs typeface="Arial" panose="020B0604020202020204" pitchFamily="34" charset="0"/>
            </a:rPr>
            <a:t>질</a:t>
          </a:r>
          <a:r>
            <a:rPr lang="ko-KR" altLang="en-US" sz="900" kern="1200" dirty="0" smtClean="0">
              <a:latin typeface="Arial" panose="020B0604020202020204" pitchFamily="34" charset="0"/>
              <a:cs typeface="Arial" panose="020B0604020202020204" pitchFamily="34" charset="0"/>
            </a:rPr>
            <a:t>환</a:t>
          </a:r>
          <a:r>
            <a:rPr lang="ko" sz="900" kern="1200" dirty="0" smtClean="0">
              <a:latin typeface="Arial" panose="020B0604020202020204" pitchFamily="34" charset="0"/>
              <a:cs typeface="Arial" panose="020B0604020202020204" pitchFamily="34" charset="0"/>
            </a:rPr>
            <a:t>에 </a:t>
          </a:r>
          <a:r>
            <a:rPr lang="ko" sz="900" kern="1200" dirty="0">
              <a:latin typeface="Arial" panose="020B0604020202020204" pitchFamily="34" charset="0"/>
              <a:cs typeface="Arial" panose="020B0604020202020204" pitchFamily="34" charset="0"/>
            </a:rPr>
            <a:t>대한 단독 요법으로 </a:t>
          </a:r>
          <a:r>
            <a:rPr lang="ko" sz="900" kern="1200" dirty="0" smtClean="0">
              <a:latin typeface="Arial" panose="020B0604020202020204" pitchFamily="34" charset="0"/>
              <a:cs typeface="Arial" panose="020B0604020202020204" pitchFamily="34" charset="0"/>
            </a:rPr>
            <a:t>사용</a:t>
          </a:r>
          <a:r>
            <a:rPr lang="ko-KR" altLang="en-US" sz="900" kern="1200" dirty="0" smtClean="0">
              <a:latin typeface="Arial" panose="020B0604020202020204" pitchFamily="34" charset="0"/>
              <a:cs typeface="Arial" panose="020B0604020202020204" pitchFamily="34" charset="0"/>
            </a:rPr>
            <a:t>된</a:t>
          </a:r>
          <a:r>
            <a:rPr lang="ko" sz="900" kern="1200" dirty="0" smtClean="0">
              <a:latin typeface="Arial" panose="020B0604020202020204" pitchFamily="34" charset="0"/>
              <a:cs typeface="Arial" panose="020B0604020202020204" pitchFamily="34" charset="0"/>
            </a:rPr>
            <a:t>다</a:t>
          </a:r>
          <a:r>
            <a:rPr lang="ko" sz="900" kern="1200" dirty="0">
              <a:latin typeface="Arial" panose="020B0604020202020204" pitchFamily="34" charset="0"/>
              <a:cs typeface="Arial" panose="020B0604020202020204" pitchFamily="34" charset="0"/>
            </a:rPr>
            <a:t>. 중등도 및 중증 </a:t>
          </a:r>
          <a:r>
            <a:rPr lang="ko" sz="900" kern="1200" dirty="0" smtClean="0">
              <a:latin typeface="Arial" panose="020B0604020202020204" pitchFamily="34" charset="0"/>
              <a:cs typeface="Arial" panose="020B0604020202020204" pitchFamily="34" charset="0"/>
            </a:rPr>
            <a:t>질환에</a:t>
          </a:r>
          <a:r>
            <a:rPr lang="ko-KR" altLang="en-US" sz="900" kern="1200" dirty="0" smtClean="0">
              <a:latin typeface="Arial" panose="020B0604020202020204" pitchFamily="34" charset="0"/>
              <a:cs typeface="Arial" panose="020B0604020202020204" pitchFamily="34" charset="0"/>
            </a:rPr>
            <a:t>서는</a:t>
          </a:r>
          <a:r>
            <a:rPr lang="ko" sz="900" kern="1200" dirty="0" smtClean="0">
              <a:latin typeface="Arial" panose="020B0604020202020204" pitchFamily="34" charset="0"/>
              <a:cs typeface="Arial" panose="020B0604020202020204" pitchFamily="34" charset="0"/>
            </a:rPr>
            <a:t> </a:t>
          </a:r>
          <a:r>
            <a:rPr lang="ko" sz="900" kern="1200" dirty="0">
              <a:latin typeface="Arial" panose="020B0604020202020204" pitchFamily="34" charset="0"/>
              <a:cs typeface="Arial" panose="020B0604020202020204" pitchFamily="34" charset="0"/>
            </a:rPr>
            <a:t>전신 요법과 함께 사용 </a:t>
          </a:r>
          <a:r>
            <a:rPr lang="ko" sz="900" kern="1200" baseline="30000" dirty="0">
              <a:latin typeface="Arial" panose="020B0604020202020204" pitchFamily="34" charset="0"/>
              <a:cs typeface="Arial" panose="020B0604020202020204" pitchFamily="34" charset="0"/>
            </a:rPr>
            <a:t>3</a:t>
          </a:r>
          <a:endParaRPr lang="en-US" sz="900" kern="1200" dirty="0">
            <a:latin typeface="Arial" panose="020B0604020202020204" pitchFamily="34" charset="0"/>
            <a:cs typeface="Arial" panose="020B0604020202020204" pitchFamily="34" charset="0"/>
          </a:endParaRPr>
        </a:p>
      </dsp:txBody>
      <dsp:txXfrm rot="-5400000">
        <a:off x="2706436" y="66230"/>
        <a:ext cx="5626557" cy="1220562"/>
      </dsp:txXfrm>
    </dsp:sp>
    <dsp:sp modelId="{6B6EAA9E-E383-964D-82D9-E557109A239E}">
      <dsp:nvSpPr>
        <dsp:cNvPr id="0" name=""/>
        <dsp:cNvSpPr/>
      </dsp:nvSpPr>
      <dsp:spPr>
        <a:xfrm>
          <a:off x="0" y="479398"/>
          <a:ext cx="2607939" cy="3850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lvl="0" algn="ctr" defTabSz="488950">
            <a:lnSpc>
              <a:spcPct val="90000"/>
            </a:lnSpc>
            <a:spcBef>
              <a:spcPct val="0"/>
            </a:spcBef>
            <a:spcAft>
              <a:spcPct val="35000"/>
            </a:spcAft>
          </a:pPr>
          <a:r>
            <a:rPr lang="ko" sz="1100" b="1" i="0" u="none" kern="1200" dirty="0">
              <a:latin typeface="Arial" panose="020B0604020202020204" pitchFamily="34" charset="0"/>
              <a:cs typeface="Arial" panose="020B0604020202020204" pitchFamily="34" charset="0"/>
            </a:rPr>
            <a:t>국소 </a:t>
          </a:r>
          <a:r>
            <a:rPr lang="ko-KR" altLang="en-US" sz="1100" b="1" i="0" u="none" kern="1200" dirty="0" err="1" smtClean="0">
              <a:latin typeface="Arial" panose="020B0604020202020204" pitchFamily="34" charset="0"/>
              <a:cs typeface="Arial" panose="020B0604020202020204" pitchFamily="34" charset="0"/>
            </a:rPr>
            <a:t>코르티코스테로이드</a:t>
          </a:r>
          <a:endParaRPr lang="en-US" sz="1100" b="1" kern="1200" dirty="0">
            <a:latin typeface="Arial" panose="020B0604020202020204" pitchFamily="34" charset="0"/>
            <a:cs typeface="Arial" panose="020B0604020202020204" pitchFamily="34" charset="0"/>
          </a:endParaRPr>
        </a:p>
      </dsp:txBody>
      <dsp:txXfrm>
        <a:off x="18798" y="498196"/>
        <a:ext cx="2570343" cy="347487"/>
      </dsp:txXfrm>
    </dsp:sp>
    <dsp:sp modelId="{D0B15589-1A30-4E4C-8466-1CF9D1D69D55}">
      <dsp:nvSpPr>
        <dsp:cNvPr id="0" name=""/>
        <dsp:cNvSpPr/>
      </dsp:nvSpPr>
      <dsp:spPr>
        <a:xfrm rot="5400000">
          <a:off x="5182071" y="-1124662"/>
          <a:ext cx="701382" cy="5652652"/>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100000"/>
            </a:lnSpc>
            <a:spcBef>
              <a:spcPct val="0"/>
            </a:spcBef>
            <a:spcAft>
              <a:spcPts val="0"/>
            </a:spcAft>
            <a:buFont typeface="Arial" panose="020B0604020202020204" pitchFamily="34" charset="0"/>
            <a:buChar char="••"/>
          </a:pPr>
          <a:r>
            <a:rPr lang="ko-KR" altLang="en-US" sz="900" b="0" i="0" u="none" kern="1200" baseline="0" dirty="0">
              <a:latin typeface="Arial" panose="020B0604020202020204" pitchFamily="34" charset="0"/>
              <a:cs typeface="Arial" panose="020B0604020202020204" pitchFamily="34" charset="0"/>
            </a:rPr>
            <a:t>강한 </a:t>
          </a:r>
          <a:r>
            <a:rPr lang="ko-KR" altLang="en-US" sz="900" b="0" i="0" u="none" kern="1200" baseline="0" dirty="0" smtClean="0">
              <a:latin typeface="Arial" panose="020B0604020202020204" pitchFamily="34" charset="0"/>
              <a:cs typeface="Arial" panose="020B0604020202020204" pitchFamily="34" charset="0"/>
            </a:rPr>
            <a:t>스테로이드보다 </a:t>
          </a:r>
          <a:r>
            <a:rPr lang="ko-KR" altLang="en-US" sz="900" b="0" i="0" u="none" kern="1200" baseline="0" dirty="0">
              <a:latin typeface="Arial" panose="020B0604020202020204" pitchFamily="34" charset="0"/>
              <a:cs typeface="Arial" panose="020B0604020202020204" pitchFamily="34" charset="0"/>
            </a:rPr>
            <a:t>효과가 낮다 </a:t>
          </a:r>
          <a:r>
            <a:rPr lang="ko" sz="900" b="0" i="0" u="none" kern="1200" baseline="30000" dirty="0">
              <a:latin typeface="Arial" panose="020B0604020202020204" pitchFamily="34" charset="0"/>
              <a:cs typeface="Arial" panose="020B0604020202020204" pitchFamily="34" charset="0"/>
            </a:rPr>
            <a:t>2 </a:t>
          </a:r>
          <a:endParaRPr lang="en-US" sz="900" kern="1200" dirty="0">
            <a:latin typeface="Arial" panose="020B0604020202020204" pitchFamily="34" charset="0"/>
            <a:cs typeface="Arial" panose="020B0604020202020204" pitchFamily="34" charset="0"/>
          </a:endParaRPr>
        </a:p>
        <a:p>
          <a:pPr marL="57150" lvl="1" indent="-57150" algn="l" defTabSz="400050">
            <a:lnSpc>
              <a:spcPct val="100000"/>
            </a:lnSpc>
            <a:spcBef>
              <a:spcPct val="0"/>
            </a:spcBef>
            <a:spcAft>
              <a:spcPts val="0"/>
            </a:spcAft>
            <a:buFont typeface="Arial" panose="020B0604020202020204" pitchFamily="34" charset="0"/>
            <a:buChar char="••"/>
          </a:pPr>
          <a:r>
            <a:rPr lang="ko" sz="900" kern="1200" dirty="0">
              <a:latin typeface="Arial" panose="020B0604020202020204" pitchFamily="34" charset="0"/>
              <a:cs typeface="Arial" panose="020B0604020202020204" pitchFamily="34" charset="0"/>
            </a:rPr>
            <a:t>스테로이드의 </a:t>
          </a:r>
          <a:r>
            <a:rPr lang="ko" sz="900" kern="1200" dirty="0" smtClean="0">
              <a:latin typeface="Arial" panose="020B0604020202020204" pitchFamily="34" charset="0"/>
              <a:cs typeface="Arial" panose="020B0604020202020204" pitchFamily="34" charset="0"/>
            </a:rPr>
            <a:t>장기</a:t>
          </a:r>
          <a:r>
            <a:rPr lang="en-US" altLang="ko" sz="900" kern="1200" dirty="0" smtClean="0">
              <a:latin typeface="Arial" panose="020B0604020202020204" pitchFamily="34" charset="0"/>
              <a:cs typeface="Arial" panose="020B0604020202020204" pitchFamily="34" charset="0"/>
            </a:rPr>
            <a:t> </a:t>
          </a:r>
          <a:r>
            <a:rPr lang="ko-KR" altLang="en-US" sz="900" kern="1200" dirty="0" smtClean="0">
              <a:latin typeface="Arial" panose="020B0604020202020204" pitchFamily="34" charset="0"/>
              <a:cs typeface="Arial" panose="020B0604020202020204" pitchFamily="34" charset="0"/>
            </a:rPr>
            <a:t>치료와</a:t>
          </a:r>
          <a:r>
            <a:rPr lang="ko" sz="900" kern="1200" dirty="0" smtClean="0">
              <a:latin typeface="Arial" panose="020B0604020202020204" pitchFamily="34" charset="0"/>
              <a:cs typeface="Arial" panose="020B0604020202020204" pitchFamily="34" charset="0"/>
            </a:rPr>
            <a:t> </a:t>
          </a:r>
          <a:r>
            <a:rPr lang="ko" sz="900" kern="1200" dirty="0">
              <a:latin typeface="Arial" panose="020B0604020202020204" pitchFamily="34" charset="0"/>
              <a:cs typeface="Arial" panose="020B0604020202020204" pitchFamily="34" charset="0"/>
            </a:rPr>
            <a:t>관련된 부작용을 피하기 위해 장기간 치료에 </a:t>
          </a:r>
          <a:r>
            <a:rPr lang="ko" sz="900" kern="1200" dirty="0" smtClean="0">
              <a:latin typeface="Arial" panose="020B0604020202020204" pitchFamily="34" charset="0"/>
              <a:cs typeface="Arial" panose="020B0604020202020204" pitchFamily="34" charset="0"/>
            </a:rPr>
            <a:t>적</a:t>
          </a:r>
          <a:r>
            <a:rPr lang="ko-KR" altLang="en-US" sz="900" kern="1200" dirty="0" smtClean="0">
              <a:latin typeface="Arial" panose="020B0604020202020204" pitchFamily="34" charset="0"/>
              <a:cs typeface="Arial" panose="020B0604020202020204" pitchFamily="34" charset="0"/>
            </a:rPr>
            <a:t>합</a:t>
          </a:r>
          <a:r>
            <a:rPr lang="ko" sz="900" kern="1200" dirty="0" smtClean="0">
              <a:latin typeface="Arial" panose="020B0604020202020204" pitchFamily="34" charset="0"/>
              <a:cs typeface="Arial" panose="020B0604020202020204" pitchFamily="34" charset="0"/>
            </a:rPr>
            <a:t> </a:t>
          </a:r>
          <a:r>
            <a:rPr lang="ko" sz="900" kern="1200" baseline="30000" dirty="0">
              <a:latin typeface="Arial" panose="020B0604020202020204" pitchFamily="34" charset="0"/>
              <a:cs typeface="Arial" panose="020B0604020202020204" pitchFamily="34" charset="0"/>
            </a:rPr>
            <a:t>2</a:t>
          </a:r>
          <a:endParaRPr lang="en-US" sz="900" kern="1200" dirty="0">
            <a:latin typeface="Arial" panose="020B0604020202020204" pitchFamily="34" charset="0"/>
            <a:cs typeface="Arial" panose="020B0604020202020204" pitchFamily="34" charset="0"/>
          </a:endParaRPr>
        </a:p>
        <a:p>
          <a:pPr marL="57150" lvl="1" indent="-57150" algn="l" defTabSz="400050">
            <a:lnSpc>
              <a:spcPct val="100000"/>
            </a:lnSpc>
            <a:spcBef>
              <a:spcPct val="0"/>
            </a:spcBef>
            <a:spcAft>
              <a:spcPts val="0"/>
            </a:spcAft>
            <a:buFont typeface="Arial" panose="020B0604020202020204" pitchFamily="34" charset="0"/>
            <a:buChar char="••"/>
          </a:pPr>
          <a:r>
            <a:rPr lang="ko" sz="900" kern="1200" dirty="0">
              <a:latin typeface="Arial" panose="020B0604020202020204" pitchFamily="34" charset="0"/>
              <a:cs typeface="Arial" panose="020B0604020202020204" pitchFamily="34" charset="0"/>
            </a:rPr>
            <a:t>작열감 또는 가려움증을 유발할 수 있음 </a:t>
          </a:r>
          <a:r>
            <a:rPr lang="ko" sz="900" kern="1200" baseline="30000" dirty="0">
              <a:latin typeface="Arial" panose="020B0604020202020204" pitchFamily="34" charset="0"/>
              <a:cs typeface="Arial" panose="020B0604020202020204" pitchFamily="34" charset="0"/>
            </a:rPr>
            <a:t>2</a:t>
          </a:r>
          <a:r>
            <a:rPr lang="ko" sz="900" kern="1200" dirty="0">
              <a:latin typeface="Arial" panose="020B0604020202020204" pitchFamily="34" charset="0"/>
              <a:cs typeface="Arial" panose="020B0604020202020204" pitchFamily="34" charset="0"/>
            </a:rPr>
            <a:t> </a:t>
          </a:r>
        </a:p>
      </dsp:txBody>
      <dsp:txXfrm rot="-5400000">
        <a:off x="2706437" y="1385211"/>
        <a:ext cx="5618413" cy="632904"/>
      </dsp:txXfrm>
    </dsp:sp>
    <dsp:sp modelId="{9A29D071-E473-8D4E-A590-2658A7DFA276}">
      <dsp:nvSpPr>
        <dsp:cNvPr id="0" name=""/>
        <dsp:cNvSpPr/>
      </dsp:nvSpPr>
      <dsp:spPr>
        <a:xfrm>
          <a:off x="0" y="1510308"/>
          <a:ext cx="2607939" cy="3850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lvl="0" algn="ctr" defTabSz="488950">
            <a:lnSpc>
              <a:spcPct val="90000"/>
            </a:lnSpc>
            <a:spcBef>
              <a:spcPct val="0"/>
            </a:spcBef>
            <a:spcAft>
              <a:spcPct val="35000"/>
            </a:spcAft>
          </a:pPr>
          <a:r>
            <a:rPr lang="ko" sz="1100" b="1" i="0" u="none" kern="1200" dirty="0">
              <a:latin typeface="Arial" panose="020B0604020202020204" pitchFamily="34" charset="0"/>
              <a:cs typeface="Arial" panose="020B0604020202020204" pitchFamily="34" charset="0"/>
            </a:rPr>
            <a:t>칼시포트리올</a:t>
          </a:r>
          <a:endParaRPr lang="en-US" sz="1100" b="1" kern="1200" dirty="0">
            <a:latin typeface="Arial" panose="020B0604020202020204" pitchFamily="34" charset="0"/>
            <a:cs typeface="Arial" panose="020B0604020202020204" pitchFamily="34" charset="0"/>
          </a:endParaRPr>
        </a:p>
      </dsp:txBody>
      <dsp:txXfrm>
        <a:off x="18798" y="1529106"/>
        <a:ext cx="2570343" cy="347487"/>
      </dsp:txXfrm>
    </dsp:sp>
    <dsp:sp modelId="{85560761-84B0-C64A-8E28-70710ECE1B57}">
      <dsp:nvSpPr>
        <dsp:cNvPr id="0" name=""/>
        <dsp:cNvSpPr/>
      </dsp:nvSpPr>
      <dsp:spPr>
        <a:xfrm rot="5400000">
          <a:off x="5320038" y="-552914"/>
          <a:ext cx="422800" cy="5643525"/>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latinLnBrk="1">
            <a:lnSpc>
              <a:spcPct val="90000"/>
            </a:lnSpc>
            <a:spcBef>
              <a:spcPct val="0"/>
            </a:spcBef>
            <a:spcAft>
              <a:spcPct val="15000"/>
            </a:spcAft>
            <a:buChar char="••"/>
          </a:pPr>
          <a:r>
            <a:rPr lang="ko-KR" altLang="en-US" sz="900" b="0" i="0" u="none" kern="1200" baseline="0" dirty="0">
              <a:latin typeface="Arial" panose="020B0604020202020204" pitchFamily="34" charset="0"/>
              <a:cs typeface="Arial" panose="020B0604020202020204" pitchFamily="34" charset="0"/>
            </a:rPr>
            <a:t>오래된 국소 건선치료제 </a:t>
          </a:r>
          <a:r>
            <a:rPr lang="ko" sz="900" b="0" i="0" u="none" kern="1200" baseline="30000" dirty="0">
              <a:latin typeface="Arial" panose="020B0604020202020204" pitchFamily="34" charset="0"/>
              <a:cs typeface="Arial" panose="020B0604020202020204" pitchFamily="34" charset="0"/>
            </a:rPr>
            <a:t>2 </a:t>
          </a:r>
          <a:endParaRPr lang="en-US" sz="900" b="0" kern="1200" dirty="0">
            <a:latin typeface="Arial" panose="020B0604020202020204" pitchFamily="34" charset="0"/>
            <a:cs typeface="Arial" panose="020B0604020202020204" pitchFamily="34" charset="0"/>
          </a:endParaRPr>
        </a:p>
        <a:p>
          <a:pPr marL="57150" lvl="1" indent="-57150" algn="l" defTabSz="400050">
            <a:lnSpc>
              <a:spcPct val="90000"/>
            </a:lnSpc>
            <a:spcBef>
              <a:spcPct val="0"/>
            </a:spcBef>
            <a:spcAft>
              <a:spcPct val="15000"/>
            </a:spcAft>
            <a:buFont typeface="Arial" panose="020B0604020202020204" pitchFamily="34" charset="0"/>
            <a:buChar char="••"/>
          </a:pPr>
          <a:r>
            <a:rPr lang="ko" sz="900" b="0" kern="1200" dirty="0">
              <a:latin typeface="Arial" panose="020B0604020202020204" pitchFamily="34" charset="0"/>
              <a:cs typeface="Arial" panose="020B0604020202020204" pitchFamily="34" charset="0"/>
            </a:rPr>
            <a:t>사용이 쉽지 않아 거의 처방되지 않음 </a:t>
          </a:r>
          <a:r>
            <a:rPr lang="ko" sz="1050" b="0" kern="1200" baseline="30000" dirty="0">
              <a:latin typeface="Arial" panose="020B0604020202020204" pitchFamily="34" charset="0"/>
              <a:cs typeface="Arial" panose="020B0604020202020204" pitchFamily="34" charset="0"/>
            </a:rPr>
            <a:t>2</a:t>
          </a:r>
          <a:r>
            <a:rPr lang="ko" sz="1050" b="0" kern="1200" dirty="0">
              <a:latin typeface="Arial" panose="020B0604020202020204" pitchFamily="34" charset="0"/>
              <a:cs typeface="Arial" panose="020B0604020202020204" pitchFamily="34" charset="0"/>
            </a:rPr>
            <a:t> </a:t>
          </a:r>
        </a:p>
      </dsp:txBody>
      <dsp:txXfrm rot="-5400000">
        <a:off x="2709676" y="2078087"/>
        <a:ext cx="5622886" cy="381522"/>
      </dsp:txXfrm>
    </dsp:sp>
    <dsp:sp modelId="{CF73BFFF-1047-E048-9DE8-3A0D75CD2DF4}">
      <dsp:nvSpPr>
        <dsp:cNvPr id="0" name=""/>
        <dsp:cNvSpPr/>
      </dsp:nvSpPr>
      <dsp:spPr>
        <a:xfrm>
          <a:off x="0" y="2067774"/>
          <a:ext cx="2625573" cy="3850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lvl="0" algn="ctr" defTabSz="488950">
            <a:lnSpc>
              <a:spcPct val="90000"/>
            </a:lnSpc>
            <a:spcBef>
              <a:spcPct val="0"/>
            </a:spcBef>
            <a:spcAft>
              <a:spcPct val="35000"/>
            </a:spcAft>
          </a:pPr>
          <a:r>
            <a:rPr lang="ko" sz="1100" b="1" i="0" u="none" kern="1200" dirty="0">
              <a:latin typeface="Arial" panose="020B0604020202020204" pitchFamily="34" charset="0"/>
              <a:cs typeface="Arial" panose="020B0604020202020204" pitchFamily="34" charset="0"/>
            </a:rPr>
            <a:t>디트라놀과 콜타르</a:t>
          </a:r>
          <a:endParaRPr lang="en-US" sz="1100" b="1" kern="1200" dirty="0">
            <a:latin typeface="Arial" panose="020B0604020202020204" pitchFamily="34" charset="0"/>
            <a:cs typeface="Arial" panose="020B0604020202020204" pitchFamily="34" charset="0"/>
          </a:endParaRPr>
        </a:p>
      </dsp:txBody>
      <dsp:txXfrm>
        <a:off x="18798" y="2086572"/>
        <a:ext cx="2587977" cy="347487"/>
      </dsp:txXfrm>
    </dsp:sp>
    <dsp:sp modelId="{5F6D7A10-132E-C94D-8CFA-AC65DFA3DDF4}">
      <dsp:nvSpPr>
        <dsp:cNvPr id="0" name=""/>
        <dsp:cNvSpPr/>
      </dsp:nvSpPr>
      <dsp:spPr>
        <a:xfrm rot="5400000">
          <a:off x="5300761" y="-111031"/>
          <a:ext cx="435471" cy="5613914"/>
        </a:xfrm>
        <a:prstGeom prst="round2SameRect">
          <a:avLst/>
        </a:prstGeom>
        <a:no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ko" sz="900" b="0" i="0" u="none" kern="1200" dirty="0">
              <a:latin typeface="Arial" panose="020B0604020202020204" pitchFamily="34" charset="0"/>
              <a:cs typeface="Arial" panose="020B0604020202020204" pitchFamily="34" charset="0"/>
            </a:rPr>
            <a:t>건선에 대한 국소 또는 전신 요법과 함께 사용 </a:t>
          </a:r>
          <a:r>
            <a:rPr lang="ko" sz="900" b="0" i="0" u="none" kern="1200" baseline="30000" dirty="0">
              <a:latin typeface="Arial" panose="020B0604020202020204" pitchFamily="34" charset="0"/>
              <a:cs typeface="Arial" panose="020B0604020202020204" pitchFamily="34" charset="0"/>
            </a:rPr>
            <a:t>3</a:t>
          </a:r>
          <a:endParaRPr lang="en-US" sz="900" kern="1200" dirty="0">
            <a:latin typeface="Arial" panose="020B0604020202020204" pitchFamily="34" charset="0"/>
            <a:cs typeface="Arial" panose="020B0604020202020204" pitchFamily="34" charset="0"/>
          </a:endParaRPr>
        </a:p>
        <a:p>
          <a:pPr marL="57150" lvl="1" indent="-57150" algn="l" defTabSz="400050">
            <a:lnSpc>
              <a:spcPct val="90000"/>
            </a:lnSpc>
            <a:spcBef>
              <a:spcPct val="0"/>
            </a:spcBef>
            <a:spcAft>
              <a:spcPct val="15000"/>
            </a:spcAft>
            <a:buChar char="••"/>
          </a:pPr>
          <a:r>
            <a:rPr lang="ko" sz="900" kern="1200" dirty="0">
              <a:latin typeface="Arial" panose="020B0604020202020204" pitchFamily="34" charset="0"/>
              <a:cs typeface="Arial" panose="020B0604020202020204" pitchFamily="34" charset="0"/>
            </a:rPr>
            <a:t>크림, 연고, 로션, 목욕 오일 및 비누 대용으로 사용 가능 </a:t>
          </a:r>
          <a:r>
            <a:rPr lang="ko" sz="1050" kern="1200" baseline="30000" dirty="0">
              <a:latin typeface="Arial" panose="020B0604020202020204" pitchFamily="34" charset="0"/>
              <a:cs typeface="Arial" panose="020B0604020202020204" pitchFamily="34" charset="0"/>
            </a:rPr>
            <a:t>3</a:t>
          </a:r>
          <a:r>
            <a:rPr lang="ko" sz="1050" kern="1200" dirty="0">
              <a:latin typeface="Arial" panose="020B0604020202020204" pitchFamily="34" charset="0"/>
              <a:cs typeface="Arial" panose="020B0604020202020204" pitchFamily="34" charset="0"/>
            </a:rPr>
            <a:t> </a:t>
          </a:r>
        </a:p>
      </dsp:txBody>
      <dsp:txXfrm rot="-5400000">
        <a:off x="2711540" y="2499448"/>
        <a:ext cx="5592656" cy="392955"/>
      </dsp:txXfrm>
    </dsp:sp>
    <dsp:sp modelId="{C5F493D7-7AF0-1547-80A7-5C2D868E757A}">
      <dsp:nvSpPr>
        <dsp:cNvPr id="0" name=""/>
        <dsp:cNvSpPr/>
      </dsp:nvSpPr>
      <dsp:spPr>
        <a:xfrm>
          <a:off x="0" y="2485816"/>
          <a:ext cx="2625573" cy="3850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lvl="0" algn="ctr" defTabSz="488950">
            <a:lnSpc>
              <a:spcPct val="90000"/>
            </a:lnSpc>
            <a:spcBef>
              <a:spcPct val="0"/>
            </a:spcBef>
            <a:spcAft>
              <a:spcPct val="35000"/>
            </a:spcAft>
          </a:pPr>
          <a:r>
            <a:rPr lang="ko" sz="1100" b="1" i="0" u="none" kern="1200" dirty="0">
              <a:latin typeface="Arial" panose="020B0604020202020204" pitchFamily="34" charset="0"/>
              <a:cs typeface="Arial" panose="020B0604020202020204" pitchFamily="34" charset="0"/>
            </a:rPr>
            <a:t>연화제 및 </a:t>
          </a:r>
          <a:r>
            <a:rPr lang="ko" sz="1100" b="1" i="0" u="none" kern="1200" dirty="0" err="1">
              <a:latin typeface="Arial" panose="020B0604020202020204" pitchFamily="34" charset="0"/>
              <a:cs typeface="Arial" panose="020B0604020202020204" pitchFamily="34" charset="0"/>
            </a:rPr>
            <a:t>보습제</a:t>
          </a:r>
          <a:endParaRPr lang="en-US" sz="1100" b="1" kern="1200" dirty="0">
            <a:latin typeface="Arial" panose="020B0604020202020204" pitchFamily="34" charset="0"/>
            <a:cs typeface="Arial" panose="020B0604020202020204" pitchFamily="34" charset="0"/>
          </a:endParaRPr>
        </a:p>
      </dsp:txBody>
      <dsp:txXfrm>
        <a:off x="18798" y="2504614"/>
        <a:ext cx="2587977" cy="347487"/>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575" cy="49847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6039" y="1"/>
            <a:ext cx="2949575" cy="498475"/>
          </a:xfrm>
          <a:prstGeom prst="rect">
            <a:avLst/>
          </a:prstGeom>
        </p:spPr>
        <p:txBody>
          <a:bodyPr vert="horz" lIns="91440" tIns="45720" rIns="91440" bIns="45720" rtlCol="0"/>
          <a:lstStyle>
            <a:lvl1pPr algn="r">
              <a:defRPr sz="1200"/>
            </a:lvl1pPr>
          </a:lstStyle>
          <a:p>
            <a:fld id="{DB241F3D-8F56-4313-81A2-A1D6ED163814}" type="datetimeFigureOut">
              <a:rPr lang="en-US" smtClean="0"/>
              <a:t>2/6/2023</a:t>
            </a:fld>
            <a:endParaRPr lang="en-US" dirty="0"/>
          </a:p>
        </p:txBody>
      </p:sp>
      <p:sp>
        <p:nvSpPr>
          <p:cNvPr id="4" name="Footer Placeholder 3"/>
          <p:cNvSpPr>
            <a:spLocks noGrp="1"/>
          </p:cNvSpPr>
          <p:nvPr>
            <p:ph type="ftr" sz="quarter" idx="2"/>
          </p:nvPr>
        </p:nvSpPr>
        <p:spPr>
          <a:xfrm>
            <a:off x="1" y="9440864"/>
            <a:ext cx="2949575" cy="4984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6039" y="9440864"/>
            <a:ext cx="2949575" cy="498475"/>
          </a:xfrm>
          <a:prstGeom prst="rect">
            <a:avLst/>
          </a:prstGeom>
        </p:spPr>
        <p:txBody>
          <a:bodyPr vert="horz" lIns="91440" tIns="45720" rIns="91440" bIns="45720" rtlCol="0" anchor="b"/>
          <a:lstStyle>
            <a:lvl1pPr algn="r">
              <a:defRPr sz="1200"/>
            </a:lvl1pPr>
          </a:lstStyle>
          <a:p>
            <a:fld id="{C845E4BF-9AE2-41C2-A023-EC124F5FE2E8}" type="slidenum">
              <a:rPr lang="en-US" smtClean="0"/>
              <a:t>‹#›</a:t>
            </a:fld>
            <a:endParaRPr lang="en-US" dirty="0"/>
          </a:p>
        </p:txBody>
      </p:sp>
    </p:spTree>
    <p:extLst>
      <p:ext uri="{BB962C8B-B14F-4D97-AF65-F5344CB8AC3E}">
        <p14:creationId xmlns:p14="http://schemas.microsoft.com/office/powerpoint/2010/main" val="1514774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869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5839" y="1"/>
            <a:ext cx="2949787" cy="498693"/>
          </a:xfrm>
          <a:prstGeom prst="rect">
            <a:avLst/>
          </a:prstGeom>
        </p:spPr>
        <p:txBody>
          <a:bodyPr vert="horz" lIns="91440" tIns="45720" rIns="91440" bIns="45720" rtlCol="0"/>
          <a:lstStyle>
            <a:lvl1pPr algn="r">
              <a:defRPr sz="1200"/>
            </a:lvl1pPr>
          </a:lstStyle>
          <a:p>
            <a:fld id="{7A89DC5B-7312-4153-AE3B-BA0EF082ACB2}" type="datetimeFigureOut">
              <a:rPr lang="en-US" smtClean="0"/>
              <a:pPr/>
              <a:t>2/6/2023</a:t>
            </a:fld>
            <a:endParaRPr lang="en-US" dirty="0"/>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ko"/>
              <a:t>마스터 텍스트 스타일을 편집하려면 클릭하십시오.</a:t>
            </a:r>
          </a:p>
          <a:p>
            <a:pPr lvl="1"/>
            <a:r>
              <a:rPr lang="ko"/>
              <a:t>두 번째 수준</a:t>
            </a:r>
          </a:p>
          <a:p>
            <a:pPr lvl="2"/>
            <a:r>
              <a:rPr lang="ko"/>
              <a:t>세 번째 수준</a:t>
            </a:r>
          </a:p>
          <a:p>
            <a:pPr lvl="3"/>
            <a:r>
              <a:rPr lang="ko"/>
              <a:t>네 번째 수준</a:t>
            </a:r>
          </a:p>
          <a:p>
            <a:pPr lvl="4"/>
            <a:r>
              <a:rPr lang="ko"/>
              <a:t>다섯 번째 수준</a:t>
            </a:r>
          </a:p>
        </p:txBody>
      </p:sp>
      <p:sp>
        <p:nvSpPr>
          <p:cNvPr id="6" name="Footer Placeholder 5"/>
          <p:cNvSpPr>
            <a:spLocks noGrp="1"/>
          </p:cNvSpPr>
          <p:nvPr>
            <p:ph type="ftr" sz="quarter" idx="4"/>
          </p:nvPr>
        </p:nvSpPr>
        <p:spPr>
          <a:xfrm>
            <a:off x="1" y="9440647"/>
            <a:ext cx="2949787" cy="49869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5839" y="9440647"/>
            <a:ext cx="2949787" cy="498692"/>
          </a:xfrm>
          <a:prstGeom prst="rect">
            <a:avLst/>
          </a:prstGeom>
        </p:spPr>
        <p:txBody>
          <a:bodyPr vert="horz" lIns="91440" tIns="45720" rIns="91440" bIns="45720" rtlCol="0" anchor="b"/>
          <a:lstStyle>
            <a:lvl1pPr algn="r">
              <a:defRPr sz="1200"/>
            </a:lvl1pPr>
          </a:lstStyle>
          <a:p>
            <a:fld id="{452F10EC-7516-4F25-AE58-DF1567F14277}" type="slidenum">
              <a:rPr lang="en-US" smtClean="0"/>
              <a:pPr/>
              <a:t>‹#›</a:t>
            </a:fld>
            <a:endParaRPr lang="en-US" dirty="0"/>
          </a:p>
        </p:txBody>
      </p:sp>
    </p:spTree>
    <p:extLst>
      <p:ext uri="{BB962C8B-B14F-4D97-AF65-F5344CB8AC3E}">
        <p14:creationId xmlns:p14="http://schemas.microsoft.com/office/powerpoint/2010/main" val="1815646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cbi.nlm.nih.gov/books/NBK507863/"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1</a:t>
            </a:fld>
            <a:endParaRPr lang="en-US" dirty="0"/>
          </a:p>
        </p:txBody>
      </p:sp>
    </p:spTree>
    <p:extLst>
      <p:ext uri="{BB962C8B-B14F-4D97-AF65-F5344CB8AC3E}">
        <p14:creationId xmlns:p14="http://schemas.microsoft.com/office/powerpoint/2010/main" val="3024831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2</a:t>
            </a:fld>
            <a:endParaRPr lang="en-US" dirty="0"/>
          </a:p>
        </p:txBody>
      </p:sp>
    </p:spTree>
    <p:extLst>
      <p:ext uri="{BB962C8B-B14F-4D97-AF65-F5344CB8AC3E}">
        <p14:creationId xmlns:p14="http://schemas.microsoft.com/office/powerpoint/2010/main" val="221031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3</a:t>
            </a:fld>
            <a:endParaRPr lang="en-US" dirty="0"/>
          </a:p>
        </p:txBody>
      </p:sp>
    </p:spTree>
    <p:extLst>
      <p:ext uri="{BB962C8B-B14F-4D97-AF65-F5344CB8AC3E}">
        <p14:creationId xmlns:p14="http://schemas.microsoft.com/office/powerpoint/2010/main" val="2571690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4</a:t>
            </a:fld>
            <a:endParaRPr lang="en-US" dirty="0"/>
          </a:p>
        </p:txBody>
      </p:sp>
    </p:spTree>
    <p:extLst>
      <p:ext uri="{BB962C8B-B14F-4D97-AF65-F5344CB8AC3E}">
        <p14:creationId xmlns:p14="http://schemas.microsoft.com/office/powerpoint/2010/main" val="2782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5</a:t>
            </a:fld>
            <a:endParaRPr lang="en-US" dirty="0"/>
          </a:p>
        </p:txBody>
      </p:sp>
    </p:spTree>
    <p:extLst>
      <p:ext uri="{BB962C8B-B14F-4D97-AF65-F5344CB8AC3E}">
        <p14:creationId xmlns:p14="http://schemas.microsoft.com/office/powerpoint/2010/main" val="2337643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F10EC-7516-4F25-AE58-DF1567F14277}" type="slidenum">
              <a:rPr lang="en-US" smtClean="0"/>
              <a:pPr/>
              <a:t>6</a:t>
            </a:fld>
            <a:endParaRPr lang="en-US" dirty="0"/>
          </a:p>
        </p:txBody>
      </p:sp>
    </p:spTree>
    <p:extLst>
      <p:ext uri="{BB962C8B-B14F-4D97-AF65-F5344CB8AC3E}">
        <p14:creationId xmlns:p14="http://schemas.microsoft.com/office/powerpoint/2010/main" val="3741016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baseline="0" dirty="0">
                <a:latin typeface="Arial" panose="020B0604020202020204" pitchFamily="34" charset="0"/>
                <a:cs typeface="Arial" panose="020B0604020202020204" pitchFamily="34" charset="0"/>
              </a:rPr>
              <a:t>EULAR, GRAPPA 및 </a:t>
            </a:r>
            <a:r>
              <a:rPr lang="ko" kern="1200" dirty="0" smtClean="0">
                <a:effectLst/>
                <a:latin typeface="Arial" panose="020B0604020202020204" pitchFamily="34" charset="0"/>
                <a:cs typeface="Arial" panose="020B0604020202020204" pitchFamily="34" charset="0"/>
              </a:rPr>
              <a:t>ACR/NPF</a:t>
            </a:r>
            <a:r>
              <a:rPr lang="ko" baseline="0" dirty="0" smtClean="0">
                <a:latin typeface="Arial" panose="020B0604020202020204" pitchFamily="34" charset="0"/>
                <a:cs typeface="Arial" panose="020B0604020202020204" pitchFamily="34" charset="0"/>
              </a:rPr>
              <a:t>는 </a:t>
            </a:r>
            <a:r>
              <a:rPr lang="ko-KR" altLang="en-US" baseline="0" dirty="0" smtClean="0">
                <a:latin typeface="Arial" panose="020B0604020202020204" pitchFamily="34" charset="0"/>
                <a:cs typeface="Arial" panose="020B0604020202020204" pitchFamily="34" charset="0"/>
              </a:rPr>
              <a:t>건선관절염</a:t>
            </a:r>
            <a:r>
              <a:rPr lang="ko" baseline="0" dirty="0" smtClean="0">
                <a:latin typeface="Arial" panose="020B0604020202020204" pitchFamily="34" charset="0"/>
                <a:cs typeface="Arial" panose="020B0604020202020204" pitchFamily="34" charset="0"/>
              </a:rPr>
              <a:t> </a:t>
            </a:r>
            <a:r>
              <a:rPr lang="ko" baseline="0" dirty="0">
                <a:latin typeface="Arial" panose="020B0604020202020204" pitchFamily="34" charset="0"/>
                <a:cs typeface="Arial" panose="020B0604020202020204" pitchFamily="34" charset="0"/>
              </a:rPr>
              <a:t>관리에 대한 가장 권위 있는 </a:t>
            </a:r>
            <a:r>
              <a:rPr lang="ko" baseline="0" dirty="0" smtClean="0">
                <a:latin typeface="Arial" panose="020B0604020202020204" pitchFamily="34" charset="0"/>
                <a:cs typeface="Arial" panose="020B0604020202020204" pitchFamily="34" charset="0"/>
              </a:rPr>
              <a:t>지침입니다</a:t>
            </a:r>
            <a:r>
              <a:rPr lang="ko" dirty="0" smtClean="0">
                <a:latin typeface="Arial" panose="020B0604020202020204" pitchFamily="34" charset="0"/>
                <a:cs typeface="Arial" panose="020B0604020202020204" pitchFamily="34" charset="0"/>
              </a:rPr>
              <a:t>.</a:t>
            </a:r>
            <a:r>
              <a:rPr lang="ko" baseline="30000" dirty="0" smtClean="0">
                <a:latin typeface="Arial" panose="020B0604020202020204" pitchFamily="34" charset="0"/>
                <a:cs typeface="Arial" panose="020B0604020202020204" pitchFamily="34" charset="0"/>
              </a:rPr>
              <a:t>1-4 </a:t>
            </a:r>
            <a:r>
              <a:rPr lang="ko" baseline="0" dirty="0">
                <a:latin typeface="Arial" panose="020B0604020202020204" pitchFamily="34" charset="0"/>
                <a:cs typeface="Arial" panose="020B0604020202020204" pitchFamily="34" charset="0"/>
              </a:rPr>
              <a:t>이 가이드라인의 개발 과정에 참여하는 패널에는 </a:t>
            </a:r>
            <a:r>
              <a:rPr lang="ko" dirty="0">
                <a:latin typeface="Arial" panose="020B0604020202020204" pitchFamily="34" charset="0"/>
                <a:cs typeface="Arial" panose="020B0604020202020204" pitchFamily="34" charset="0"/>
              </a:rPr>
              <a:t>류마티스 전문의, </a:t>
            </a:r>
            <a:r>
              <a:rPr lang="ko" baseline="0" dirty="0">
                <a:latin typeface="Arial" panose="020B0604020202020204" pitchFamily="34" charset="0"/>
                <a:cs typeface="Arial" panose="020B0604020202020204" pitchFamily="34" charset="0"/>
              </a:rPr>
              <a:t>피부과 전문의, 관련 의료 전문가 </a:t>
            </a:r>
            <a:r>
              <a:rPr lang="ko" dirty="0">
                <a:latin typeface="Arial" panose="020B0604020202020204" pitchFamily="34" charset="0"/>
                <a:cs typeface="Arial" panose="020B0604020202020204" pitchFamily="34" charset="0"/>
              </a:rPr>
              <a:t>및</a:t>
            </a:r>
            <a:r>
              <a:rPr lang="ko" baseline="0" dirty="0">
                <a:latin typeface="Arial" panose="020B0604020202020204" pitchFamily="34" charset="0"/>
                <a:cs typeface="Arial" panose="020B0604020202020204" pitchFamily="34" charset="0"/>
              </a:rPr>
              <a:t> </a:t>
            </a:r>
            <a:r>
              <a:rPr lang="ko" dirty="0" smtClean="0">
                <a:latin typeface="Arial" panose="020B0604020202020204" pitchFamily="34" charset="0"/>
                <a:cs typeface="Arial" panose="020B0604020202020204" pitchFamily="34" charset="0"/>
              </a:rPr>
              <a:t>환자</a:t>
            </a:r>
            <a:r>
              <a:rPr lang="ko-KR" altLang="en-US" dirty="0" smtClean="0">
                <a:latin typeface="Arial" panose="020B0604020202020204" pitchFamily="34" charset="0"/>
                <a:cs typeface="Arial" panose="020B0604020202020204" pitchFamily="34" charset="0"/>
              </a:rPr>
              <a:t>가 포함됩니다</a:t>
            </a:r>
            <a:r>
              <a:rPr lang="ko" baseline="0" dirty="0" smtClean="0">
                <a:latin typeface="Arial" panose="020B0604020202020204" pitchFamily="34" charset="0"/>
                <a:cs typeface="Arial" panose="020B0604020202020204" pitchFamily="34" charset="0"/>
              </a:rPr>
              <a:t>. </a:t>
            </a:r>
            <a:r>
              <a:rPr lang="ko" baseline="0" dirty="0">
                <a:latin typeface="Arial" panose="020B0604020202020204" pitchFamily="34" charset="0"/>
                <a:cs typeface="Arial" panose="020B0604020202020204" pitchFamily="34" charset="0"/>
              </a:rPr>
              <a:t>이러한 조직의 최신 지침에서 </a:t>
            </a:r>
            <a:r>
              <a:rPr lang="ko" baseline="0" dirty="0" smtClean="0">
                <a:latin typeface="Arial" panose="020B0604020202020204" pitchFamily="34" charset="0"/>
                <a:cs typeface="Arial" panose="020B0604020202020204" pitchFamily="34" charset="0"/>
              </a:rPr>
              <a:t>제공하는 </a:t>
            </a:r>
            <a:r>
              <a:rPr lang="ko" baseline="0" dirty="0">
                <a:latin typeface="Arial" panose="020B0604020202020204" pitchFamily="34" charset="0"/>
                <a:cs typeface="Arial" panose="020B0604020202020204" pitchFamily="34" charset="0"/>
              </a:rPr>
              <a:t>권장 사항은 </a:t>
            </a:r>
            <a:r>
              <a:rPr lang="ko-KR" altLang="en-US" baseline="0" dirty="0" smtClean="0">
                <a:latin typeface="Arial" panose="020B0604020202020204" pitchFamily="34" charset="0"/>
                <a:cs typeface="Arial" panose="020B0604020202020204" pitchFamily="34" charset="0"/>
              </a:rPr>
              <a:t>건선관절염</a:t>
            </a:r>
            <a:r>
              <a:rPr lang="ko" baseline="0" dirty="0" smtClean="0">
                <a:latin typeface="Arial" panose="020B0604020202020204" pitchFamily="34" charset="0"/>
                <a:cs typeface="Arial" panose="020B0604020202020204" pitchFamily="34" charset="0"/>
              </a:rPr>
              <a:t> </a:t>
            </a:r>
            <a:r>
              <a:rPr lang="ko" baseline="0" dirty="0">
                <a:latin typeface="Arial" panose="020B0604020202020204" pitchFamily="34" charset="0"/>
                <a:cs typeface="Arial" panose="020B0604020202020204" pitchFamily="34" charset="0"/>
              </a:rPr>
              <a:t>관리의 다양한 측면을 다룹니다.</a:t>
            </a: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kern="1200" dirty="0" smtClean="0">
                <a:effectLst/>
                <a:latin typeface="Arial" panose="020B0604020202020204" pitchFamily="34" charset="0"/>
                <a:cs typeface="Arial" panose="020B0604020202020204" pitchFamily="34" charset="0"/>
              </a:rPr>
              <a:t>이러한 가이드라인</a:t>
            </a:r>
            <a:r>
              <a:rPr lang="ko" kern="1200" dirty="0" smtClean="0">
                <a:effectLst/>
                <a:latin typeface="Arial" panose="020B0604020202020204" pitchFamily="34" charset="0"/>
                <a:cs typeface="Arial" panose="020B0604020202020204" pitchFamily="34" charset="0"/>
              </a:rPr>
              <a:t>을 </a:t>
            </a:r>
            <a:r>
              <a:rPr lang="ko" kern="1200" dirty="0">
                <a:solidFill>
                  <a:schemeClr val="tx1"/>
                </a:solidFill>
                <a:effectLst/>
                <a:latin typeface="Arial" panose="020B0604020202020204" pitchFamily="34" charset="0"/>
                <a:cs typeface="Arial" panose="020B0604020202020204" pitchFamily="34" charset="0"/>
              </a:rPr>
              <a:t>바탕으로 다학제 및 </a:t>
            </a:r>
            <a:r>
              <a:rPr lang="ko-KR" altLang="en-US" kern="1200" dirty="0" smtClean="0">
                <a:solidFill>
                  <a:schemeClr val="tx1"/>
                </a:solidFill>
                <a:effectLst/>
                <a:latin typeface="Arial" panose="020B0604020202020204" pitchFamily="34" charset="0"/>
                <a:cs typeface="Arial" panose="020B0604020202020204" pitchFamily="34" charset="0"/>
              </a:rPr>
              <a:t>여러 </a:t>
            </a:r>
            <a:r>
              <a:rPr lang="ko" kern="1200" dirty="0" smtClean="0">
                <a:solidFill>
                  <a:schemeClr val="tx1"/>
                </a:solidFill>
                <a:effectLst/>
                <a:latin typeface="Arial" panose="020B0604020202020204" pitchFamily="34" charset="0"/>
                <a:cs typeface="Arial" panose="020B0604020202020204" pitchFamily="34" charset="0"/>
              </a:rPr>
              <a:t>전문 분야</a:t>
            </a:r>
            <a:r>
              <a:rPr lang="ko-KR" altLang="en-US" kern="1200" dirty="0" smtClean="0">
                <a:solidFill>
                  <a:schemeClr val="tx1"/>
                </a:solidFill>
                <a:effectLst/>
                <a:latin typeface="Arial" panose="020B0604020202020204" pitchFamily="34" charset="0"/>
                <a:cs typeface="Arial" panose="020B0604020202020204" pitchFamily="34" charset="0"/>
              </a:rPr>
              <a:t>의</a:t>
            </a:r>
            <a:r>
              <a:rPr lang="ko" kern="1200" dirty="0" smtClean="0">
                <a:solidFill>
                  <a:schemeClr val="tx1"/>
                </a:solidFill>
                <a:effectLst/>
                <a:latin typeface="Arial" panose="020B0604020202020204" pitchFamily="34" charset="0"/>
                <a:cs typeface="Arial" panose="020B0604020202020204" pitchFamily="34" charset="0"/>
              </a:rPr>
              <a:t> </a:t>
            </a:r>
            <a:r>
              <a:rPr lang="ko" kern="1200" dirty="0">
                <a:solidFill>
                  <a:schemeClr val="tx1"/>
                </a:solidFill>
                <a:effectLst/>
                <a:latin typeface="Arial" panose="020B0604020202020204" pitchFamily="34" charset="0"/>
                <a:cs typeface="Arial" panose="020B0604020202020204" pitchFamily="34" charset="0"/>
              </a:rPr>
              <a:t>접근을 통한 </a:t>
            </a:r>
            <a:r>
              <a:rPr lang="ko-KR" altLang="en-US" kern="1200" dirty="0" smtClean="0">
                <a:solidFill>
                  <a:schemeClr val="tx1"/>
                </a:solidFill>
                <a:effectLst/>
                <a:latin typeface="Arial" panose="020B0604020202020204" pitchFamily="34" charset="0"/>
                <a:cs typeface="Arial" panose="020B0604020202020204" pitchFamily="34" charset="0"/>
              </a:rPr>
              <a:t>건선관절염</a:t>
            </a:r>
            <a:r>
              <a:rPr lang="ko" kern="1200" dirty="0" smtClean="0">
                <a:solidFill>
                  <a:schemeClr val="tx1"/>
                </a:solidFill>
                <a:effectLst/>
                <a:latin typeface="Arial" panose="020B0604020202020204" pitchFamily="34" charset="0"/>
                <a:cs typeface="Arial" panose="020B0604020202020204" pitchFamily="34" charset="0"/>
              </a:rPr>
              <a:t>의 </a:t>
            </a:r>
            <a:r>
              <a:rPr lang="ko" kern="1200" dirty="0">
                <a:solidFill>
                  <a:schemeClr val="tx1"/>
                </a:solidFill>
                <a:effectLst/>
                <a:latin typeface="Arial" panose="020B0604020202020204" pitchFamily="34" charset="0"/>
                <a:cs typeface="Arial" panose="020B0604020202020204" pitchFamily="34" charset="0"/>
              </a:rPr>
              <a:t>최적 관리가 필요합니다</a:t>
            </a:r>
            <a:r>
              <a:rPr lang="ko" kern="1200" dirty="0" smtClean="0">
                <a:solidFill>
                  <a:schemeClr val="tx1"/>
                </a:solidFill>
                <a:effectLst/>
                <a:latin typeface="Arial" panose="020B0604020202020204" pitchFamily="34" charset="0"/>
                <a:cs typeface="Arial" panose="020B0604020202020204" pitchFamily="34" charset="0"/>
              </a:rPr>
              <a:t>.</a:t>
            </a:r>
            <a:r>
              <a:rPr lang="ko" kern="1200" baseline="30000" dirty="0" smtClean="0">
                <a:solidFill>
                  <a:schemeClr val="tx1"/>
                </a:solidFill>
                <a:effectLst/>
                <a:latin typeface="Arial" panose="020B0604020202020204" pitchFamily="34" charset="0"/>
                <a:cs typeface="Arial" panose="020B0604020202020204" pitchFamily="34" charset="0"/>
              </a:rPr>
              <a:t>1-4</a:t>
            </a:r>
            <a:endParaRPr lang="ko" kern="1200" baseline="30000" dirty="0">
              <a:solidFill>
                <a:schemeClr val="tx1"/>
              </a:solidFill>
              <a:effectLst/>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1.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Gossec</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L, et al. Ann Rheum Dis 2020;79(6):700‐712.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2. </a:t>
            </a:r>
            <a:r>
              <a:rPr kumimoji="0" lang="en-MY"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Coates LC, et al. </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Arthritis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Rheumatol</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2016;68(5):1060-1071.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3. </a:t>
            </a:r>
            <a:r>
              <a:rPr kumimoji="0" lang="en-MY"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Singh JA, et al. </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Arthritis Care Res (Hoboken) 2019;71(1):2-29.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4. </a:t>
            </a:r>
            <a:r>
              <a:rPr kumimoji="0" lang="da-DK"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Singh JA, et al. Arthritis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Rheumatol</a:t>
            </a:r>
            <a:r>
              <a:rPr kumimoji="0" lang="da-DK"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2019;71:5-32.</a:t>
            </a:r>
            <a:endPar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7</a:t>
            </a:fld>
            <a:endParaRPr lang="en-US" dirty="0"/>
          </a:p>
        </p:txBody>
      </p:sp>
    </p:spTree>
    <p:extLst>
      <p:ext uri="{BB962C8B-B14F-4D97-AF65-F5344CB8AC3E}">
        <p14:creationId xmlns:p14="http://schemas.microsoft.com/office/powerpoint/2010/main" val="4008945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sz="1200" kern="1200" dirty="0" smtClean="0">
                <a:solidFill>
                  <a:schemeClr val="tx1"/>
                </a:solidFill>
                <a:effectLst/>
                <a:latin typeface="+mn-lt"/>
                <a:ea typeface="+mn-ea"/>
                <a:cs typeface="+mn-cs"/>
              </a:rPr>
              <a:t>건선관절염은</a:t>
            </a:r>
            <a:r>
              <a:rPr lang="ko" sz="1200" kern="1200" dirty="0" smtClean="0">
                <a:solidFill>
                  <a:schemeClr val="tx1"/>
                </a:solidFill>
                <a:effectLst/>
                <a:latin typeface="+mn-lt"/>
                <a:ea typeface="+mn-ea"/>
                <a:cs typeface="+mn-cs"/>
              </a:rPr>
              <a:t> </a:t>
            </a:r>
            <a:r>
              <a:rPr lang="ko" sz="1200" kern="1200" dirty="0">
                <a:solidFill>
                  <a:schemeClr val="tx1"/>
                </a:solidFill>
                <a:effectLst/>
                <a:latin typeface="+mn-lt"/>
                <a:ea typeface="+mn-ea"/>
                <a:cs typeface="+mn-cs"/>
              </a:rPr>
              <a:t>관절뿐만 아니라 </a:t>
            </a:r>
            <a:r>
              <a:rPr lang="ko-KR" altLang="en-US" sz="1200" kern="1200" dirty="0" smtClean="0">
                <a:solidFill>
                  <a:schemeClr val="tx1"/>
                </a:solidFill>
                <a:effectLst/>
                <a:latin typeface="+mn-lt"/>
                <a:ea typeface="+mn-ea"/>
                <a:cs typeface="+mn-cs"/>
              </a:rPr>
              <a:t>관절 외</a:t>
            </a:r>
            <a:r>
              <a:rPr lang="ko" sz="1200" kern="1200" dirty="0" smtClean="0">
                <a:solidFill>
                  <a:schemeClr val="tx1"/>
                </a:solidFill>
                <a:effectLst/>
                <a:latin typeface="+mn-lt"/>
                <a:ea typeface="+mn-ea"/>
                <a:cs typeface="+mn-cs"/>
              </a:rPr>
              <a:t> </a:t>
            </a:r>
            <a:r>
              <a:rPr lang="ko" sz="1200" kern="1200" dirty="0">
                <a:solidFill>
                  <a:schemeClr val="tx1"/>
                </a:solidFill>
                <a:effectLst/>
                <a:latin typeface="+mn-lt"/>
                <a:ea typeface="+mn-ea"/>
                <a:cs typeface="+mn-cs"/>
              </a:rPr>
              <a:t>증상(피부, </a:t>
            </a:r>
            <a:r>
              <a:rPr lang="ko" sz="1200" kern="1200" dirty="0" smtClean="0">
                <a:solidFill>
                  <a:schemeClr val="tx1"/>
                </a:solidFill>
                <a:effectLst/>
                <a:latin typeface="+mn-lt"/>
                <a:ea typeface="+mn-ea"/>
                <a:cs typeface="+mn-cs"/>
              </a:rPr>
              <a:t>손</a:t>
            </a:r>
            <a:r>
              <a:rPr lang="ko-KR" altLang="en-US" sz="1200" kern="1200" dirty="0" smtClean="0">
                <a:solidFill>
                  <a:schemeClr val="tx1"/>
                </a:solidFill>
                <a:effectLst/>
                <a:latin typeface="+mn-lt"/>
                <a:ea typeface="+mn-ea"/>
                <a:cs typeface="+mn-cs"/>
              </a:rPr>
              <a:t>발</a:t>
            </a:r>
            <a:r>
              <a:rPr lang="ko" sz="1200" kern="1200" dirty="0" smtClean="0">
                <a:solidFill>
                  <a:schemeClr val="tx1"/>
                </a:solidFill>
                <a:effectLst/>
                <a:latin typeface="+mn-lt"/>
                <a:ea typeface="+mn-ea"/>
                <a:cs typeface="+mn-cs"/>
              </a:rPr>
              <a:t>톱</a:t>
            </a:r>
            <a:r>
              <a:rPr lang="ko" sz="1200" kern="1200" dirty="0">
                <a:solidFill>
                  <a:schemeClr val="tx1"/>
                </a:solidFill>
                <a:effectLst/>
                <a:latin typeface="+mn-lt"/>
                <a:ea typeface="+mn-ea"/>
                <a:cs typeface="+mn-cs"/>
              </a:rPr>
              <a:t>, 눈, 위장관</a:t>
            </a:r>
            <a:r>
              <a:rPr lang="ko" sz="1200" kern="1200" dirty="0" smtClean="0">
                <a:solidFill>
                  <a:schemeClr val="tx1"/>
                </a:solidFill>
                <a:effectLst/>
                <a:latin typeface="+mn-lt"/>
                <a:ea typeface="+mn-ea"/>
                <a:cs typeface="+mn-cs"/>
              </a:rPr>
              <a:t>)</a:t>
            </a:r>
            <a:r>
              <a:rPr lang="ko-KR" altLang="en-US" sz="1200" kern="1200" dirty="0" smtClean="0">
                <a:solidFill>
                  <a:schemeClr val="tx1"/>
                </a:solidFill>
                <a:effectLst/>
                <a:latin typeface="+mn-lt"/>
                <a:ea typeface="+mn-ea"/>
                <a:cs typeface="+mn-cs"/>
              </a:rPr>
              <a:t>을 포함합니다</a:t>
            </a:r>
            <a:r>
              <a:rPr lang="ko" sz="1200" kern="1200" dirty="0" smtClean="0">
                <a:solidFill>
                  <a:schemeClr val="tx1"/>
                </a:solidFill>
                <a:effectLst/>
                <a:latin typeface="+mn-lt"/>
                <a:ea typeface="+mn-ea"/>
                <a:cs typeface="+mn-cs"/>
              </a:rPr>
              <a:t>.</a:t>
            </a:r>
            <a:r>
              <a:rPr lang="ko" sz="1200" kern="1200" baseline="30000" dirty="0" smtClean="0">
                <a:solidFill>
                  <a:schemeClr val="tx1"/>
                </a:solidFill>
                <a:effectLst/>
                <a:latin typeface="+mn-lt"/>
                <a:ea typeface="+mn-ea"/>
                <a:cs typeface="+mn-cs"/>
              </a:rPr>
              <a:t>1 </a:t>
            </a:r>
            <a:r>
              <a:rPr lang="ko-KR" altLang="en-US" sz="1200" kern="1200" dirty="0" smtClean="0">
                <a:solidFill>
                  <a:schemeClr val="tx1"/>
                </a:solidFill>
                <a:effectLst/>
                <a:latin typeface="+mn-lt"/>
                <a:ea typeface="+mn-ea"/>
                <a:cs typeface="+mn-cs"/>
              </a:rPr>
              <a:t>건선관절염은</a:t>
            </a:r>
            <a:r>
              <a:rPr lang="ko" sz="1200" kern="1200" dirty="0" smtClean="0">
                <a:solidFill>
                  <a:schemeClr val="tx1"/>
                </a:solidFill>
                <a:effectLst/>
                <a:latin typeface="+mn-lt"/>
                <a:ea typeface="+mn-ea"/>
                <a:cs typeface="+mn-cs"/>
              </a:rPr>
              <a:t> </a:t>
            </a:r>
            <a:r>
              <a:rPr lang="ko" sz="1200" kern="1200" dirty="0">
                <a:solidFill>
                  <a:schemeClr val="tx1"/>
                </a:solidFill>
                <a:effectLst/>
                <a:latin typeface="+mn-lt"/>
                <a:ea typeface="+mn-ea"/>
                <a:cs typeface="+mn-cs"/>
              </a:rPr>
              <a:t>또한 </a:t>
            </a:r>
            <a:r>
              <a:rPr lang="ko" sz="1200" kern="1200" dirty="0" smtClean="0">
                <a:solidFill>
                  <a:schemeClr val="tx1"/>
                </a:solidFill>
                <a:effectLst/>
                <a:latin typeface="+mn-lt"/>
                <a:ea typeface="+mn-ea"/>
                <a:cs typeface="+mn-cs"/>
              </a:rPr>
              <a:t>심혈관</a:t>
            </a:r>
            <a:r>
              <a:rPr lang="en-US" altLang="ko"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질환</a:t>
            </a:r>
            <a:r>
              <a:rPr lang="ko"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정신질환</a:t>
            </a:r>
            <a:r>
              <a:rPr lang="ko" sz="1200" kern="1200" dirty="0" smtClean="0">
                <a:solidFill>
                  <a:schemeClr val="tx1"/>
                </a:solidFill>
                <a:effectLst/>
                <a:latin typeface="+mn-lt"/>
                <a:ea typeface="+mn-ea"/>
                <a:cs typeface="+mn-cs"/>
              </a:rPr>
              <a:t> </a:t>
            </a:r>
            <a:r>
              <a:rPr lang="ko" sz="1200" kern="1200" dirty="0">
                <a:solidFill>
                  <a:schemeClr val="tx1"/>
                </a:solidFill>
                <a:effectLst/>
                <a:latin typeface="+mn-lt"/>
                <a:ea typeface="+mn-ea"/>
                <a:cs typeface="+mn-cs"/>
              </a:rPr>
              <a:t>및 대사성 </a:t>
            </a:r>
            <a:r>
              <a:rPr lang="ko-KR" altLang="en-US" sz="1200" kern="1200" dirty="0" smtClean="0">
                <a:solidFill>
                  <a:schemeClr val="tx1"/>
                </a:solidFill>
                <a:effectLst/>
                <a:latin typeface="+mn-lt"/>
                <a:ea typeface="+mn-ea"/>
                <a:cs typeface="+mn-cs"/>
              </a:rPr>
              <a:t>질환 등 </a:t>
            </a:r>
            <a:r>
              <a:rPr lang="ko" sz="1200" kern="1200" dirty="0" smtClean="0">
                <a:solidFill>
                  <a:schemeClr val="tx1"/>
                </a:solidFill>
                <a:effectLst/>
                <a:latin typeface="+mn-lt"/>
                <a:ea typeface="+mn-ea"/>
                <a:cs typeface="+mn-cs"/>
              </a:rPr>
              <a:t>동반</a:t>
            </a:r>
            <a:r>
              <a:rPr lang="en-US" altLang="ko" sz="1200" kern="1200" dirty="0" smtClean="0">
                <a:solidFill>
                  <a:schemeClr val="tx1"/>
                </a:solidFill>
                <a:effectLst/>
                <a:latin typeface="+mn-lt"/>
                <a:ea typeface="+mn-ea"/>
                <a:cs typeface="+mn-cs"/>
              </a:rPr>
              <a:t> </a:t>
            </a:r>
            <a:r>
              <a:rPr lang="ko" sz="1200" kern="1200" dirty="0" smtClean="0">
                <a:solidFill>
                  <a:schemeClr val="tx1"/>
                </a:solidFill>
                <a:effectLst/>
                <a:latin typeface="+mn-lt"/>
                <a:ea typeface="+mn-ea"/>
                <a:cs typeface="+mn-cs"/>
              </a:rPr>
              <a:t>질환과 </a:t>
            </a:r>
            <a:r>
              <a:rPr lang="ko" sz="1200" kern="1200" dirty="0">
                <a:solidFill>
                  <a:schemeClr val="tx1"/>
                </a:solidFill>
                <a:effectLst/>
                <a:latin typeface="+mn-lt"/>
                <a:ea typeface="+mn-ea"/>
                <a:cs typeface="+mn-cs"/>
              </a:rPr>
              <a:t>연관되어 삶의 질에 영향을 미치고 사망률을 </a:t>
            </a:r>
            <a:r>
              <a:rPr lang="ko" sz="1200" kern="1200" dirty="0" smtClean="0">
                <a:solidFill>
                  <a:schemeClr val="tx1"/>
                </a:solidFill>
                <a:effectLst/>
                <a:latin typeface="+mn-lt"/>
                <a:ea typeface="+mn-ea"/>
                <a:cs typeface="+mn-cs"/>
              </a:rPr>
              <a:t>가속화하</a:t>
            </a:r>
            <a:r>
              <a:rPr lang="ko-KR" altLang="en-US" sz="1200" kern="1200" dirty="0" smtClean="0">
                <a:solidFill>
                  <a:schemeClr val="tx1"/>
                </a:solidFill>
                <a:effectLst/>
                <a:latin typeface="+mn-lt"/>
                <a:ea typeface="+mn-ea"/>
                <a:cs typeface="+mn-cs"/>
              </a:rPr>
              <a:t>여</a:t>
            </a:r>
            <a:r>
              <a:rPr lang="ko"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환자에게 상당한 </a:t>
            </a:r>
            <a:r>
              <a:rPr lang="ko" sz="1200" kern="1200" dirty="0" smtClean="0">
                <a:solidFill>
                  <a:schemeClr val="tx1"/>
                </a:solidFill>
                <a:effectLst/>
                <a:latin typeface="+mn-lt"/>
                <a:ea typeface="+mn-ea"/>
                <a:cs typeface="+mn-cs"/>
              </a:rPr>
              <a:t>부담을 </a:t>
            </a:r>
            <a:r>
              <a:rPr lang="ko" sz="1200" kern="1200" dirty="0">
                <a:solidFill>
                  <a:schemeClr val="tx1"/>
                </a:solidFill>
                <a:effectLst/>
                <a:latin typeface="+mn-lt"/>
                <a:ea typeface="+mn-ea"/>
                <a:cs typeface="+mn-cs"/>
              </a:rPr>
              <a:t>초래합니다</a:t>
            </a:r>
            <a:r>
              <a:rPr lang="ko" sz="1200" kern="1200" dirty="0" smtClean="0">
                <a:solidFill>
                  <a:schemeClr val="tx1"/>
                </a:solidFill>
                <a:effectLst/>
                <a:latin typeface="+mn-lt"/>
                <a:ea typeface="+mn-ea"/>
                <a:cs typeface="+mn-cs"/>
              </a:rPr>
              <a:t>.</a:t>
            </a:r>
            <a:r>
              <a:rPr lang="ko" sz="1200" kern="1200" baseline="30000" dirty="0" smtClean="0">
                <a:solidFill>
                  <a:schemeClr val="tx1"/>
                </a:solidFill>
                <a:effectLst/>
                <a:latin typeface="+mn-lt"/>
                <a:ea typeface="+mn-ea"/>
                <a:cs typeface="+mn-cs"/>
              </a:rPr>
              <a:t>1</a:t>
            </a:r>
            <a:endParaRPr lang="en-US" sz="1200" kern="1200" dirty="0">
              <a:solidFill>
                <a:schemeClr val="tx1"/>
              </a:solidFill>
              <a:effectLst/>
              <a:latin typeface="+mn-lt"/>
              <a:ea typeface="+mn-ea"/>
              <a:cs typeface="+mn-cs"/>
            </a:endParaRP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r>
              <a:rPr lang="ko" sz="1000" dirty="0" smtClean="0">
                <a:latin typeface="Arial" panose="020B0604020202020204" pitchFamily="34" charset="0"/>
                <a:cs typeface="Arial" panose="020B0604020202020204" pitchFamily="34" charset="0"/>
              </a:rPr>
              <a:t>참</a:t>
            </a:r>
            <a:r>
              <a:rPr lang="ko-KR" altLang="en-US" sz="1000" dirty="0" smtClean="0">
                <a:latin typeface="Arial" panose="020B0604020202020204" pitchFamily="34" charset="0"/>
                <a:cs typeface="Arial" panose="020B0604020202020204" pitchFamily="34" charset="0"/>
              </a:rPr>
              <a:t>고문헌</a:t>
            </a:r>
            <a:endParaRPr lang="en-US" altLang="ko-KR" sz="1000" dirty="0" smtClean="0">
              <a:latin typeface="Arial" panose="020B0604020202020204" pitchFamily="34" charset="0"/>
              <a:cs typeface="Arial" panose="020B0604020202020204" pitchFamily="34" charset="0"/>
            </a:endParaRPr>
          </a:p>
          <a:p>
            <a:r>
              <a:rPr kumimoji="0" lang="en-US" altLang="ko-KR"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1. </a:t>
            </a:r>
            <a:r>
              <a:rPr kumimoji="0" lang="en-US" altLang="ko-KR" sz="10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Gossec</a:t>
            </a:r>
            <a:r>
              <a:rPr kumimoji="0" lang="en-US" altLang="ko-KR"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L, et al. Ann Rheum Dis 2020;79(6):700‐712.</a:t>
            </a: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8</a:t>
            </a:fld>
            <a:endParaRPr lang="en-US" dirty="0"/>
          </a:p>
        </p:txBody>
      </p:sp>
    </p:spTree>
    <p:extLst>
      <p:ext uri="{BB962C8B-B14F-4D97-AF65-F5344CB8AC3E}">
        <p14:creationId xmlns:p14="http://schemas.microsoft.com/office/powerpoint/2010/main" val="793072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dirty="0">
                <a:latin typeface="Arial" panose="020B0604020202020204" pitchFamily="34" charset="0"/>
                <a:cs typeface="Arial" panose="020B0604020202020204" pitchFamily="34" charset="0"/>
              </a:rPr>
              <a:t>현재 </a:t>
            </a:r>
            <a:r>
              <a:rPr lang="ko-KR" altLang="en-US" sz="1200" dirty="0" smtClean="0">
                <a:latin typeface="Arial" panose="020B0604020202020204" pitchFamily="34" charset="0"/>
                <a:cs typeface="Arial" panose="020B0604020202020204" pitchFamily="34" charset="0"/>
              </a:rPr>
              <a:t>건선관절염</a:t>
            </a:r>
            <a:r>
              <a:rPr lang="ko" dirty="0" smtClean="0">
                <a:latin typeface="Arial" panose="020B0604020202020204" pitchFamily="34" charset="0"/>
                <a:cs typeface="Arial" panose="020B0604020202020204" pitchFamily="34" charset="0"/>
              </a:rPr>
              <a:t>에는 </a:t>
            </a:r>
            <a:r>
              <a:rPr lang="ko-KR" altLang="en-US" dirty="0" smtClean="0">
                <a:latin typeface="Arial" panose="020B0604020202020204" pitchFamily="34" charset="0"/>
                <a:cs typeface="Arial" panose="020B0604020202020204" pitchFamily="34" charset="0"/>
              </a:rPr>
              <a:t>치료 목표 </a:t>
            </a:r>
            <a:r>
              <a:rPr lang="ko" dirty="0" smtClean="0">
                <a:latin typeface="Arial" panose="020B0604020202020204" pitchFamily="34" charset="0"/>
                <a:cs typeface="Arial" panose="020B0604020202020204" pitchFamily="34" charset="0"/>
              </a:rPr>
              <a:t>전략에 </a:t>
            </a:r>
            <a:r>
              <a:rPr lang="ko" dirty="0">
                <a:latin typeface="Arial" panose="020B0604020202020204" pitchFamily="34" charset="0"/>
                <a:cs typeface="Arial" panose="020B0604020202020204" pitchFamily="34" charset="0"/>
              </a:rPr>
              <a:t>대해 최종 합의된 조치가 없습니다</a:t>
            </a:r>
            <a:r>
              <a:rPr lang="ko" dirty="0" smtClean="0">
                <a:latin typeface="Arial" panose="020B0604020202020204" pitchFamily="34" charset="0"/>
                <a:cs typeface="Arial" panose="020B0604020202020204" pitchFamily="34" charset="0"/>
              </a:rPr>
              <a:t>.</a:t>
            </a:r>
            <a:r>
              <a:rPr lang="ko" i="0" baseline="30000" dirty="0" smtClean="0">
                <a:latin typeface="Arial" panose="020B0604020202020204" pitchFamily="34" charset="0"/>
                <a:cs typeface="Arial" panose="020B0604020202020204" pitchFamily="34" charset="0"/>
              </a:rPr>
              <a:t>1,2 </a:t>
            </a:r>
            <a:r>
              <a:rPr lang="ko" sz="1200" i="0" dirty="0">
                <a:latin typeface="Arial" panose="020B0604020202020204" pitchFamily="34" charset="0"/>
                <a:cs typeface="Arial" panose="020B0604020202020204" pitchFamily="34" charset="0"/>
              </a:rPr>
              <a:t>식별된 잠재적 </a:t>
            </a:r>
            <a:r>
              <a:rPr lang="ko-KR" altLang="en-US" sz="1200" i="0" dirty="0" smtClean="0">
                <a:latin typeface="Arial" panose="020B0604020202020204" pitchFamily="34" charset="0"/>
                <a:cs typeface="Arial" panose="020B0604020202020204" pitchFamily="34" charset="0"/>
              </a:rPr>
              <a:t>목표는</a:t>
            </a:r>
            <a:r>
              <a:rPr lang="ko" sz="1200" i="0" dirty="0" smtClean="0">
                <a:latin typeface="Arial" panose="020B0604020202020204" pitchFamily="34" charset="0"/>
                <a:cs typeface="Arial" panose="020B0604020202020204" pitchFamily="34" charset="0"/>
              </a:rPr>
              <a:t> 건선관절염의 </a:t>
            </a:r>
            <a:r>
              <a:rPr lang="ko" sz="1200" i="0" dirty="0">
                <a:latin typeface="Arial" panose="020B0604020202020204" pitchFamily="34" charset="0"/>
                <a:cs typeface="Arial" panose="020B0604020202020204" pitchFamily="34" charset="0"/>
              </a:rPr>
              <a:t>최소 질병 </a:t>
            </a:r>
            <a:r>
              <a:rPr lang="ko" sz="1200" i="0" dirty="0" smtClean="0">
                <a:latin typeface="Arial" panose="020B0604020202020204" pitchFamily="34" charset="0"/>
                <a:cs typeface="Arial" panose="020B0604020202020204" pitchFamily="34" charset="0"/>
              </a:rPr>
              <a:t>활성</a:t>
            </a:r>
            <a:r>
              <a:rPr lang="ko-KR" altLang="en-US" sz="1200" i="0" dirty="0" smtClean="0">
                <a:latin typeface="Arial" panose="020B0604020202020204" pitchFamily="34" charset="0"/>
                <a:cs typeface="Arial" panose="020B0604020202020204" pitchFamily="34" charset="0"/>
              </a:rPr>
              <a:t>도</a:t>
            </a:r>
            <a:r>
              <a:rPr lang="ko" sz="1200" i="0" dirty="0" smtClean="0">
                <a:latin typeface="Arial" panose="020B0604020202020204" pitchFamily="34" charset="0"/>
                <a:cs typeface="Arial" panose="020B0604020202020204" pitchFamily="34" charset="0"/>
              </a:rPr>
              <a:t>(</a:t>
            </a:r>
            <a:r>
              <a:rPr lang="ko" sz="1200" i="0" dirty="0">
                <a:latin typeface="Arial" panose="020B0604020202020204" pitchFamily="34" charset="0"/>
                <a:cs typeface="Arial" panose="020B0604020202020204" pitchFamily="34" charset="0"/>
              </a:rPr>
              <a:t>MDA) 및 </a:t>
            </a:r>
            <a:r>
              <a:rPr lang="ko-KR" altLang="en-US" sz="1200" i="0" dirty="0" smtClean="0">
                <a:latin typeface="Arial" panose="020B0604020202020204" pitchFamily="34" charset="0"/>
                <a:cs typeface="Arial" panose="020B0604020202020204" pitchFamily="34" charset="0"/>
              </a:rPr>
              <a:t>건선관절염 </a:t>
            </a:r>
            <a:r>
              <a:rPr lang="ko" sz="1200" i="0" dirty="0" smtClean="0">
                <a:latin typeface="Arial" panose="020B0604020202020204" pitchFamily="34" charset="0"/>
                <a:cs typeface="Arial" panose="020B0604020202020204" pitchFamily="34" charset="0"/>
              </a:rPr>
              <a:t>질병 활성</a:t>
            </a:r>
            <a:r>
              <a:rPr lang="ko-KR" altLang="en-US" sz="1200" i="0" dirty="0" smtClean="0">
                <a:latin typeface="Arial" panose="020B0604020202020204" pitchFamily="34" charset="0"/>
                <a:cs typeface="Arial" panose="020B0604020202020204" pitchFamily="34" charset="0"/>
              </a:rPr>
              <a:t>도</a:t>
            </a:r>
            <a:r>
              <a:rPr lang="ko" sz="1200" i="0" dirty="0" smtClean="0">
                <a:latin typeface="Arial" panose="020B0604020202020204" pitchFamily="34" charset="0"/>
                <a:cs typeface="Arial" panose="020B0604020202020204" pitchFamily="34" charset="0"/>
              </a:rPr>
              <a:t>(</a:t>
            </a:r>
            <a:r>
              <a:rPr lang="ko" sz="1200" i="0" dirty="0">
                <a:latin typeface="Arial" panose="020B0604020202020204" pitchFamily="34" charset="0"/>
                <a:cs typeface="Arial" panose="020B0604020202020204" pitchFamily="34" charset="0"/>
              </a:rPr>
              <a:t>DAPSA)입니다. DAPSA는 관해와 낮은 질병 </a:t>
            </a:r>
            <a:r>
              <a:rPr lang="ko" sz="1200" i="0" dirty="0" smtClean="0">
                <a:latin typeface="Arial" panose="020B0604020202020204" pitchFamily="34" charset="0"/>
                <a:cs typeface="Arial" panose="020B0604020202020204" pitchFamily="34" charset="0"/>
              </a:rPr>
              <a:t>활</a:t>
            </a:r>
            <a:r>
              <a:rPr lang="ko-KR" altLang="en-US" sz="1200" i="0" dirty="0" smtClean="0">
                <a:latin typeface="Arial" panose="020B0604020202020204" pitchFamily="34" charset="0"/>
                <a:cs typeface="Arial" panose="020B0604020202020204" pitchFamily="34" charset="0"/>
              </a:rPr>
              <a:t>성도를</a:t>
            </a:r>
            <a:r>
              <a:rPr lang="ko" sz="1200" i="0" dirty="0" smtClean="0">
                <a:latin typeface="Arial" panose="020B0604020202020204" pitchFamily="34" charset="0"/>
                <a:cs typeface="Arial" panose="020B0604020202020204" pitchFamily="34" charset="0"/>
              </a:rPr>
              <a:t> </a:t>
            </a:r>
            <a:r>
              <a:rPr lang="ko" sz="1200" i="0" dirty="0">
                <a:latin typeface="Arial" panose="020B0604020202020204" pitchFamily="34" charset="0"/>
                <a:cs typeface="Arial" panose="020B0604020202020204" pitchFamily="34" charset="0"/>
              </a:rPr>
              <a:t>측정하는 데 사용됩니다</a:t>
            </a:r>
            <a:r>
              <a:rPr lang="ko" sz="1200" i="0" dirty="0" smtClean="0">
                <a:latin typeface="Arial" panose="020B0604020202020204" pitchFamily="34" charset="0"/>
                <a:cs typeface="Arial" panose="020B0604020202020204" pitchFamily="34" charset="0"/>
              </a:rPr>
              <a:t>.</a:t>
            </a:r>
            <a:r>
              <a:rPr lang="ko" sz="1200" i="0" baseline="30000" dirty="0" smtClean="0">
                <a:latin typeface="Arial" panose="020B0604020202020204" pitchFamily="34" charset="0"/>
                <a:cs typeface="Arial" panose="020B0604020202020204" pitchFamily="34" charset="0"/>
              </a:rPr>
              <a:t>2</a:t>
            </a:r>
            <a:endParaRPr lang="en-US" sz="120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baseline="30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i="0" baseline="0" dirty="0">
                <a:latin typeface="Arial" panose="020B0604020202020204" pitchFamily="34" charset="0"/>
                <a:cs typeface="Arial" panose="020B0604020202020204" pitchFamily="34" charset="0"/>
              </a:rPr>
              <a:t>치료 </a:t>
            </a:r>
            <a:r>
              <a:rPr lang="ko" i="0" dirty="0">
                <a:latin typeface="Arial" panose="020B0604020202020204" pitchFamily="34" charset="0"/>
                <a:cs typeface="Arial" panose="020B0604020202020204" pitchFamily="34" charset="0"/>
              </a:rPr>
              <a:t>목표는 관해, 낮은 질병 </a:t>
            </a:r>
            <a:r>
              <a:rPr lang="ko" i="0" dirty="0" smtClean="0">
                <a:latin typeface="Arial" panose="020B0604020202020204" pitchFamily="34" charset="0"/>
                <a:cs typeface="Arial" panose="020B0604020202020204" pitchFamily="34" charset="0"/>
              </a:rPr>
              <a:t>활성</a:t>
            </a:r>
            <a:r>
              <a:rPr lang="ko-KR" altLang="en-US" i="0" dirty="0" smtClean="0">
                <a:latin typeface="Arial" panose="020B0604020202020204" pitchFamily="34" charset="0"/>
                <a:cs typeface="Arial" panose="020B0604020202020204" pitchFamily="34" charset="0"/>
              </a:rPr>
              <a:t>도</a:t>
            </a:r>
            <a:r>
              <a:rPr lang="ko" i="0" dirty="0" smtClean="0">
                <a:latin typeface="Arial" panose="020B0604020202020204" pitchFamily="34" charset="0"/>
                <a:cs typeface="Arial" panose="020B0604020202020204" pitchFamily="34" charset="0"/>
              </a:rPr>
              <a:t>,</a:t>
            </a:r>
            <a:r>
              <a:rPr lang="ko" i="0" baseline="30000" dirty="0" smtClean="0">
                <a:latin typeface="Arial" panose="020B0604020202020204" pitchFamily="34" charset="0"/>
                <a:cs typeface="Arial" panose="020B0604020202020204" pitchFamily="34" charset="0"/>
              </a:rPr>
              <a:t> </a:t>
            </a:r>
            <a:r>
              <a:rPr lang="ko" i="0" dirty="0">
                <a:latin typeface="Arial" panose="020B0604020202020204" pitchFamily="34" charset="0"/>
                <a:cs typeface="Arial" panose="020B0604020202020204" pitchFamily="34" charset="0"/>
              </a:rPr>
              <a:t>또는 의사와 환자 모두가 동의한 기타 </a:t>
            </a:r>
            <a:r>
              <a:rPr lang="ko" i="0" dirty="0" smtClean="0">
                <a:latin typeface="Arial" panose="020B0604020202020204" pitchFamily="34" charset="0"/>
                <a:cs typeface="Arial" panose="020B0604020202020204" pitchFamily="34" charset="0"/>
              </a:rPr>
              <a:t>목표</a:t>
            </a:r>
            <a:r>
              <a:rPr lang="ko-KR" altLang="en-US" i="0" dirty="0" smtClean="0">
                <a:latin typeface="Arial" panose="020B0604020202020204" pitchFamily="34" charset="0"/>
                <a:cs typeface="Arial" panose="020B0604020202020204" pitchFamily="34" charset="0"/>
              </a:rPr>
              <a:t>가 됩니다</a:t>
            </a:r>
            <a:r>
              <a:rPr lang="ko" i="0" dirty="0" smtClean="0">
                <a:latin typeface="Arial" panose="020B0604020202020204" pitchFamily="34" charset="0"/>
                <a:cs typeface="Arial" panose="020B0604020202020204" pitchFamily="34" charset="0"/>
              </a:rPr>
              <a:t>.</a:t>
            </a:r>
            <a:r>
              <a:rPr lang="ko" i="0" baseline="30000" dirty="0" smtClean="0">
                <a:latin typeface="Arial" panose="020B0604020202020204" pitchFamily="34" charset="0"/>
                <a:cs typeface="Arial" panose="020B0604020202020204" pitchFamily="34" charset="0"/>
              </a:rPr>
              <a:t>1-6</a:t>
            </a:r>
            <a:endParaRPr lang="en-US" i="0"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1.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Dures</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E, et al. RMD Open 2020;6(1):e001083.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2.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Dures</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E, et al. Ann Rheum Dis. 2020;79(8):1031-1036.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3.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Gossec</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L, et al. Ann Rheum Dis 2020;79(6):700‐712.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4. </a:t>
            </a:r>
            <a:r>
              <a:rPr kumimoji="0" lang="en-MY"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Coates LC, et al. </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Arthritis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Rheumatol</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2016;68(5):1060-1071.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5. </a:t>
            </a:r>
            <a:r>
              <a:rPr kumimoji="0" lang="en-MY"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Singh JA, et al. </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Arthritis Care Res (Hoboken) 2019;71(1):2-29.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6. </a:t>
            </a:r>
            <a:r>
              <a:rPr kumimoji="0" lang="da-DK"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Singh JA, et al. Arthritis Rheumatol 2019;71:5-32.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7.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Lubrano</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E, et al.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Clin</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Exp</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ko-KR" sz="12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Rheumatol</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2018;36(5):900-910.</a:t>
            </a: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9</a:t>
            </a:fld>
            <a:endParaRPr lang="en-US" dirty="0"/>
          </a:p>
        </p:txBody>
      </p:sp>
    </p:spTree>
    <p:extLst>
      <p:ext uri="{BB962C8B-B14F-4D97-AF65-F5344CB8AC3E}">
        <p14:creationId xmlns:p14="http://schemas.microsoft.com/office/powerpoint/2010/main" val="187632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ko" sz="1200" kern="1200" dirty="0">
                <a:solidFill>
                  <a:schemeClr val="tx1"/>
                </a:solidFill>
                <a:effectLst/>
                <a:latin typeface="Arial" panose="020B0604020202020204" pitchFamily="34" charset="0"/>
                <a:cs typeface="Arial" panose="020B0604020202020204" pitchFamily="34" charset="0"/>
              </a:rPr>
              <a:t>환자 교육은 </a:t>
            </a:r>
            <a:r>
              <a:rPr lang="ko-KR" altLang="en-US" sz="1200" kern="1200" dirty="0" smtClean="0">
                <a:solidFill>
                  <a:schemeClr val="tx1"/>
                </a:solidFill>
                <a:effectLst/>
                <a:latin typeface="Arial" panose="020B0604020202020204" pitchFamily="34" charset="0"/>
                <a:cs typeface="Arial" panose="020B0604020202020204" pitchFamily="34" charset="0"/>
              </a:rPr>
              <a:t>건선관절염 </a:t>
            </a:r>
            <a:r>
              <a:rPr lang="ko" sz="1200" kern="1200" dirty="0" smtClean="0">
                <a:solidFill>
                  <a:schemeClr val="tx1"/>
                </a:solidFill>
                <a:effectLst/>
                <a:latin typeface="Arial" panose="020B0604020202020204" pitchFamily="34" charset="0"/>
                <a:cs typeface="Arial" panose="020B0604020202020204" pitchFamily="34" charset="0"/>
              </a:rPr>
              <a:t>환자의 </a:t>
            </a:r>
            <a:r>
              <a:rPr lang="ko-KR" altLang="en-US" sz="1200" kern="1200" dirty="0" smtClean="0">
                <a:solidFill>
                  <a:schemeClr val="tx1"/>
                </a:solidFill>
                <a:effectLst/>
                <a:latin typeface="Arial" panose="020B0604020202020204" pitchFamily="34" charset="0"/>
                <a:cs typeface="Arial" panose="020B0604020202020204" pitchFamily="34" charset="0"/>
              </a:rPr>
              <a:t>표준 치료의 </a:t>
            </a:r>
            <a:r>
              <a:rPr lang="ko" sz="1200" kern="1200" dirty="0" smtClean="0">
                <a:solidFill>
                  <a:schemeClr val="tx1"/>
                </a:solidFill>
                <a:effectLst/>
                <a:latin typeface="Arial" panose="020B0604020202020204" pitchFamily="34" charset="0"/>
                <a:cs typeface="Arial" panose="020B0604020202020204" pitchFamily="34" charset="0"/>
              </a:rPr>
              <a:t>중요한 </a:t>
            </a:r>
            <a:r>
              <a:rPr lang="ko" sz="1200" kern="1200" dirty="0">
                <a:solidFill>
                  <a:schemeClr val="tx1"/>
                </a:solidFill>
                <a:effectLst/>
                <a:latin typeface="Arial" panose="020B0604020202020204" pitchFamily="34" charset="0"/>
                <a:cs typeface="Arial" panose="020B0604020202020204" pitchFamily="34" charset="0"/>
              </a:rPr>
              <a:t>요소입니다</a:t>
            </a:r>
            <a:r>
              <a:rPr lang="ko" sz="1200" kern="1200" dirty="0" smtClean="0">
                <a:solidFill>
                  <a:schemeClr val="tx1"/>
                </a:solidFill>
                <a:effectLst/>
                <a:latin typeface="Arial" panose="020B0604020202020204" pitchFamily="34" charset="0"/>
                <a:cs typeface="Arial" panose="020B0604020202020204" pitchFamily="34" charset="0"/>
              </a:rPr>
              <a:t>.</a:t>
            </a:r>
            <a:r>
              <a:rPr lang="ko" sz="1200" kern="1200" baseline="30000" dirty="0" smtClean="0">
                <a:solidFill>
                  <a:schemeClr val="tx1"/>
                </a:solidFill>
                <a:effectLst/>
                <a:latin typeface="Arial" panose="020B0604020202020204" pitchFamily="34" charset="0"/>
                <a:cs typeface="Arial" panose="020B0604020202020204" pitchFamily="34" charset="0"/>
              </a:rPr>
              <a:t>1</a:t>
            </a:r>
            <a:endParaRPr lang="en-US" sz="120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20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200" kern="1200" dirty="0">
                <a:solidFill>
                  <a:schemeClr val="tx1"/>
                </a:solidFill>
                <a:effectLst/>
                <a:latin typeface="Arial" panose="020B0604020202020204" pitchFamily="34" charset="0"/>
                <a:cs typeface="Arial" panose="020B0604020202020204" pitchFamily="34" charset="0"/>
              </a:rPr>
              <a:t>환자는 질병이 진행되는 동안 개별 맞춤형 환자 교육을 받아야 </a:t>
            </a:r>
            <a:r>
              <a:rPr lang="ko" sz="1200" kern="1200" dirty="0" smtClean="0">
                <a:solidFill>
                  <a:schemeClr val="tx1"/>
                </a:solidFill>
                <a:effectLst/>
                <a:latin typeface="Arial" panose="020B0604020202020204" pitchFamily="34" charset="0"/>
                <a:cs typeface="Arial" panose="020B0604020202020204" pitchFamily="34" charset="0"/>
              </a:rPr>
              <a:t>합니다</a:t>
            </a:r>
            <a:r>
              <a:rPr lang="en-US" altLang="ko" sz="1200" kern="1200" dirty="0" smtClean="0">
                <a:solidFill>
                  <a:schemeClr val="tx1"/>
                </a:solidFill>
                <a:effectLst/>
                <a:latin typeface="Arial" panose="020B0604020202020204" pitchFamily="34" charset="0"/>
                <a:cs typeface="Arial" panose="020B0604020202020204" pitchFamily="34" charset="0"/>
              </a:rPr>
              <a:t> </a:t>
            </a:r>
            <a:r>
              <a:rPr lang="ko" sz="1200" kern="1200" dirty="0" smtClean="0">
                <a:solidFill>
                  <a:schemeClr val="tx1"/>
                </a:solidFill>
                <a:effectLst/>
                <a:latin typeface="Arial" panose="020B0604020202020204" pitchFamily="34" charset="0"/>
                <a:cs typeface="Arial" panose="020B0604020202020204" pitchFamily="34" charset="0"/>
              </a:rPr>
              <a:t>(</a:t>
            </a:r>
            <a:r>
              <a:rPr lang="ko" sz="1200" kern="1200" dirty="0">
                <a:solidFill>
                  <a:schemeClr val="tx1"/>
                </a:solidFill>
                <a:effectLst/>
                <a:latin typeface="Arial" panose="020B0604020202020204" pitchFamily="34" charset="0"/>
                <a:cs typeface="Arial" panose="020B0604020202020204" pitchFamily="34" charset="0"/>
              </a:rPr>
              <a:t>진단 시, 약리학적 치료 변경 시, 환자의 신체적 또는 심리적 상태에 따라 필요할 때</a:t>
            </a:r>
            <a:r>
              <a:rPr lang="ko" sz="1200" kern="1200" dirty="0" smtClean="0">
                <a:solidFill>
                  <a:schemeClr val="tx1"/>
                </a:solidFill>
                <a:effectLst/>
                <a:latin typeface="Arial" panose="020B0604020202020204" pitchFamily="34" charset="0"/>
                <a:cs typeface="Arial" panose="020B0604020202020204" pitchFamily="34" charset="0"/>
              </a:rPr>
              <a:t>).</a:t>
            </a:r>
            <a:r>
              <a:rPr lang="ko" sz="1200" kern="1200" baseline="30000" dirty="0" smtClean="0">
                <a:solidFill>
                  <a:schemeClr val="tx1"/>
                </a:solidFill>
                <a:effectLst/>
                <a:latin typeface="Arial" panose="020B0604020202020204" pitchFamily="34" charset="0"/>
                <a:cs typeface="Arial" panose="020B0604020202020204" pitchFamily="34" charset="0"/>
              </a:rPr>
              <a:t>1</a:t>
            </a:r>
            <a:endParaRPr lang="en-US" sz="120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200" kern="1200" baseline="300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200" kern="1200" dirty="0">
                <a:solidFill>
                  <a:schemeClr val="tx1"/>
                </a:solidFill>
                <a:effectLst/>
                <a:latin typeface="Arial" panose="020B0604020202020204" pitchFamily="34" charset="0"/>
                <a:cs typeface="Arial" panose="020B0604020202020204" pitchFamily="34" charset="0"/>
              </a:rPr>
              <a:t>환자 교육은 대면 또는 온라인 상호 작용을 통해 제공될 수 있으며 전화 통화, 서면 또는 멀티미디어 자료로 보완될 수 있습니다</a:t>
            </a:r>
            <a:r>
              <a:rPr lang="ko" sz="1200" kern="1200" dirty="0" smtClean="0">
                <a:solidFill>
                  <a:schemeClr val="tx1"/>
                </a:solidFill>
                <a:effectLst/>
                <a:latin typeface="Arial" panose="020B0604020202020204" pitchFamily="34" charset="0"/>
                <a:cs typeface="Arial" panose="020B0604020202020204" pitchFamily="34" charset="0"/>
              </a:rPr>
              <a:t>.</a:t>
            </a:r>
            <a:r>
              <a:rPr lang="ko" sz="1200" kern="1200" baseline="30000" dirty="0" smtClean="0">
                <a:solidFill>
                  <a:schemeClr val="tx1"/>
                </a:solidFill>
                <a:effectLst/>
                <a:latin typeface="Arial" panose="020B0604020202020204" pitchFamily="34" charset="0"/>
                <a:cs typeface="Arial" panose="020B0604020202020204" pitchFamily="34" charset="0"/>
              </a:rPr>
              <a:t>1</a:t>
            </a:r>
            <a:endParaRPr lang="en-US" sz="1200" kern="1200" dirty="0">
              <a:solidFill>
                <a:schemeClr val="tx1"/>
              </a:solidFill>
              <a:effectLst/>
              <a:latin typeface="Arial" panose="020B0604020202020204" pitchFamily="34" charset="0"/>
              <a:cs typeface="Arial" panose="020B0604020202020204" pitchFamily="34" charset="0"/>
            </a:endParaRPr>
          </a:p>
          <a:p>
            <a:endParaRPr lang="en-SG" sz="1000" dirty="0">
              <a:latin typeface="Arial" panose="020B0604020202020204" pitchFamily="34" charset="0"/>
              <a:cs typeface="Arial" panose="020B0604020202020204" pitchFamily="34" charset="0"/>
            </a:endParaRPr>
          </a:p>
          <a:p>
            <a:r>
              <a:rPr lang="ko" sz="1000" dirty="0" smtClean="0">
                <a:latin typeface="Arial" panose="020B0604020202020204" pitchFamily="34" charset="0"/>
                <a:cs typeface="Arial" panose="020B0604020202020204" pitchFamily="34" charset="0"/>
              </a:rPr>
              <a:t>참</a:t>
            </a:r>
            <a:r>
              <a:rPr lang="ko-KR" altLang="en-US" sz="1000" dirty="0" smtClean="0">
                <a:latin typeface="Arial" panose="020B0604020202020204" pitchFamily="34" charset="0"/>
                <a:cs typeface="Arial" panose="020B0604020202020204" pitchFamily="34" charset="0"/>
              </a:rPr>
              <a:t>고문헌</a:t>
            </a:r>
            <a:endParaRPr lang="en-US" altLang="ko-KR" sz="10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altLang="ko-KR"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1. </a:t>
            </a:r>
            <a:r>
              <a:rPr kumimoji="0" lang="en-MY" altLang="ko-KR" sz="10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Zangi</a:t>
            </a:r>
            <a:r>
              <a:rPr kumimoji="0" lang="en-MY" altLang="ko-KR"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HA, et al. Ann Rheum Dis 2015;74(6):954-962.</a:t>
            </a:r>
            <a:endParaRPr kumimoji="0" lang="en-US" altLang="ko-KR"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10</a:t>
            </a:fld>
            <a:endParaRPr lang="en-US" dirty="0"/>
          </a:p>
        </p:txBody>
      </p:sp>
    </p:spTree>
    <p:extLst>
      <p:ext uri="{BB962C8B-B14F-4D97-AF65-F5344CB8AC3E}">
        <p14:creationId xmlns:p14="http://schemas.microsoft.com/office/powerpoint/2010/main" val="958861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kern="1200" dirty="0">
                <a:solidFill>
                  <a:schemeClr val="tx1"/>
                </a:solidFill>
                <a:effectLst/>
                <a:latin typeface="Arial" panose="020B0604020202020204" pitchFamily="34" charset="0"/>
                <a:cs typeface="Arial" panose="020B0604020202020204" pitchFamily="34" charset="0"/>
              </a:rPr>
              <a:t>활동성 </a:t>
            </a:r>
            <a:r>
              <a:rPr lang="ko-KR" altLang="en-US" kern="1200" dirty="0" smtClean="0">
                <a:solidFill>
                  <a:schemeClr val="tx1"/>
                </a:solidFill>
                <a:effectLst/>
                <a:latin typeface="Arial" panose="020B0604020202020204" pitchFamily="34" charset="0"/>
                <a:cs typeface="Arial" panose="020B0604020202020204" pitchFamily="34" charset="0"/>
              </a:rPr>
              <a:t>건선관절염이</a:t>
            </a:r>
            <a:r>
              <a:rPr lang="ko" kern="1200" dirty="0" smtClean="0">
                <a:solidFill>
                  <a:schemeClr val="tx1"/>
                </a:solidFill>
                <a:effectLst/>
                <a:latin typeface="Arial" panose="020B0604020202020204" pitchFamily="34" charset="0"/>
                <a:cs typeface="Arial" panose="020B0604020202020204" pitchFamily="34" charset="0"/>
              </a:rPr>
              <a:t> </a:t>
            </a:r>
            <a:r>
              <a:rPr lang="ko" kern="1200" dirty="0">
                <a:solidFill>
                  <a:schemeClr val="tx1"/>
                </a:solidFill>
                <a:effectLst/>
                <a:latin typeface="Arial" panose="020B0604020202020204" pitchFamily="34" charset="0"/>
                <a:cs typeface="Arial" panose="020B0604020202020204" pitchFamily="34" charset="0"/>
              </a:rPr>
              <a:t>있는 환자는 운동, 물리 </a:t>
            </a:r>
            <a:r>
              <a:rPr lang="ko-KR" altLang="en-US" kern="1200" dirty="0" smtClean="0">
                <a:solidFill>
                  <a:schemeClr val="tx1"/>
                </a:solidFill>
                <a:effectLst/>
                <a:latin typeface="Arial" panose="020B0604020202020204" pitchFamily="34" charset="0"/>
                <a:cs typeface="Arial" panose="020B0604020202020204" pitchFamily="34" charset="0"/>
              </a:rPr>
              <a:t>치료</a:t>
            </a:r>
            <a:r>
              <a:rPr lang="ko" kern="1200" dirty="0" smtClean="0">
                <a:solidFill>
                  <a:schemeClr val="tx1"/>
                </a:solidFill>
                <a:effectLst/>
                <a:latin typeface="Arial" panose="020B0604020202020204" pitchFamily="34" charset="0"/>
                <a:cs typeface="Arial" panose="020B0604020202020204" pitchFamily="34" charset="0"/>
              </a:rPr>
              <a:t>, </a:t>
            </a:r>
            <a:r>
              <a:rPr lang="ko" kern="1200" dirty="0">
                <a:solidFill>
                  <a:schemeClr val="tx1"/>
                </a:solidFill>
                <a:effectLst/>
                <a:latin typeface="Arial" panose="020B0604020202020204" pitchFamily="34" charset="0"/>
                <a:cs typeface="Arial" panose="020B0604020202020204" pitchFamily="34" charset="0"/>
              </a:rPr>
              <a:t>작업 </a:t>
            </a:r>
            <a:r>
              <a:rPr lang="ko-KR" altLang="en-US" kern="1200" dirty="0" smtClean="0">
                <a:solidFill>
                  <a:schemeClr val="tx1"/>
                </a:solidFill>
                <a:effectLst/>
                <a:latin typeface="Arial" panose="020B0604020202020204" pitchFamily="34" charset="0"/>
                <a:cs typeface="Arial" panose="020B0604020202020204" pitchFamily="34" charset="0"/>
              </a:rPr>
              <a:t>치료</a:t>
            </a:r>
            <a:r>
              <a:rPr lang="ko" kern="1200" dirty="0" smtClean="0">
                <a:solidFill>
                  <a:schemeClr val="tx1"/>
                </a:solidFill>
                <a:effectLst/>
                <a:latin typeface="Arial" panose="020B0604020202020204" pitchFamily="34" charset="0"/>
                <a:cs typeface="Arial" panose="020B0604020202020204" pitchFamily="34" charset="0"/>
              </a:rPr>
              <a:t>, </a:t>
            </a:r>
            <a:r>
              <a:rPr lang="ko" kern="1200" dirty="0">
                <a:solidFill>
                  <a:schemeClr val="tx1"/>
                </a:solidFill>
                <a:effectLst/>
                <a:latin typeface="Arial" panose="020B0604020202020204" pitchFamily="34" charset="0"/>
                <a:cs typeface="Arial" panose="020B0604020202020204" pitchFamily="34" charset="0"/>
              </a:rPr>
              <a:t>마사지 </a:t>
            </a:r>
            <a:r>
              <a:rPr lang="ko-KR" altLang="en-US" kern="1200" dirty="0" smtClean="0">
                <a:solidFill>
                  <a:schemeClr val="tx1"/>
                </a:solidFill>
                <a:effectLst/>
                <a:latin typeface="Arial" panose="020B0604020202020204" pitchFamily="34" charset="0"/>
                <a:cs typeface="Arial" panose="020B0604020202020204" pitchFamily="34" charset="0"/>
              </a:rPr>
              <a:t>요법</a:t>
            </a:r>
            <a:r>
              <a:rPr lang="ko" kern="1200" dirty="0" smtClean="0">
                <a:solidFill>
                  <a:schemeClr val="tx1"/>
                </a:solidFill>
                <a:effectLst/>
                <a:latin typeface="Arial" panose="020B0604020202020204" pitchFamily="34" charset="0"/>
                <a:cs typeface="Arial" panose="020B0604020202020204" pitchFamily="34" charset="0"/>
              </a:rPr>
              <a:t> </a:t>
            </a:r>
            <a:r>
              <a:rPr lang="ko" kern="1200" dirty="0">
                <a:solidFill>
                  <a:schemeClr val="tx1"/>
                </a:solidFill>
                <a:effectLst/>
                <a:latin typeface="Arial" panose="020B0604020202020204" pitchFamily="34" charset="0"/>
                <a:cs typeface="Arial" panose="020B0604020202020204" pitchFamily="34" charset="0"/>
              </a:rPr>
              <a:t>및 침술의 어떤 형태 또는 조합을 허용되는 범위 내에서 사용하도록 조언해야 합니다</a:t>
            </a:r>
            <a:r>
              <a:rPr lang="ko" kern="1200" dirty="0" smtClean="0">
                <a:solidFill>
                  <a:schemeClr val="tx1"/>
                </a:solidFill>
                <a:effectLst/>
                <a:latin typeface="Arial" panose="020B0604020202020204" pitchFamily="34" charset="0"/>
                <a:cs typeface="Arial" panose="020B0604020202020204" pitchFamily="34" charset="0"/>
              </a:rPr>
              <a:t>.</a:t>
            </a:r>
            <a:r>
              <a:rPr lang="ko" kern="1200" baseline="30000" dirty="0" smtClean="0">
                <a:solidFill>
                  <a:schemeClr val="tx1"/>
                </a:solidFill>
                <a:effectLst/>
                <a:latin typeface="Arial" panose="020B0604020202020204" pitchFamily="34" charset="0"/>
                <a:cs typeface="Arial" panose="020B0604020202020204" pitchFamily="34" charset="0"/>
              </a:rPr>
              <a:t>1,2</a:t>
            </a:r>
            <a:endParaRPr lang="en-US"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ko" baseline="0" dirty="0">
                <a:latin typeface="Arial" panose="020B0604020202020204" pitchFamily="34" charset="0"/>
                <a:cs typeface="Arial" panose="020B0604020202020204" pitchFamily="34" charset="0"/>
              </a:rPr>
              <a:t>참고문헌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1. </a:t>
            </a:r>
            <a:r>
              <a:rPr kumimoji="0" lang="en-MY"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Singh JA, et al. </a:t>
            </a: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Arthritis Care Res (Hoboken) 2019;71(1):2-29.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2. </a:t>
            </a:r>
            <a:r>
              <a:rPr kumimoji="0" lang="da-DK" altLang="ko-KR"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Singh JA, et al. Arthritis Rheumatol 2019;71:5-32.</a:t>
            </a:r>
          </a:p>
          <a:p>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11</a:t>
            </a:fld>
            <a:endParaRPr lang="zh-CN" altLang="en-US"/>
          </a:p>
        </p:txBody>
      </p:sp>
    </p:spTree>
    <p:extLst>
      <p:ext uri="{BB962C8B-B14F-4D97-AF65-F5344CB8AC3E}">
        <p14:creationId xmlns:p14="http://schemas.microsoft.com/office/powerpoint/2010/main" val="3317661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sz="1200" kern="1200" dirty="0">
                <a:solidFill>
                  <a:schemeClr val="tx1"/>
                </a:solidFill>
                <a:effectLst/>
                <a:latin typeface="Arial" panose="020B0604020202020204" pitchFamily="34" charset="0"/>
                <a:cs typeface="Arial" panose="020B0604020202020204" pitchFamily="34" charset="0"/>
              </a:rPr>
              <a:t>간호사는 환자 교육, 환자 만족도, 질병 관리, 치료의 효율성, </a:t>
            </a:r>
            <a:r>
              <a:rPr lang="ko" sz="1200" kern="1200" dirty="0" smtClean="0">
                <a:solidFill>
                  <a:schemeClr val="tx1"/>
                </a:solidFill>
                <a:effectLst/>
                <a:latin typeface="Arial" panose="020B0604020202020204" pitchFamily="34" charset="0"/>
                <a:cs typeface="Arial" panose="020B0604020202020204" pitchFamily="34" charset="0"/>
              </a:rPr>
              <a:t>심리</a:t>
            </a:r>
            <a:r>
              <a:rPr lang="en-US" altLang="ko" sz="1200" kern="1200" baseline="0" dirty="0" smtClean="0">
                <a:solidFill>
                  <a:schemeClr val="tx1"/>
                </a:solidFill>
                <a:effectLst/>
                <a:latin typeface="Arial" panose="020B0604020202020204" pitchFamily="34" charset="0"/>
                <a:cs typeface="Arial" panose="020B0604020202020204" pitchFamily="34" charset="0"/>
              </a:rPr>
              <a:t> </a:t>
            </a:r>
            <a:r>
              <a:rPr lang="ko" sz="1200" kern="1200" dirty="0" smtClean="0">
                <a:solidFill>
                  <a:schemeClr val="tx1"/>
                </a:solidFill>
                <a:effectLst/>
                <a:latin typeface="Arial" panose="020B0604020202020204" pitchFamily="34" charset="0"/>
                <a:cs typeface="Arial" panose="020B0604020202020204" pitchFamily="34" charset="0"/>
              </a:rPr>
              <a:t>사회적 </a:t>
            </a:r>
            <a:r>
              <a:rPr lang="ko" sz="1200" kern="1200" dirty="0">
                <a:solidFill>
                  <a:schemeClr val="tx1"/>
                </a:solidFill>
                <a:effectLst/>
                <a:latin typeface="Arial" panose="020B0604020202020204" pitchFamily="34" charset="0"/>
                <a:cs typeface="Arial" panose="020B0604020202020204" pitchFamily="34" charset="0"/>
              </a:rPr>
              <a:t>지원 및 자기 관리 증진에 중요한 역할을 합니다</a:t>
            </a:r>
            <a:r>
              <a:rPr lang="ko" sz="1200" kern="1200" dirty="0" smtClean="0">
                <a:solidFill>
                  <a:schemeClr val="tx1"/>
                </a:solidFill>
                <a:effectLst/>
                <a:latin typeface="Arial" panose="020B0604020202020204" pitchFamily="34" charset="0"/>
                <a:cs typeface="Arial" panose="020B0604020202020204" pitchFamily="34" charset="0"/>
              </a:rPr>
              <a:t>.</a:t>
            </a:r>
            <a:r>
              <a:rPr lang="ko" sz="1200" kern="1200" baseline="30000" dirty="0" smtClean="0">
                <a:solidFill>
                  <a:schemeClr val="tx1"/>
                </a:solidFill>
                <a:effectLst/>
                <a:latin typeface="Arial" panose="020B0604020202020204" pitchFamily="34" charset="0"/>
                <a:cs typeface="Arial" panose="020B0604020202020204" pitchFamily="34" charset="0"/>
              </a:rPr>
              <a:t>1</a:t>
            </a:r>
            <a:endParaRPr lang="ko" sz="1200" kern="1200" baseline="30000" dirty="0">
              <a:solidFill>
                <a:schemeClr val="tx1"/>
              </a:solidFill>
              <a:effectLst/>
              <a:latin typeface="Arial" panose="020B0604020202020204" pitchFamily="34" charset="0"/>
              <a:cs typeface="Arial" panose="020B0604020202020204" pitchFamily="34" charset="0"/>
            </a:endParaRPr>
          </a:p>
          <a:p>
            <a:endParaRPr lang="en-US" sz="1200" kern="1200" baseline="30000" dirty="0">
              <a:solidFill>
                <a:schemeClr val="tx1"/>
              </a:solidFill>
              <a:effectLst/>
              <a:latin typeface="Arial" panose="020B0604020202020204" pitchFamily="34" charset="0"/>
              <a:cs typeface="Arial" panose="020B0604020202020204" pitchFamily="34" charset="0"/>
            </a:endParaRPr>
          </a:p>
          <a:p>
            <a:r>
              <a:rPr lang="ko" sz="1200" kern="1200" baseline="0" dirty="0" smtClean="0">
                <a:solidFill>
                  <a:schemeClr val="tx1"/>
                </a:solidFill>
                <a:effectLst/>
                <a:latin typeface="Arial" panose="020B0604020202020204" pitchFamily="34" charset="0"/>
                <a:cs typeface="Arial" panose="020B0604020202020204" pitchFamily="34" charset="0"/>
              </a:rPr>
              <a:t>참</a:t>
            </a:r>
            <a:r>
              <a:rPr lang="ko-KR" altLang="en-US" sz="1200" kern="1200" baseline="0" dirty="0" smtClean="0">
                <a:solidFill>
                  <a:schemeClr val="tx1"/>
                </a:solidFill>
                <a:effectLst/>
                <a:latin typeface="Arial" panose="020B0604020202020204" pitchFamily="34" charset="0"/>
                <a:cs typeface="Arial" panose="020B0604020202020204" pitchFamily="34" charset="0"/>
              </a:rPr>
              <a:t>고문헌</a:t>
            </a:r>
            <a:endParaRPr lang="en-US" altLang="ko-KR" sz="1200" kern="1200" baseline="0" dirty="0" smtClean="0">
              <a:solidFill>
                <a:schemeClr val="tx1"/>
              </a:solidFill>
              <a:effectLst/>
              <a:latin typeface="Arial" panose="020B0604020202020204" pitchFamily="34" charset="0"/>
              <a:cs typeface="Arial" panose="020B0604020202020204" pitchFamily="34" charset="0"/>
            </a:endParaRPr>
          </a:p>
          <a:p>
            <a:r>
              <a:rPr lang="en-US" altLang="ko" dirty="0" smtClean="0">
                <a:latin typeface="Arial" panose="020B0604020202020204" pitchFamily="34" charset="0"/>
                <a:cs typeface="Arial" panose="020B0604020202020204" pitchFamily="34" charset="0"/>
              </a:rPr>
              <a:t>1. </a:t>
            </a:r>
            <a:r>
              <a:rPr lang="en-US" altLang="ko" dirty="0" err="1" smtClean="0">
                <a:latin typeface="Arial" panose="020B0604020202020204" pitchFamily="34" charset="0"/>
                <a:cs typeface="Arial" panose="020B0604020202020204" pitchFamily="34" charset="0"/>
              </a:rPr>
              <a:t>Bech</a:t>
            </a:r>
            <a:r>
              <a:rPr lang="en-US" altLang="ko" dirty="0" smtClean="0">
                <a:latin typeface="Arial" panose="020B0604020202020204" pitchFamily="34" charset="0"/>
                <a:cs typeface="Arial" panose="020B0604020202020204" pitchFamily="34" charset="0"/>
              </a:rPr>
              <a:t> B, et al. Ann Rheum Dis 2020;79:61-68.</a:t>
            </a:r>
          </a:p>
          <a:p>
            <a:endParaRPr lang="en-US" sz="1200" kern="1200" baseline="0" dirty="0">
              <a:solidFill>
                <a:schemeClr val="tx1"/>
              </a:solidFill>
              <a:effectLst/>
              <a:latin typeface="+mn-lt"/>
              <a:ea typeface="+mn-ea"/>
              <a:cs typeface="+mn-cs"/>
            </a:endParaRPr>
          </a:p>
          <a:p>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12</a:t>
            </a:fld>
            <a:endParaRPr lang="zh-CN" altLang="en-US"/>
          </a:p>
        </p:txBody>
      </p:sp>
    </p:spTree>
    <p:extLst>
      <p:ext uri="{BB962C8B-B14F-4D97-AF65-F5344CB8AC3E}">
        <p14:creationId xmlns:p14="http://schemas.microsoft.com/office/powerpoint/2010/main" val="444229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kern="1200" dirty="0">
                <a:solidFill>
                  <a:schemeClr val="tx1"/>
                </a:solidFill>
                <a:effectLst/>
                <a:latin typeface="Arial" panose="020B0604020202020204" pitchFamily="34" charset="0"/>
                <a:cs typeface="Arial" panose="020B0604020202020204" pitchFamily="34" charset="0"/>
              </a:rPr>
              <a:t>PsA에 대한 약리학적 치료법에는 증상 조절을 위한 치료법, 기존 DMARD, 생물학적 DMARD, JAK 억제제 및 포스포디에스테라제-4 억제제가 포함됩니다. </a:t>
            </a:r>
            <a:r>
              <a:rPr lang="ko" kern="1200" baseline="30000" dirty="0">
                <a:solidFill>
                  <a:schemeClr val="tx1"/>
                </a:solidFill>
                <a:effectLst/>
                <a:latin typeface="Arial" panose="020B0604020202020204" pitchFamily="34" charset="0"/>
                <a:cs typeface="Arial" panose="020B0604020202020204" pitchFamily="34" charset="0"/>
              </a:rPr>
              <a:t>1-3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kern="1200" baseline="30000" dirty="0">
              <a:solidFill>
                <a:schemeClr val="tx1"/>
              </a:solidFill>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dirty="0">
                <a:latin typeface="Arial" panose="020B0604020202020204" pitchFamily="34" charset="0"/>
                <a:cs typeface="Arial" panose="020B0604020202020204" pitchFamily="34" charset="0"/>
              </a:rPr>
              <a:t>간호사는 임상 적용, 부작용 모니터링 방법을 이해하고 특수 집단에서의 사용과 관련된 위험을 주의 깊게 고려해야 합니다. 다음 슬라이드는 이러한 약물에 대한 개요입니다. 이는 지침으로만 사용하기 위한 것입니다. 자세한 내용은 처방 임상의에게 문의하십시오.</a:t>
            </a:r>
            <a:endParaRPr lang="en-US" kern="1200" baseline="0" dirty="0">
              <a:solidFill>
                <a:schemeClr val="tx1"/>
              </a:solidFill>
              <a:effectLst/>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p>
          <a:p>
            <a:r>
              <a:rPr lang="en-US" altLang="ko-KR" dirty="0"/>
              <a:t>1. </a:t>
            </a:r>
            <a:r>
              <a:rPr lang="en-MY" altLang="ko-KR" dirty="0" err="1"/>
              <a:t>Ogdie</a:t>
            </a:r>
            <a:r>
              <a:rPr lang="en-MY" altLang="ko-KR" dirty="0"/>
              <a:t> A, et al. Rheumatology 2020;59:i37-i46.</a:t>
            </a:r>
          </a:p>
          <a:p>
            <a:pPr lvl="0"/>
            <a:r>
              <a:rPr lang="en-US" altLang="ko-KR" dirty="0"/>
              <a:t>2. </a:t>
            </a:r>
            <a:r>
              <a:rPr lang="en-MY" altLang="ko-KR" dirty="0"/>
              <a:t>Stiff KM, et al. </a:t>
            </a:r>
            <a:r>
              <a:rPr lang="en-US" altLang="ko-KR" dirty="0"/>
              <a:t>Expert Rev </a:t>
            </a:r>
            <a:r>
              <a:rPr lang="en-US" altLang="ko-KR" dirty="0" err="1"/>
              <a:t>Clin</a:t>
            </a:r>
            <a:r>
              <a:rPr lang="en-US" altLang="ko-KR" dirty="0"/>
              <a:t> </a:t>
            </a:r>
            <a:r>
              <a:rPr lang="en-US" altLang="ko-KR" dirty="0" err="1"/>
              <a:t>Pharmacol</a:t>
            </a:r>
            <a:r>
              <a:rPr lang="en-US" altLang="ko-KR" dirty="0"/>
              <a:t> 2018;11(12):1209-1218.</a:t>
            </a:r>
          </a:p>
          <a:p>
            <a:pPr lvl="0"/>
            <a:r>
              <a:rPr lang="en-US" altLang="ko-KR" dirty="0"/>
              <a:t>3. </a:t>
            </a:r>
            <a:r>
              <a:rPr lang="en-MY" altLang="ko-KR" dirty="0"/>
              <a:t>Singh JA, et al</a:t>
            </a:r>
            <a:r>
              <a:rPr lang="en-US" altLang="ko-KR" dirty="0"/>
              <a:t>. Arthritis Care Res (Hoboken) 2019;71(1):2-29.</a:t>
            </a: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13</a:t>
            </a:fld>
            <a:endParaRPr lang="en-US" dirty="0"/>
          </a:p>
        </p:txBody>
      </p:sp>
    </p:spTree>
    <p:extLst>
      <p:ext uri="{BB962C8B-B14F-4D97-AF65-F5344CB8AC3E}">
        <p14:creationId xmlns:p14="http://schemas.microsoft.com/office/powerpoint/2010/main" val="1932205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 dirty="0">
                <a:latin typeface="Arial" panose="020B0604020202020204" pitchFamily="34" charset="0"/>
                <a:cs typeface="Arial" panose="020B0604020202020204" pitchFamily="34" charset="0"/>
              </a:rPr>
              <a:t>NSAID는 주로 증상 완화(특히 경증 관절 질환)에 사용됩니다. </a:t>
            </a:r>
            <a:r>
              <a:rPr lang="ko" baseline="30000" dirty="0">
                <a:latin typeface="Arial" panose="020B0604020202020204" pitchFamily="34" charset="0"/>
                <a:cs typeface="Arial" panose="020B0604020202020204" pitchFamily="34"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ko" baseline="0" dirty="0">
                <a:latin typeface="Arial" panose="020B0604020202020204" pitchFamily="34" charset="0"/>
                <a:cs typeface="Arial" panose="020B0604020202020204" pitchFamily="34" charset="0"/>
              </a:rPr>
              <a:t>참고문헌</a:t>
            </a:r>
          </a:p>
          <a:p>
            <a:r>
              <a:rPr lang="ko" dirty="0">
                <a:latin typeface="Arial" panose="020B0604020202020204" pitchFamily="34" charset="0"/>
                <a:cs typeface="Arial" panose="020B0604020202020204" pitchFamily="34" charset="0"/>
              </a:rPr>
              <a:t>1. Gossec L, et al. Ann Rheum Dis 2020;79(6):700-712.</a:t>
            </a:r>
          </a:p>
          <a:p>
            <a:r>
              <a:rPr lang="ko" dirty="0">
                <a:latin typeface="Arial" panose="020B0604020202020204" pitchFamily="34" charset="0"/>
                <a:cs typeface="Arial" panose="020B0604020202020204" pitchFamily="34" charset="0"/>
              </a:rPr>
              <a:t>2. Gossec L, et al. Ann Rheum Dis 2016;75:499–510.</a:t>
            </a:r>
          </a:p>
          <a:p>
            <a:r>
              <a:rPr lang="ko" dirty="0">
                <a:latin typeface="Arial" panose="020B0604020202020204" pitchFamily="34" charset="0"/>
                <a:cs typeface="Arial" panose="020B0604020202020204" pitchFamily="34" charset="0"/>
              </a:rPr>
              <a:t>3. </a:t>
            </a:r>
            <a:r>
              <a:rPr lang="ko" altLang="zh-CN" dirty="0">
                <a:latin typeface="Arial" panose="020B0604020202020204" pitchFamily="34" charset="0"/>
                <a:cs typeface="Arial" panose="020B0604020202020204" pitchFamily="34" charset="0"/>
              </a:rPr>
              <a:t>크로포드 LJ. Arthritis Res Ther 2013;15(3):S2.</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14</a:t>
            </a:fld>
            <a:endParaRPr lang="zh-CN" altLang="en-US"/>
          </a:p>
        </p:txBody>
      </p:sp>
    </p:spTree>
    <p:extLst>
      <p:ext uri="{BB962C8B-B14F-4D97-AF65-F5344CB8AC3E}">
        <p14:creationId xmlns:p14="http://schemas.microsoft.com/office/powerpoint/2010/main" val="107881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ko" dirty="0">
                <a:solidFill>
                  <a:srgbClr val="000000"/>
                </a:solidFill>
                <a:latin typeface="Arial" panose="020B0604020202020204" pitchFamily="34" charset="0"/>
                <a:cs typeface="Arial" panose="020B0604020202020204" pitchFamily="34" charset="0"/>
              </a:rPr>
              <a:t>G </a:t>
            </a:r>
            <a:r>
              <a:rPr lang="ko" dirty="0">
                <a:latin typeface="Arial" panose="020B0604020202020204" pitchFamily="34" charset="0"/>
                <a:cs typeface="Arial" panose="020B0604020202020204" pitchFamily="34" charset="0"/>
              </a:rPr>
              <a:t>lucocorticoids </a:t>
            </a:r>
            <a:r>
              <a:rPr lang="ko" dirty="0">
                <a:solidFill>
                  <a:srgbClr val="000000"/>
                </a:solidFill>
                <a:latin typeface="Arial" panose="020B0604020202020204" pitchFamily="34" charset="0"/>
                <a:cs typeface="Arial" panose="020B0604020202020204" pitchFamily="34" charset="0"/>
              </a:rPr>
              <a:t>는 필요한 경우에만 최단 기간 동안 가장 낮은 용량으로 사용해야 합니다. </a:t>
            </a:r>
            <a:r>
              <a:rPr lang="ko" baseline="30000" dirty="0">
                <a:solidFill>
                  <a:srgbClr val="000000"/>
                </a:solidFill>
                <a:latin typeface="Arial" panose="020B0604020202020204" pitchFamily="34" charset="0"/>
                <a:cs typeface="Arial" panose="020B0604020202020204" pitchFamily="34" charset="0"/>
              </a:rPr>
              <a:t>1-3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300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ko" baseline="0" dirty="0">
                <a:solidFill>
                  <a:srgbClr val="000000"/>
                </a:solidFill>
                <a:latin typeface="Arial" panose="020B0604020202020204" pitchFamily="34" charset="0"/>
                <a:cs typeface="Arial" panose="020B0604020202020204" pitchFamily="34" charset="0"/>
              </a:rPr>
              <a:t>참고문헌</a:t>
            </a:r>
          </a:p>
          <a:p>
            <a:r>
              <a:rPr lang="ko" dirty="0">
                <a:latin typeface="Arial" panose="020B0604020202020204" pitchFamily="34" charset="0"/>
                <a:cs typeface="Arial" panose="020B0604020202020204" pitchFamily="34" charset="0"/>
              </a:rPr>
              <a:t>1. Gossec L, et al. Ann Rheum Dis 2020;79(6):700-712.</a:t>
            </a:r>
          </a:p>
          <a:p>
            <a:r>
              <a:rPr lang="ko" dirty="0">
                <a:latin typeface="Arial" panose="020B0604020202020204" pitchFamily="34" charset="0"/>
                <a:cs typeface="Arial" panose="020B0604020202020204" pitchFamily="34" charset="0"/>
              </a:rPr>
              <a:t>2. Gossec L, et al. Ann Rheum Dis 2016;75:499–510.</a:t>
            </a:r>
          </a:p>
          <a:p>
            <a:r>
              <a:rPr lang="ko" dirty="0">
                <a:latin typeface="Arial" panose="020B0604020202020204" pitchFamily="34" charset="0"/>
                <a:cs typeface="Arial" panose="020B0604020202020204" pitchFamily="34" charset="0"/>
              </a:rPr>
              <a:t>3. Ogdie A, et al. 류마티스 2020;59:i37-i46.</a:t>
            </a: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solidFill>
                <a:srgbClr val="000000"/>
              </a:solidFill>
            </a:endParaRPr>
          </a:p>
          <a:p>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15</a:t>
            </a:fld>
            <a:endParaRPr lang="zh-CN" altLang="en-US"/>
          </a:p>
        </p:txBody>
      </p:sp>
    </p:spTree>
    <p:extLst>
      <p:ext uri="{BB962C8B-B14F-4D97-AF65-F5344CB8AC3E}">
        <p14:creationId xmlns:p14="http://schemas.microsoft.com/office/powerpoint/2010/main" val="457513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dirty="0">
                <a:latin typeface="Arial" panose="020B0604020202020204" pitchFamily="34" charset="0"/>
                <a:cs typeface="Arial" panose="020B0604020202020204" pitchFamily="34" charset="0"/>
              </a:rPr>
              <a:t>메토트렉세이트, 설파살라진 및 레플루노미드는 기존의 DMARD이며 건선성 관절염에서 1차 요법으로 또는 단기간 NSAID 투여 후에 사용됩니다. </a:t>
            </a:r>
            <a:r>
              <a:rPr lang="ko" baseline="30000" dirty="0">
                <a:latin typeface="Arial" panose="020B0604020202020204" pitchFamily="34" charset="0"/>
                <a:cs typeface="Arial" panose="020B0604020202020204" pitchFamily="34" charset="0"/>
              </a:rPr>
              <a:t>1</a:t>
            </a:r>
          </a:p>
          <a:p>
            <a:endParaRPr lang="en-US" baseline="30000" dirty="0">
              <a:latin typeface="Arial" panose="020B0604020202020204" pitchFamily="34" charset="0"/>
              <a:cs typeface="Arial" panose="020B0604020202020204" pitchFamily="34" charset="0"/>
            </a:endParaRPr>
          </a:p>
          <a:p>
            <a:r>
              <a:rPr lang="ko" baseline="0" dirty="0">
                <a:latin typeface="Arial" panose="020B0604020202020204" pitchFamily="34" charset="0"/>
                <a:cs typeface="Arial" panose="020B0604020202020204" pitchFamily="34" charset="0"/>
              </a:rPr>
              <a:t>참조</a:t>
            </a:r>
          </a:p>
          <a:p>
            <a:pPr marL="0" marR="0" lvl="0" indent="0" algn="l" defTabSz="914400" rtl="0" eaLnBrk="1" fontAlgn="auto" latinLnBrk="0" hangingPunct="1">
              <a:lnSpc>
                <a:spcPct val="100000"/>
              </a:lnSpc>
              <a:spcBef>
                <a:spcPts val="0"/>
              </a:spcBef>
              <a:spcAft>
                <a:spcPts val="0"/>
              </a:spcAft>
              <a:buClrTx/>
              <a:buSzTx/>
              <a:buFontTx/>
              <a:buNone/>
              <a:tabLst/>
              <a:defRPr/>
            </a:pPr>
            <a:r>
              <a:rPr lang="ko" dirty="0">
                <a:latin typeface="Arial" panose="020B0604020202020204" pitchFamily="34" charset="0"/>
                <a:cs typeface="Arial" panose="020B0604020202020204" pitchFamily="34" charset="0"/>
              </a:rPr>
              <a:t>1. Gossec L, et al. Ann Rheum Dis 2020;79(6):700-712.</a:t>
            </a:r>
          </a:p>
          <a:p>
            <a:endParaRPr lang="en-SG" baseline="0"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16</a:t>
            </a:fld>
            <a:endParaRPr lang="zh-CN" altLang="en-US"/>
          </a:p>
        </p:txBody>
      </p:sp>
    </p:spTree>
    <p:extLst>
      <p:ext uri="{BB962C8B-B14F-4D97-AF65-F5344CB8AC3E}">
        <p14:creationId xmlns:p14="http://schemas.microsoft.com/office/powerpoint/2010/main" val="2406125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sz="1200" kern="1200" dirty="0">
                <a:solidFill>
                  <a:schemeClr val="tx1"/>
                </a:solidFill>
                <a:effectLst/>
                <a:latin typeface="Arial" panose="020B0604020202020204" pitchFamily="34" charset="0"/>
                <a:cs typeface="Arial" panose="020B0604020202020204" pitchFamily="34" charset="0"/>
              </a:rPr>
              <a:t>DMARD를 시작하기 전에 </a:t>
            </a:r>
            <a:r>
              <a:rPr lang="ko-KR" altLang="en-US" sz="1200" kern="1200" dirty="0">
                <a:solidFill>
                  <a:schemeClr val="tx1"/>
                </a:solidFill>
                <a:effectLst/>
                <a:latin typeface="Arial" panose="020B0604020202020204" pitchFamily="34" charset="0"/>
                <a:cs typeface="Arial" panose="020B0604020202020204" pitchFamily="34" charset="0"/>
              </a:rPr>
              <a:t>투여가 가능한지에 대하여서 </a:t>
            </a:r>
            <a:r>
              <a:rPr lang="ko" sz="1200" kern="1200" dirty="0">
                <a:solidFill>
                  <a:schemeClr val="tx1"/>
                </a:solidFill>
                <a:effectLst/>
                <a:latin typeface="Arial" panose="020B0604020202020204" pitchFamily="34" charset="0"/>
                <a:cs typeface="Arial" panose="020B0604020202020204" pitchFamily="34" charset="0"/>
              </a:rPr>
              <a:t>혈구 수, 간 기능 검사 및 신장 기능 검사를</a:t>
            </a:r>
            <a:r>
              <a:rPr lang="en-US" altLang="ko" sz="1200" kern="1200" dirty="0">
                <a:solidFill>
                  <a:schemeClr val="tx1"/>
                </a:solidFill>
                <a:effectLst/>
                <a:latin typeface="Arial" panose="020B0604020202020204" pitchFamily="34" charset="0"/>
                <a:cs typeface="Arial" panose="020B0604020202020204" pitchFamily="34" charset="0"/>
              </a:rPr>
              <a:t> </a:t>
            </a:r>
            <a:r>
              <a:rPr lang="ko-KR" altLang="en-US" sz="1200" kern="1200" dirty="0">
                <a:solidFill>
                  <a:schemeClr val="tx1"/>
                </a:solidFill>
                <a:effectLst/>
                <a:latin typeface="Arial" panose="020B0604020202020204" pitchFamily="34" charset="0"/>
                <a:cs typeface="Arial" panose="020B0604020202020204" pitchFamily="34" charset="0"/>
              </a:rPr>
              <a:t>확인해야합니다</a:t>
            </a:r>
            <a:r>
              <a:rPr lang="en-US" altLang="ko-KR" sz="1200" kern="1200" dirty="0">
                <a:solidFill>
                  <a:schemeClr val="tx1"/>
                </a:solidFill>
                <a:effectLst/>
                <a:latin typeface="Arial" panose="020B0604020202020204" pitchFamily="34" charset="0"/>
                <a:cs typeface="Arial" panose="020B0604020202020204" pitchFamily="34" charset="0"/>
              </a:rPr>
              <a:t>. </a:t>
            </a:r>
            <a:r>
              <a:rPr lang="ko-KR" altLang="en-US" sz="1200" kern="1200" dirty="0">
                <a:solidFill>
                  <a:schemeClr val="tx1"/>
                </a:solidFill>
                <a:effectLst/>
                <a:latin typeface="Arial" panose="020B0604020202020204" pitchFamily="34" charset="0"/>
                <a:cs typeface="Arial" panose="020B0604020202020204" pitchFamily="34" charset="0"/>
              </a:rPr>
              <a:t>또한 </a:t>
            </a:r>
            <a:r>
              <a:rPr lang="en-US" altLang="ko-KR" sz="1200" kern="1200" dirty="0">
                <a:solidFill>
                  <a:schemeClr val="tx1"/>
                </a:solidFill>
                <a:effectLst/>
                <a:latin typeface="Arial" panose="020B0604020202020204" pitchFamily="34" charset="0"/>
                <a:cs typeface="Arial" panose="020B0604020202020204" pitchFamily="34" charset="0"/>
              </a:rPr>
              <a:t>DMARDS </a:t>
            </a:r>
            <a:r>
              <a:rPr lang="ko-KR" altLang="en-US" sz="1200" kern="1200" dirty="0">
                <a:solidFill>
                  <a:schemeClr val="tx1"/>
                </a:solidFill>
                <a:effectLst/>
                <a:latin typeface="Arial" panose="020B0604020202020204" pitchFamily="34" charset="0"/>
                <a:cs typeface="Arial" panose="020B0604020202020204" pitchFamily="34" charset="0"/>
              </a:rPr>
              <a:t>치료 중</a:t>
            </a:r>
            <a:r>
              <a:rPr lang="en-US" altLang="ko-KR" sz="1200" kern="1200" dirty="0">
                <a:solidFill>
                  <a:schemeClr val="tx1"/>
                </a:solidFill>
                <a:effectLst/>
                <a:latin typeface="Arial" panose="020B0604020202020204" pitchFamily="34" charset="0"/>
                <a:cs typeface="Arial" panose="020B0604020202020204" pitchFamily="34" charset="0"/>
              </a:rPr>
              <a:t>, </a:t>
            </a:r>
            <a:r>
              <a:rPr lang="ko-KR" altLang="en-US" sz="1200" kern="1200" dirty="0" err="1">
                <a:solidFill>
                  <a:schemeClr val="tx1"/>
                </a:solidFill>
                <a:effectLst/>
                <a:latin typeface="Arial" panose="020B0604020202020204" pitchFamily="34" charset="0"/>
                <a:cs typeface="Arial" panose="020B0604020202020204" pitchFamily="34" charset="0"/>
              </a:rPr>
              <a:t>혈구수</a:t>
            </a:r>
            <a:r>
              <a:rPr lang="en-US" altLang="ko-KR" sz="1200" kern="1200" dirty="0">
                <a:solidFill>
                  <a:schemeClr val="tx1"/>
                </a:solidFill>
                <a:effectLst/>
                <a:latin typeface="Arial" panose="020B0604020202020204" pitchFamily="34" charset="0"/>
                <a:cs typeface="Arial" panose="020B0604020202020204" pitchFamily="34" charset="0"/>
              </a:rPr>
              <a:t>, </a:t>
            </a:r>
            <a:r>
              <a:rPr lang="ko-KR" altLang="en-US" sz="1200" kern="1200" dirty="0">
                <a:solidFill>
                  <a:schemeClr val="tx1"/>
                </a:solidFill>
                <a:effectLst/>
                <a:latin typeface="Arial" panose="020B0604020202020204" pitchFamily="34" charset="0"/>
                <a:cs typeface="Arial" panose="020B0604020202020204" pitchFamily="34" charset="0"/>
              </a:rPr>
              <a:t>간기능검사 및 신장기능 검사의 이상이 있는 경우 용량을 </a:t>
            </a:r>
            <a:r>
              <a:rPr lang="ko-KR" altLang="en-US" sz="1200" kern="1200" dirty="0" err="1">
                <a:solidFill>
                  <a:schemeClr val="tx1"/>
                </a:solidFill>
                <a:effectLst/>
                <a:latin typeface="Arial" panose="020B0604020202020204" pitchFamily="34" charset="0"/>
                <a:cs typeface="Arial" panose="020B0604020202020204" pitchFamily="34" charset="0"/>
              </a:rPr>
              <a:t>조절해야할</a:t>
            </a:r>
            <a:r>
              <a:rPr lang="ko-KR" altLang="en-US" sz="1200" kern="1200" dirty="0">
                <a:solidFill>
                  <a:schemeClr val="tx1"/>
                </a:solidFill>
                <a:effectLst/>
                <a:latin typeface="Arial" panose="020B0604020202020204" pitchFamily="34" charset="0"/>
                <a:cs typeface="Arial" panose="020B0604020202020204" pitchFamily="34" charset="0"/>
              </a:rPr>
              <a:t> 수 있으므로 정기적인 검사를 요합니다</a:t>
            </a:r>
            <a:r>
              <a:rPr lang="en-US" altLang="ko-KR" sz="1200" kern="1200" dirty="0">
                <a:solidFill>
                  <a:schemeClr val="tx1"/>
                </a:solidFill>
                <a:effectLst/>
                <a:latin typeface="Arial" panose="020B0604020202020204" pitchFamily="34" charset="0"/>
                <a:cs typeface="Arial" panose="020B0604020202020204" pitchFamily="34" charset="0"/>
              </a:rPr>
              <a:t>.</a:t>
            </a:r>
            <a:r>
              <a:rPr lang="ko" sz="1200" kern="1200" dirty="0">
                <a:solidFill>
                  <a:schemeClr val="tx1"/>
                </a:solidFill>
                <a:effectLst/>
                <a:latin typeface="Arial" panose="020B0604020202020204" pitchFamily="34" charset="0"/>
                <a:cs typeface="Arial" panose="020B0604020202020204" pitchFamily="34" charset="0"/>
              </a:rPr>
              <a:t> </a:t>
            </a:r>
            <a:r>
              <a:rPr lang="ko" sz="1200" kern="1200" baseline="30000" dirty="0">
                <a:solidFill>
                  <a:schemeClr val="tx1"/>
                </a:solidFill>
                <a:effectLst/>
                <a:latin typeface="Arial" panose="020B0604020202020204" pitchFamily="34" charset="0"/>
                <a:cs typeface="Arial" panose="020B0604020202020204" pitchFamily="34" charset="0"/>
              </a:rPr>
              <a:t>1-3</a:t>
            </a:r>
          </a:p>
          <a:p>
            <a:endParaRPr lang="en-US" sz="1200" kern="1200" baseline="30000" dirty="0">
              <a:solidFill>
                <a:schemeClr val="tx1"/>
              </a:solidFill>
              <a:effectLst/>
              <a:latin typeface="Arial" panose="020B0604020202020204" pitchFamily="34" charset="0"/>
              <a:cs typeface="Arial" panose="020B0604020202020204" pitchFamily="34" charset="0"/>
            </a:endParaRPr>
          </a:p>
          <a:p>
            <a:r>
              <a:rPr lang="ko" sz="1200" kern="1200" baseline="0" dirty="0">
                <a:solidFill>
                  <a:schemeClr val="tx1"/>
                </a:solidFill>
                <a:effectLst/>
                <a:latin typeface="Arial" panose="020B0604020202020204" pitchFamily="34" charset="0"/>
                <a:cs typeface="Arial" panose="020B0604020202020204" pitchFamily="34" charset="0"/>
              </a:rPr>
              <a:t>참고문헌</a:t>
            </a:r>
          </a:p>
          <a:p>
            <a:r>
              <a:rPr lang="ko" dirty="0">
                <a:latin typeface="Arial" panose="020B0604020202020204" pitchFamily="34" charset="0"/>
                <a:cs typeface="Arial" panose="020B0604020202020204" pitchFamily="34" charset="0"/>
              </a:rPr>
              <a:t>1. Cuchacovich R, et al. The Adv 만성 Dis. 2012;3(6):259-269.</a:t>
            </a:r>
          </a:p>
          <a:p>
            <a:r>
              <a:rPr lang="ko" dirty="0">
                <a:latin typeface="Arial" panose="020B0604020202020204" pitchFamily="34" charset="0"/>
                <a:cs typeface="Arial" panose="020B0604020202020204" pitchFamily="34" charset="0"/>
              </a:rPr>
              <a:t>2. Benjamin O, et al. In: StatPearls [인터넷]. 보물섬(FL). 사용 가능: </a:t>
            </a:r>
            <a:r>
              <a:rPr lang="ko" dirty="0">
                <a:latin typeface="Arial" panose="020B0604020202020204" pitchFamily="34" charset="0"/>
                <a:cs typeface="Arial" panose="020B0604020202020204" pitchFamily="34" charset="0"/>
                <a:hlinkClick r:id="rId3"/>
              </a:rPr>
              <a:t>https://www.ncbi.nlm.nih.gov/books/NBK507863/ </a:t>
            </a:r>
            <a:r>
              <a:rPr lang="ko" dirty="0">
                <a:latin typeface="Arial" panose="020B0604020202020204" pitchFamily="34" charset="0"/>
                <a:cs typeface="Arial" panose="020B0604020202020204" pitchFamily="34" charset="0"/>
              </a:rPr>
              <a:t>2020년 9월 20일 액세스.</a:t>
            </a:r>
          </a:p>
          <a:p>
            <a:r>
              <a:rPr lang="ko" dirty="0">
                <a:latin typeface="Arial" panose="020B0604020202020204" pitchFamily="34" charset="0"/>
                <a:cs typeface="Arial" panose="020B0604020202020204" pitchFamily="34" charset="0"/>
              </a:rPr>
              <a:t>3. Fahmy A, et al, Oxford Medical Case Reports </a:t>
            </a:r>
            <a:r>
              <a:rPr lang="ko" dirty="0"/>
              <a:t>2018;9:275-277.</a:t>
            </a:r>
            <a:endParaRPr lang="en-US" sz="1200" kern="1200" baseline="0" dirty="0">
              <a:solidFill>
                <a:schemeClr val="tx1"/>
              </a:solidFill>
              <a:effectLst/>
              <a:latin typeface="+mn-lt"/>
              <a:ea typeface="+mn-ea"/>
              <a:cs typeface="+mn-cs"/>
            </a:endParaRPr>
          </a:p>
          <a:p>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17</a:t>
            </a:fld>
            <a:endParaRPr lang="zh-CN" altLang="en-US"/>
          </a:p>
        </p:txBody>
      </p:sp>
    </p:spTree>
    <p:extLst>
      <p:ext uri="{BB962C8B-B14F-4D97-AF65-F5344CB8AC3E}">
        <p14:creationId xmlns:p14="http://schemas.microsoft.com/office/powerpoint/2010/main" val="2038979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dirty="0">
                <a:latin typeface="Arial" panose="020B0604020202020204" pitchFamily="34" charset="0"/>
                <a:cs typeface="Arial" panose="020B0604020202020204" pitchFamily="34" charset="0"/>
              </a:rPr>
              <a:t>NSAID 또는 글루코코르티코이드</a:t>
            </a:r>
            <a:r>
              <a:rPr lang="ko-KR" altLang="en-US" dirty="0">
                <a:latin typeface="Arial" panose="020B0604020202020204" pitchFamily="34" charset="0"/>
                <a:cs typeface="Arial" panose="020B0604020202020204" pitchFamily="34" charset="0"/>
              </a:rPr>
              <a:t>치료 효과가 불충분한</a:t>
            </a:r>
            <a:r>
              <a:rPr lang="ko" dirty="0">
                <a:latin typeface="Arial" panose="020B0604020202020204" pitchFamily="34" charset="0"/>
                <a:cs typeface="Arial" panose="020B0604020202020204" pitchFamily="34" charset="0"/>
              </a:rPr>
              <a:t> 환자에게 사용됩니다 . </a:t>
            </a:r>
            <a:r>
              <a:rPr lang="ko" baseline="30000" dirty="0">
                <a:latin typeface="Arial" panose="020B0604020202020204" pitchFamily="34" charset="0"/>
                <a:cs typeface="Arial" panose="020B0604020202020204" pitchFamily="34" charset="0"/>
              </a:rPr>
              <a:t>1</a:t>
            </a:r>
          </a:p>
          <a:p>
            <a:endParaRPr lang="en-US" baseline="30000" dirty="0">
              <a:latin typeface="Arial" panose="020B0604020202020204" pitchFamily="34" charset="0"/>
              <a:cs typeface="Arial" panose="020B0604020202020204" pitchFamily="34" charset="0"/>
            </a:endParaRPr>
          </a:p>
          <a:p>
            <a:r>
              <a:rPr lang="ko" baseline="0" dirty="0">
                <a:latin typeface="Arial" panose="020B0604020202020204" pitchFamily="34" charset="0"/>
                <a:cs typeface="Arial" panose="020B0604020202020204" pitchFamily="34" charset="0"/>
              </a:rPr>
              <a:t>참조</a:t>
            </a:r>
          </a:p>
          <a:p>
            <a:r>
              <a:rPr lang="ko" dirty="0">
                <a:latin typeface="Arial" panose="020B0604020202020204" pitchFamily="34" charset="0"/>
                <a:cs typeface="Arial" panose="020B0604020202020204" pitchFamily="34" charset="0"/>
              </a:rPr>
              <a:t>1. Gossec L, et al. Ann Rheum Dis 2020;79(6):700-712.</a:t>
            </a:r>
            <a:endParaRPr lang="en-SG"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18</a:t>
            </a:fld>
            <a:endParaRPr lang="zh-CN" altLang="en-US"/>
          </a:p>
        </p:txBody>
      </p:sp>
    </p:spTree>
    <p:extLst>
      <p:ext uri="{BB962C8B-B14F-4D97-AF65-F5344CB8AC3E}">
        <p14:creationId xmlns:p14="http://schemas.microsoft.com/office/powerpoint/2010/main" val="814544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 sz="1200" kern="1200" dirty="0">
                <a:solidFill>
                  <a:schemeClr val="tx1"/>
                </a:solidFill>
                <a:effectLst/>
                <a:latin typeface="Arial" panose="020B0604020202020204" pitchFamily="34" charset="0"/>
                <a:cs typeface="Arial" panose="020B0604020202020204" pitchFamily="34" charset="0"/>
              </a:rPr>
              <a:t>생물학적 DMARD를 시작하기 전</a:t>
            </a:r>
            <a:r>
              <a:rPr lang="en-US" altLang="ko" sz="1200" kern="1200" dirty="0">
                <a:solidFill>
                  <a:schemeClr val="tx1"/>
                </a:solidFill>
                <a:effectLst/>
                <a:latin typeface="Arial" panose="020B0604020202020204" pitchFamily="34" charset="0"/>
                <a:cs typeface="Arial" panose="020B0604020202020204" pitchFamily="34" charset="0"/>
              </a:rPr>
              <a:t> </a:t>
            </a:r>
            <a:r>
              <a:rPr lang="ko-KR" altLang="en-US" sz="1200" kern="1200" dirty="0">
                <a:solidFill>
                  <a:schemeClr val="tx1"/>
                </a:solidFill>
                <a:effectLst/>
                <a:latin typeface="Arial" panose="020B0604020202020204" pitchFamily="34" charset="0"/>
                <a:cs typeface="Arial" panose="020B0604020202020204" pitchFamily="34" charset="0"/>
              </a:rPr>
              <a:t>선별검사를 위해 그리고 투여 중 모니터링을 </a:t>
            </a:r>
            <a:r>
              <a:rPr lang="ko-KR" altLang="en-US" sz="1200" kern="1200" dirty="0" err="1">
                <a:solidFill>
                  <a:schemeClr val="tx1"/>
                </a:solidFill>
                <a:effectLst/>
                <a:latin typeface="Arial" panose="020B0604020202020204" pitchFamily="34" charset="0"/>
                <a:cs typeface="Arial" panose="020B0604020202020204" pitchFamily="34" charset="0"/>
              </a:rPr>
              <a:t>위헤</a:t>
            </a:r>
            <a:r>
              <a:rPr lang="ko" sz="1200" kern="1200" dirty="0">
                <a:solidFill>
                  <a:schemeClr val="tx1"/>
                </a:solidFill>
                <a:effectLst/>
                <a:latin typeface="Arial" panose="020B0604020202020204" pitchFamily="34" charset="0"/>
                <a:cs typeface="Arial" panose="020B0604020202020204" pitchFamily="34" charset="0"/>
              </a:rPr>
              <a:t> 정기적인 혈구 수, 간 기능 검사, 신장 기능 검사, B형 및 C형 간염 바이러스 검사를 받아야 합니다. </a:t>
            </a:r>
            <a:r>
              <a:rPr lang="ko" sz="1200" kern="1200" baseline="30000" dirty="0">
                <a:solidFill>
                  <a:schemeClr val="tx1"/>
                </a:solidFill>
                <a:effectLst/>
                <a:latin typeface="Arial" panose="020B0604020202020204" pitchFamily="34" charset="0"/>
                <a:cs typeface="Arial" panose="020B0604020202020204" pitchFamily="34"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3000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ko" sz="1200" kern="1200" baseline="0" dirty="0">
                <a:solidFill>
                  <a:schemeClr val="tx1"/>
                </a:solidFill>
                <a:effectLst/>
                <a:latin typeface="Arial" panose="020B0604020202020204" pitchFamily="34" charset="0"/>
                <a:cs typeface="Arial" panose="020B0604020202020204" pitchFamily="34" charset="0"/>
              </a:rPr>
              <a:t>참고문헌</a:t>
            </a:r>
          </a:p>
          <a:p>
            <a:r>
              <a:rPr lang="ko" dirty="0">
                <a:latin typeface="Arial" panose="020B0604020202020204" pitchFamily="34" charset="0"/>
                <a:cs typeface="Arial" panose="020B0604020202020204" pitchFamily="34" charset="0"/>
              </a:rPr>
              <a:t>1. Gossec L, et al. Ann Rheum Dis 2020;79(6):700-712.</a:t>
            </a:r>
          </a:p>
          <a:p>
            <a:r>
              <a:rPr lang="ko" dirty="0">
                <a:latin typeface="Arial" panose="020B0604020202020204" pitchFamily="34" charset="0"/>
                <a:cs typeface="Arial" panose="020B0604020202020204" pitchFamily="34" charset="0"/>
              </a:rPr>
              <a:t>2. Carter SC, et al(eds). 2015. 류마티스 간호를 위한 핵심 커리큘럼. 그린빌, 사우스캐롤라이나, 미국: 류마티스 간호사 협회 </a:t>
            </a:r>
            <a:r>
              <a:rPr lang="ko" altLang="zh-CN"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ko" dirty="0">
                <a:latin typeface="Arial" panose="020B0604020202020204" pitchFamily="34" charset="0"/>
                <a:cs typeface="Arial" panose="020B0604020202020204" pitchFamily="34" charset="0"/>
              </a:rPr>
              <a:t>3. Coates LC, et al. 관절염 류마톨 2016;68(5):1060-1071.</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19</a:t>
            </a:fld>
            <a:endParaRPr lang="zh-CN" altLang="en-US"/>
          </a:p>
        </p:txBody>
      </p:sp>
    </p:spTree>
    <p:extLst>
      <p:ext uri="{BB962C8B-B14F-4D97-AF65-F5344CB8AC3E}">
        <p14:creationId xmlns:p14="http://schemas.microsoft.com/office/powerpoint/2010/main" val="1522968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 dirty="0">
                <a:latin typeface="Arial" panose="020B0604020202020204" pitchFamily="34" charset="0"/>
                <a:cs typeface="Arial" panose="020B0604020202020204" pitchFamily="34" charset="0"/>
              </a:rPr>
              <a:t>JAKi는 </a:t>
            </a:r>
            <a:r>
              <a:rPr lang="ko" altLang="zh-CN" dirty="0">
                <a:latin typeface="Arial" panose="020B0604020202020204" pitchFamily="34" charset="0"/>
                <a:cs typeface="Arial" panose="020B0604020202020204" pitchFamily="34" charset="0"/>
              </a:rPr>
              <a:t>재래식 또는 생물학적 DMARD에 대한 부적절한 반응 후 환자에게 사용됩니다. </a:t>
            </a:r>
            <a:r>
              <a:rPr lang="ko" altLang="zh-CN" baseline="30000" dirty="0">
                <a:latin typeface="Arial" panose="020B0604020202020204" pitchFamily="34" charset="0"/>
                <a:cs typeface="Arial" panose="020B0604020202020204" pitchFamily="34" charset="0"/>
              </a:rPr>
              <a:t>1</a:t>
            </a:r>
            <a:r>
              <a:rPr lang="ko" altLang="zh-CN" dirty="0">
                <a:latin typeface="Arial" panose="020B0604020202020204" pitchFamily="34" charset="0"/>
                <a:cs typeface="Arial" panose="020B0604020202020204" pitchFamily="34" charset="0"/>
              </a:rPr>
              <a:t> </a:t>
            </a: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참조</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Gossec L, et al. Ann Rheum Dis 2020;79(6):700-712.</a:t>
            </a:r>
          </a:p>
          <a:p>
            <a:endParaRPr lang="en-SG"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20</a:t>
            </a:fld>
            <a:endParaRPr lang="zh-CN" altLang="en-US"/>
          </a:p>
        </p:txBody>
      </p:sp>
    </p:spTree>
    <p:extLst>
      <p:ext uri="{BB962C8B-B14F-4D97-AF65-F5344CB8AC3E}">
        <p14:creationId xmlns:p14="http://schemas.microsoft.com/office/powerpoint/2010/main" val="2232636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 altLang="zh-CN" dirty="0">
                <a:latin typeface="Arial" panose="020B0604020202020204" pitchFamily="34" charset="0"/>
                <a:cs typeface="Arial" panose="020B0604020202020204" pitchFamily="34" charset="0"/>
              </a:rPr>
              <a:t>기존의 DMARD에 대한 반응이 불충분하고 생물학적 DMARD 또는 JAKi가 적절하지 않은 </a:t>
            </a:r>
            <a:r>
              <a:rPr lang="ko" dirty="0">
                <a:latin typeface="Arial" panose="020B0604020202020204" pitchFamily="34" charset="0"/>
                <a:cs typeface="Arial" panose="020B0604020202020204" pitchFamily="34" charset="0"/>
              </a:rPr>
              <a:t>경증 PsA 질환에 사용됩니다 . </a:t>
            </a:r>
            <a:r>
              <a:rPr lang="ko" altLang="zh-CN" baseline="30000" dirty="0">
                <a:latin typeface="Arial" panose="020B0604020202020204" pitchFamily="34" charset="0"/>
                <a:cs typeface="Arial" panose="020B0604020202020204" pitchFamily="34"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ko" baseline="0" dirty="0">
                <a:latin typeface="Arial" panose="020B0604020202020204" pitchFamily="34" charset="0"/>
                <a:cs typeface="Arial" panose="020B0604020202020204" pitchFamily="34" charset="0"/>
              </a:rPr>
              <a:t>참조</a:t>
            </a:r>
          </a:p>
          <a:p>
            <a:r>
              <a:rPr lang="ko" baseline="0" dirty="0">
                <a:latin typeface="Arial" panose="020B0604020202020204" pitchFamily="34" charset="0"/>
                <a:cs typeface="Arial" panose="020B0604020202020204" pitchFamily="34" charset="0"/>
              </a:rPr>
              <a:t>1. </a:t>
            </a:r>
            <a:r>
              <a:rPr lang="ko" dirty="0">
                <a:latin typeface="Arial" panose="020B0604020202020204" pitchFamily="34" charset="0"/>
                <a:cs typeface="Arial" panose="020B0604020202020204" pitchFamily="34" charset="0"/>
              </a:rPr>
              <a:t>Gossec L, et al. Ann Rheum Dis 2020;79(6):700-712.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SG" baseline="0" dirty="0"/>
          </a:p>
        </p:txBody>
      </p:sp>
      <p:sp>
        <p:nvSpPr>
          <p:cNvPr id="4" name="Slide Number Placeholder 3"/>
          <p:cNvSpPr>
            <a:spLocks noGrp="1"/>
          </p:cNvSpPr>
          <p:nvPr>
            <p:ph type="sldNum" sz="quarter" idx="10"/>
          </p:nvPr>
        </p:nvSpPr>
        <p:spPr/>
        <p:txBody>
          <a:bodyPr/>
          <a:lstStyle/>
          <a:p>
            <a:fld id="{5F7912F0-9B53-41C0-A6CF-7DECA5D30E11}" type="slidenum">
              <a:rPr lang="zh-CN" altLang="en-US" smtClean="0"/>
              <a:pPr/>
              <a:t>21</a:t>
            </a:fld>
            <a:endParaRPr lang="zh-CN" altLang="en-US"/>
          </a:p>
        </p:txBody>
      </p:sp>
    </p:spTree>
    <p:extLst>
      <p:ext uri="{BB962C8B-B14F-4D97-AF65-F5344CB8AC3E}">
        <p14:creationId xmlns:p14="http://schemas.microsoft.com/office/powerpoint/2010/main" val="811380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dirty="0">
                <a:latin typeface="Arial" panose="020B0604020202020204" pitchFamily="34" charset="0"/>
                <a:cs typeface="Arial" panose="020B0604020202020204" pitchFamily="34" charset="0"/>
              </a:rPr>
              <a:t>PsA에 대한 약리학적 권장 사항의 요약은 4단계로 구성된 이 최신 EULAR 알고리즘에 설명되어 있습니다. </a:t>
            </a:r>
            <a:r>
              <a:rPr lang="ko" baseline="30000" dirty="0">
                <a:latin typeface="Arial" panose="020B0604020202020204" pitchFamily="34" charset="0"/>
                <a:cs typeface="Arial" panose="020B0604020202020204" pitchFamily="34" charset="0"/>
              </a:rPr>
              <a:t>1</a:t>
            </a:r>
          </a:p>
          <a:p>
            <a:endParaRPr lang="en-US" baseline="30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baseline="0" dirty="0">
                <a:latin typeface="Arial" panose="020B0604020202020204" pitchFamily="34" charset="0"/>
                <a:cs typeface="Arial" panose="020B0604020202020204" pitchFamily="34" charset="0"/>
              </a:rPr>
              <a:t>1상: 경증 환자에 초점</a:t>
            </a:r>
          </a:p>
          <a:p>
            <a:pPr marL="171450" indent="-171450">
              <a:buFont typeface="Arial" panose="020B0604020202020204" pitchFamily="34" charset="0"/>
              <a:buChar char="•"/>
            </a:pPr>
            <a:r>
              <a:rPr lang="ko" baseline="0" dirty="0">
                <a:latin typeface="Arial" panose="020B0604020202020204" pitchFamily="34" charset="0"/>
                <a:cs typeface="Arial" panose="020B0604020202020204" pitchFamily="34" charset="0"/>
              </a:rPr>
              <a:t>II상: 기존 DMARD 사용 및 I상 실패 환자에 중점</a:t>
            </a:r>
          </a:p>
          <a:p>
            <a:pPr marL="171450" indent="-171450">
              <a:buFont typeface="Arial" panose="020B0604020202020204" pitchFamily="34" charset="0"/>
              <a:buChar char="•"/>
            </a:pPr>
            <a:r>
              <a:rPr lang="ko" baseline="0" dirty="0">
                <a:latin typeface="Arial" panose="020B0604020202020204" pitchFamily="34" charset="0"/>
                <a:cs typeface="Arial" panose="020B0604020202020204" pitchFamily="34" charset="0"/>
              </a:rPr>
              <a:t>III상: II상 및/또는 I상 실패 환자에 초점</a:t>
            </a:r>
          </a:p>
          <a:p>
            <a:pPr marL="171450" indent="-171450">
              <a:buFont typeface="Arial" panose="020B0604020202020204" pitchFamily="34" charset="0"/>
              <a:buChar char="•"/>
            </a:pPr>
            <a:r>
              <a:rPr lang="ko" baseline="0" dirty="0">
                <a:latin typeface="Arial" panose="020B0604020202020204" pitchFamily="34" charset="0"/>
                <a:cs typeface="Arial" panose="020B0604020202020204" pitchFamily="34" charset="0"/>
              </a:rPr>
              <a:t>Phase IV: Phase III에 실패한 환자에 초점</a:t>
            </a:r>
            <a:endParaRPr lang="en-SG"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참조</a:t>
            </a:r>
          </a:p>
          <a:p>
            <a:pPr marL="228600" indent="-228600">
              <a:buFont typeface="+mj-lt"/>
              <a:buAutoNum type="arabicPeriod"/>
            </a:pPr>
            <a:r>
              <a:rPr lang="ko" dirty="0">
                <a:latin typeface="Arial" panose="020B0604020202020204" pitchFamily="34" charset="0"/>
                <a:cs typeface="Arial" panose="020B0604020202020204" pitchFamily="34" charset="0"/>
              </a:rPr>
              <a:t>Gossec L, et al. Ann Rheum Dis 2020;79(6):700-712.</a:t>
            </a:r>
            <a:endParaRPr lang="en-SG"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22</a:t>
            </a:fld>
            <a:endParaRPr lang="en-US" dirty="0"/>
          </a:p>
        </p:txBody>
      </p:sp>
    </p:spTree>
    <p:extLst>
      <p:ext uri="{BB962C8B-B14F-4D97-AF65-F5344CB8AC3E}">
        <p14:creationId xmlns:p14="http://schemas.microsoft.com/office/powerpoint/2010/main" val="1854469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23</a:t>
            </a:fld>
            <a:endParaRPr lang="en-US" dirty="0"/>
          </a:p>
        </p:txBody>
      </p:sp>
    </p:spTree>
    <p:extLst>
      <p:ext uri="{BB962C8B-B14F-4D97-AF65-F5344CB8AC3E}">
        <p14:creationId xmlns:p14="http://schemas.microsoft.com/office/powerpoint/2010/main" val="3136067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24</a:t>
            </a:fld>
            <a:endParaRPr lang="en-US" dirty="0"/>
          </a:p>
        </p:txBody>
      </p:sp>
    </p:spTree>
    <p:extLst>
      <p:ext uri="{BB962C8B-B14F-4D97-AF65-F5344CB8AC3E}">
        <p14:creationId xmlns:p14="http://schemas.microsoft.com/office/powerpoint/2010/main" val="2088771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25</a:t>
            </a:fld>
            <a:endParaRPr lang="en-US" dirty="0"/>
          </a:p>
        </p:txBody>
      </p:sp>
    </p:spTree>
    <p:extLst>
      <p:ext uri="{BB962C8B-B14F-4D97-AF65-F5344CB8AC3E}">
        <p14:creationId xmlns:p14="http://schemas.microsoft.com/office/powerpoint/2010/main" val="2134410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ko" dirty="0">
                <a:latin typeface="Arial" panose="020B0604020202020204" pitchFamily="34" charset="0"/>
                <a:cs typeface="Arial" panose="020B0604020202020204" pitchFamily="34" charset="0"/>
              </a:rPr>
              <a:t>이 목록에는 GRAPPA 2015 지침에 따라 다양한 PsA 도메인에 대해 강력히 권장되는 치료법이 포함되어 있습니다. </a:t>
            </a:r>
            <a:r>
              <a:rPr lang="ko" baseline="30000" dirty="0">
                <a:latin typeface="Arial" panose="020B0604020202020204" pitchFamily="34" charset="0"/>
                <a:cs typeface="Arial" panose="020B0604020202020204" pitchFamily="34" charset="0"/>
              </a:rPr>
              <a:t>1</a:t>
            </a:r>
          </a:p>
          <a:p>
            <a:pPr marL="171450" indent="-171450">
              <a:buFont typeface="Arial" panose="020B0604020202020204" pitchFamily="34" charset="0"/>
              <a:buChar char="•"/>
            </a:pPr>
            <a:endParaRPr lang="en-US" baseline="30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200" kern="1200" dirty="0">
                <a:solidFill>
                  <a:schemeClr val="tx1"/>
                </a:solidFill>
                <a:effectLst/>
                <a:latin typeface="Arial" panose="020B0604020202020204" pitchFamily="34" charset="0"/>
                <a:cs typeface="Arial" panose="020B0604020202020204" pitchFamily="34" charset="0"/>
              </a:rPr>
              <a:t>많은 환자들은 질병의 여러 징후를 가지고 있으며 치료 선택은 가능한 한 많은 증상을 다룰 수 있도록 신중하게 고려되어야 합니다. </a:t>
            </a:r>
            <a:r>
              <a:rPr lang="ko" sz="1200" kern="1200" baseline="30000" dirty="0">
                <a:solidFill>
                  <a:schemeClr val="tx1"/>
                </a:solidFill>
                <a:effectLst/>
                <a:latin typeface="Arial" panose="020B0604020202020204" pitchFamily="34" charset="0"/>
                <a:cs typeface="Arial" panose="020B0604020202020204" pitchFamily="34" charset="0"/>
              </a:rPr>
              <a:t>1 </a:t>
            </a:r>
            <a:r>
              <a:rPr lang="ko" sz="1200" kern="1200" dirty="0">
                <a:solidFill>
                  <a:schemeClr val="tx1"/>
                </a:solidFill>
                <a:effectLst/>
                <a:latin typeface="Arial" panose="020B0604020202020204" pitchFamily="34" charset="0"/>
                <a:cs typeface="Arial" panose="020B0604020202020204" pitchFamily="34" charset="0"/>
              </a:rPr>
              <a:t>치료의 선택은 환자 질병의 가장 심각한 요소에 의해 좌우될 가능성이 높습니다. </a:t>
            </a:r>
            <a:r>
              <a:rPr lang="ko" sz="1200" kern="1200" baseline="30000" dirty="0">
                <a:solidFill>
                  <a:schemeClr val="tx1"/>
                </a:solidFill>
                <a:effectLst/>
                <a:latin typeface="Arial" panose="020B0604020202020204" pitchFamily="34" charset="0"/>
                <a:cs typeface="Arial" panose="020B0604020202020204" pitchFamily="34" charset="0"/>
              </a:rPr>
              <a:t>1</a:t>
            </a: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참조</a:t>
            </a:r>
          </a:p>
          <a:p>
            <a:r>
              <a:rPr lang="ko" dirty="0">
                <a:latin typeface="Arial" panose="020B0604020202020204" pitchFamily="34" charset="0"/>
                <a:cs typeface="Arial" panose="020B0604020202020204" pitchFamily="34" charset="0"/>
              </a:rPr>
              <a:t>1. Coates LC, et al. 관절염 류마톨 2016;68(5):1060-1071.</a:t>
            </a:r>
          </a:p>
          <a:p>
            <a:endParaRPr lang="en-SG" dirty="0">
              <a:latin typeface="Arial" panose="020B0604020202020204" pitchFamily="34" charset="0"/>
              <a:cs typeface="Arial" panose="020B0604020202020204" pitchFamily="34" charset="0"/>
            </a:endParaRPr>
          </a:p>
          <a:p>
            <a:pPr marL="228600" indent="-228600">
              <a:buFont typeface="+mj-lt"/>
              <a:buAutoNum type="arabicPeriod"/>
            </a:pPr>
            <a:endParaRPr lang="en-SG"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26</a:t>
            </a:fld>
            <a:endParaRPr lang="en-US" dirty="0"/>
          </a:p>
        </p:txBody>
      </p:sp>
    </p:spTree>
    <p:extLst>
      <p:ext uri="{BB962C8B-B14F-4D97-AF65-F5344CB8AC3E}">
        <p14:creationId xmlns:p14="http://schemas.microsoft.com/office/powerpoint/2010/main" val="2070306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kern="1200" dirty="0">
                <a:solidFill>
                  <a:schemeClr val="tx1"/>
                </a:solidFill>
                <a:effectLst/>
                <a:latin typeface="Arial" panose="020B0604020202020204" pitchFamily="34" charset="0"/>
                <a:cs typeface="Arial" panose="020B0604020202020204" pitchFamily="34" charset="0"/>
              </a:rPr>
              <a:t>건선 및 건선 관절염 연구 및 평가 그룹(GRAPPA) 2015 가이드라인에 따르면 </a:t>
            </a:r>
            <a:r>
              <a:rPr lang="ko" sz="1200" kern="1200" dirty="0">
                <a:solidFill>
                  <a:schemeClr val="tx1"/>
                </a:solidFill>
                <a:effectLst/>
                <a:latin typeface="Arial" panose="020B0604020202020204" pitchFamily="34" charset="0"/>
                <a:cs typeface="Arial" panose="020B0604020202020204" pitchFamily="34" charset="0"/>
              </a:rPr>
              <a:t>건선 </a:t>
            </a:r>
            <a:r>
              <a:rPr lang="ko" sz="1200" dirty="0">
                <a:latin typeface="Arial" panose="020B0604020202020204" pitchFamily="34" charset="0"/>
                <a:cs typeface="Arial" panose="020B0604020202020204" pitchFamily="34" charset="0"/>
              </a:rPr>
              <a:t>에 대해 안과적 치료가 강력히 권장됩니다. </a:t>
            </a:r>
            <a:r>
              <a:rPr lang="ko" sz="1200" baseline="30000" dirty="0">
                <a:latin typeface="Arial" panose="020B0604020202020204" pitchFamily="34" charset="0"/>
                <a:cs typeface="Arial" panose="020B0604020202020204" pitchFamily="34" charset="0"/>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baseline="0" dirty="0">
                <a:latin typeface="Arial" panose="020B0604020202020204" pitchFamily="34" charset="0"/>
                <a:cs typeface="Arial" panose="020B0604020202020204" pitchFamily="34" charset="0"/>
              </a:rPr>
              <a:t>국소 치료는 건선, 특히 경증 질환의 1차 치료입니다. </a:t>
            </a:r>
            <a:r>
              <a:rPr lang="ko" sz="1200" baseline="30000" dirty="0">
                <a:latin typeface="Arial" panose="020B0604020202020204" pitchFamily="34" charset="0"/>
                <a:cs typeface="Arial" panose="020B0604020202020204" pitchFamily="34" charset="0"/>
              </a:rPr>
              <a:t>1</a:t>
            </a:r>
            <a:endParaRPr lang="en-US" sz="1200"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dirty="0">
                <a:latin typeface="Arial" panose="020B0604020202020204" pitchFamily="34" charset="0"/>
                <a:cs typeface="Arial" panose="020B0604020202020204" pitchFamily="34" charset="0"/>
              </a:rPr>
              <a:t>환자는 일반적으로 국소 약제로 치료한 후 광선 요법과 DMARD를 사용합니다. </a:t>
            </a:r>
            <a:r>
              <a:rPr lang="ko" sz="1200" baseline="30000" dirty="0">
                <a:latin typeface="Arial" panose="020B0604020202020204" pitchFamily="34" charset="0"/>
                <a:cs typeface="Arial" panose="020B0604020202020204" pitchFamily="34" charset="0"/>
              </a:rPr>
              <a:t>1</a:t>
            </a:r>
            <a:endParaRPr lang="en-US" kern="1200" dirty="0">
              <a:solidFill>
                <a:schemeClr val="tx1"/>
              </a:solidFill>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kern="1200" baseline="0" dirty="0">
              <a:solidFill>
                <a:schemeClr val="tx1"/>
              </a:solidFill>
              <a:effectLst/>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참조</a:t>
            </a:r>
          </a:p>
          <a:p>
            <a:pPr marL="228600" indent="-228600">
              <a:buAutoNum type="arabicPeriod"/>
            </a:pPr>
            <a:r>
              <a:rPr lang="ko" dirty="0"/>
              <a:t>Coates LC, et al. 관절염 류 </a:t>
            </a:r>
            <a:r>
              <a:rPr lang="ko" dirty="0" err="1"/>
              <a:t>마톨 </a:t>
            </a:r>
            <a:r>
              <a:rPr lang="ko" dirty="0"/>
              <a:t>2016;68(5):1060-1071.</a:t>
            </a:r>
          </a:p>
          <a:p>
            <a:pPr marL="228600" indent="-228600">
              <a:buAutoNum type="arabicPeriod"/>
            </a:pPr>
            <a:endParaRPr lang="en-US" dirty="0">
              <a:latin typeface="Arial" panose="020B0604020202020204" pitchFamily="34" charset="0"/>
              <a:cs typeface="Arial" panose="020B0604020202020204" pitchFamily="34" charset="0"/>
            </a:endParaRP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27</a:t>
            </a:fld>
            <a:endParaRPr lang="en-US" dirty="0"/>
          </a:p>
        </p:txBody>
      </p:sp>
    </p:spTree>
    <p:extLst>
      <p:ext uri="{BB962C8B-B14F-4D97-AF65-F5344CB8AC3E}">
        <p14:creationId xmlns:p14="http://schemas.microsoft.com/office/powerpoint/2010/main" val="1230479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 sz="1200" dirty="0">
                <a:latin typeface="Arial" panose="020B0604020202020204" pitchFamily="34" charset="0"/>
                <a:cs typeface="Arial" panose="020B0604020202020204" pitchFamily="34" charset="0"/>
              </a:rPr>
              <a:t>치료 전후의 PsA 상태의 샘플 사진 </a:t>
            </a:r>
            <a:endParaRPr lang="en-SG"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endParaRPr lang="en-SG" sz="1000" dirty="0">
              <a:latin typeface="Arial" panose="020B0604020202020204" pitchFamily="34" charset="0"/>
              <a:cs typeface="Arial" panose="020B0604020202020204" pitchFamily="34" charset="0"/>
            </a:endParaRP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28</a:t>
            </a:fld>
            <a:endParaRPr lang="en-US" dirty="0"/>
          </a:p>
        </p:txBody>
      </p:sp>
    </p:spTree>
    <p:extLst>
      <p:ext uri="{BB962C8B-B14F-4D97-AF65-F5344CB8AC3E}">
        <p14:creationId xmlns:p14="http://schemas.microsoft.com/office/powerpoint/2010/main" val="3745539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sz="1200" kern="1200" dirty="0">
                <a:solidFill>
                  <a:schemeClr val="tx1"/>
                </a:solidFill>
                <a:effectLst/>
                <a:latin typeface="Arial" panose="020B0604020202020204" pitchFamily="34" charset="0"/>
                <a:cs typeface="Arial" panose="020B0604020202020204" pitchFamily="34" charset="0"/>
              </a:rPr>
              <a:t>PsA의 관절외 증상은 염증성 장 질환 및 안과 질환(예: 포도막염)을 포함합니다. </a:t>
            </a:r>
            <a:r>
              <a:rPr lang="ko" sz="1200" kern="1200" baseline="30000" dirty="0">
                <a:solidFill>
                  <a:schemeClr val="tx1"/>
                </a:solidFill>
                <a:effectLst/>
                <a:latin typeface="Arial" panose="020B0604020202020204" pitchFamily="34" charset="0"/>
                <a:cs typeface="Arial" panose="020B0604020202020204" pitchFamily="34" charset="0"/>
              </a:rPr>
              <a:t>1,2</a:t>
            </a:r>
            <a:endParaRPr lang="en-US" sz="1200" kern="1200" dirty="0">
              <a:solidFill>
                <a:schemeClr val="tx1"/>
              </a:solidFill>
              <a:effectLst/>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Gossec L, et al. Ann Rheum Dis 2020;79(6):700-712.</a:t>
            </a:r>
          </a:p>
          <a:p>
            <a:r>
              <a:rPr lang="ko" dirty="0">
                <a:latin typeface="Arial" panose="020B0604020202020204" pitchFamily="34" charset="0"/>
                <a:cs typeface="Arial" panose="020B0604020202020204" pitchFamily="34" charset="0"/>
              </a:rPr>
              <a:t>2. Coates LC, et al. 관절염 류마톨 2016;68(5):1060-1071.</a:t>
            </a:r>
          </a:p>
          <a:p>
            <a:pPr marL="228600" indent="-228600">
              <a:buFont typeface="+mj-lt"/>
              <a:buAutoNum type="arabicPeriod"/>
            </a:pPr>
            <a:endParaRPr lang="en-SG"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29</a:t>
            </a:fld>
            <a:endParaRPr lang="en-US" dirty="0"/>
          </a:p>
        </p:txBody>
      </p:sp>
    </p:spTree>
    <p:extLst>
      <p:ext uri="{BB962C8B-B14F-4D97-AF65-F5344CB8AC3E}">
        <p14:creationId xmlns:p14="http://schemas.microsoft.com/office/powerpoint/2010/main" val="1061454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baseline="300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b="0" i="0" kern="1200" dirty="0">
                <a:solidFill>
                  <a:schemeClr val="tx1"/>
                </a:solidFill>
                <a:effectLst/>
                <a:latin typeface="Arial" panose="020B0604020202020204" pitchFamily="34" charset="0"/>
                <a:cs typeface="Arial" panose="020B0604020202020204" pitchFamily="34" charset="0"/>
              </a:rPr>
              <a:t>TNFi 및 IL-12/23i는 염증성 장질환 (궤양성 대장염 및 크론병) </a:t>
            </a:r>
            <a:r>
              <a:rPr lang="ko" dirty="0">
                <a:latin typeface="Arial" panose="020B0604020202020204" pitchFamily="34" charset="0"/>
                <a:cs typeface="Arial" panose="020B0604020202020204" pitchFamily="34" charset="0"/>
              </a:rPr>
              <a:t>을 동반한 PsA 환자에서 사용하도록 승인되었습니다. </a:t>
            </a:r>
            <a:r>
              <a:rPr lang="ko" sz="1200" b="0" i="0" kern="1200" baseline="30000" dirty="0">
                <a:solidFill>
                  <a:schemeClr val="tx1"/>
                </a:solidFill>
                <a:effectLst/>
                <a:latin typeface="Arial" panose="020B0604020202020204" pitchFamily="34" charset="0"/>
                <a:cs typeface="Arial" panose="020B0604020202020204" pitchFamily="34" charset="0"/>
              </a:rPr>
              <a:t>1-4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baseline="30000" dirty="0">
              <a:solidFill>
                <a:schemeClr val="tx1"/>
              </a:solidFill>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b="0" i="0" kern="1200" dirty="0">
                <a:solidFill>
                  <a:schemeClr val="tx1"/>
                </a:solidFill>
                <a:effectLst/>
                <a:latin typeface="Arial" panose="020B0604020202020204" pitchFamily="34" charset="0"/>
                <a:cs typeface="Arial" panose="020B0604020202020204" pitchFamily="34" charset="0"/>
              </a:rPr>
              <a:t>TNFi는 </a:t>
            </a:r>
            <a:r>
              <a:rPr lang="ko" sz="1200" dirty="0">
                <a:latin typeface="Arial" panose="020B0604020202020204" pitchFamily="34" charset="0"/>
                <a:cs typeface="Arial" panose="020B0604020202020204" pitchFamily="34" charset="0"/>
              </a:rPr>
              <a:t>포도막염이 있는 PsA 환자에게 선호되는 치료법입니다. </a:t>
            </a:r>
            <a:r>
              <a:rPr lang="ko" sz="1200" baseline="30000" dirty="0">
                <a:latin typeface="Arial" panose="020B0604020202020204" pitchFamily="34" charset="0"/>
                <a:cs typeface="Arial" panose="020B0604020202020204" pitchFamily="34" charset="0"/>
              </a:rPr>
              <a:t>1,2</a:t>
            </a:r>
            <a:endParaRPr lang="en-SG"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Gossec L, et al. Ann Rheum Dis 2020;79(6):700-712.</a:t>
            </a:r>
          </a:p>
          <a:p>
            <a:r>
              <a:rPr lang="ko" dirty="0">
                <a:latin typeface="Arial" panose="020B0604020202020204" pitchFamily="34" charset="0"/>
                <a:cs typeface="Arial" panose="020B0604020202020204" pitchFamily="34" charset="0"/>
              </a:rPr>
              <a:t>2. Coates LC, et al. 관절염 류마톨 2016;68(5):1060-1071.</a:t>
            </a:r>
          </a:p>
          <a:p>
            <a:r>
              <a:rPr lang="ko" dirty="0">
                <a:latin typeface="Arial" panose="020B0604020202020204" pitchFamily="34" charset="0"/>
                <a:cs typeface="Arial" panose="020B0604020202020204" pitchFamily="34" charset="0"/>
              </a:rPr>
              <a:t>3. Singh JA, et al. Arthritis Care Res (Hoboken) 2019;71(1):2-29.</a:t>
            </a:r>
          </a:p>
          <a:p>
            <a:r>
              <a:rPr lang="ko" dirty="0">
                <a:latin typeface="Arial" panose="020B0604020202020204" pitchFamily="34" charset="0"/>
                <a:cs typeface="Arial" panose="020B0604020202020204" pitchFamily="34" charset="0"/>
              </a:rPr>
              <a:t>4. Singh JA, et al. 관절염 류마톨 2019;71:5-32.</a:t>
            </a:r>
            <a:endParaRPr lang="en-US"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30</a:t>
            </a:fld>
            <a:endParaRPr lang="en-US" dirty="0"/>
          </a:p>
        </p:txBody>
      </p:sp>
    </p:spTree>
    <p:extLst>
      <p:ext uri="{BB962C8B-B14F-4D97-AF65-F5344CB8AC3E}">
        <p14:creationId xmlns:p14="http://schemas.microsoft.com/office/powerpoint/2010/main" val="447730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sz="1200" kern="1200" dirty="0">
                <a:solidFill>
                  <a:schemeClr val="tx1"/>
                </a:solidFill>
                <a:effectLst/>
                <a:latin typeface="Arial" panose="020B0604020202020204" pitchFamily="34" charset="0"/>
                <a:cs typeface="Arial" panose="020B0604020202020204" pitchFamily="34" charset="0"/>
              </a:rPr>
              <a:t>PsA 관리의 중요한 측면은 동반 질환에 대한 적절한 선별입니다. </a:t>
            </a:r>
            <a:r>
              <a:rPr lang="ko" sz="1200" kern="1200" baseline="30000" dirty="0">
                <a:solidFill>
                  <a:schemeClr val="tx1"/>
                </a:solidFill>
                <a:effectLst/>
                <a:latin typeface="Arial" panose="020B0604020202020204" pitchFamily="34" charset="0"/>
                <a:cs typeface="Arial" panose="020B0604020202020204" pitchFamily="34" charset="0"/>
              </a:rPr>
              <a:t>1,2 </a:t>
            </a:r>
            <a:r>
              <a:rPr lang="ko" sz="1200" kern="1200" dirty="0">
                <a:solidFill>
                  <a:schemeClr val="tx1"/>
                </a:solidFill>
                <a:effectLst/>
                <a:latin typeface="Arial" panose="020B0604020202020204" pitchFamily="34" charset="0"/>
                <a:cs typeface="Arial" panose="020B0604020202020204" pitchFamily="34" charset="0"/>
              </a:rPr>
              <a:t>흔한 동반질환으로는 심혈관질환, 당뇨병, 비만, 대사증후군, 골다공증, 비알코올성 지방간질환, 우울증 등이 있습니다.</a:t>
            </a: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Gossec L, et al. Ann Rheum Dis 2020;79(6):700-712.</a:t>
            </a:r>
          </a:p>
          <a:p>
            <a:r>
              <a:rPr lang="ko" dirty="0">
                <a:latin typeface="Arial" panose="020B0604020202020204" pitchFamily="34" charset="0"/>
                <a:cs typeface="Arial" panose="020B0604020202020204" pitchFamily="34" charset="0"/>
              </a:rPr>
              <a:t>2. Coates LC, et al. 관절염 류마톨 2016;68(5):1060-1071.</a:t>
            </a:r>
          </a:p>
          <a:p>
            <a:pPr marL="228600" indent="-228600">
              <a:buFont typeface="+mj-lt"/>
              <a:buAutoNum type="arabicPeriod"/>
            </a:pPr>
            <a:endParaRPr lang="en-SG"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31</a:t>
            </a:fld>
            <a:endParaRPr lang="en-US" dirty="0"/>
          </a:p>
        </p:txBody>
      </p:sp>
    </p:spTree>
    <p:extLst>
      <p:ext uri="{BB962C8B-B14F-4D97-AF65-F5344CB8AC3E}">
        <p14:creationId xmlns:p14="http://schemas.microsoft.com/office/powerpoint/2010/main" val="3607711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dirty="0">
                <a:latin typeface="Arial" panose="020B0604020202020204" pitchFamily="34" charset="0"/>
                <a:cs typeface="Arial" panose="020B0604020202020204" pitchFamily="34" charset="0"/>
              </a:rPr>
              <a:t>환자에 대한 PsA 요법은 동반 질환의 존재 여부에 달려 있습니다. </a:t>
            </a:r>
            <a:r>
              <a:rPr lang="ko" baseline="30000" dirty="0">
                <a:latin typeface="Arial" panose="020B0604020202020204" pitchFamily="34" charset="0"/>
                <a:cs typeface="Arial" panose="020B0604020202020204" pitchFamily="34" charset="0"/>
              </a:rPr>
              <a:t>1</a:t>
            </a:r>
          </a:p>
          <a:p>
            <a:pPr marL="0" indent="0">
              <a:buFont typeface="Arial" panose="020B0604020202020204" pitchFamily="34" charset="0"/>
              <a:buNone/>
            </a:pPr>
            <a:endParaRPr lang="en-SG"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ko" baseline="0" dirty="0">
                <a:latin typeface="Arial" panose="020B0604020202020204" pitchFamily="34" charset="0"/>
                <a:cs typeface="Arial" panose="020B0604020202020204" pitchFamily="34" charset="0"/>
              </a:rPr>
              <a:t>참조</a:t>
            </a:r>
          </a:p>
          <a:p>
            <a:r>
              <a:rPr lang="ko" dirty="0">
                <a:latin typeface="Arial" panose="020B0604020202020204" pitchFamily="34" charset="0"/>
                <a:cs typeface="Arial" panose="020B0604020202020204" pitchFamily="34" charset="0"/>
              </a:rPr>
              <a:t>1. Coates LC, et al. 관절염 류마톨 2016;68(5):1060-1071.</a:t>
            </a:r>
          </a:p>
          <a:p>
            <a:pPr marL="0" indent="0">
              <a:buFont typeface="Arial" panose="020B0604020202020204" pitchFamily="34" charset="0"/>
              <a:buNone/>
            </a:pPr>
            <a:endParaRPr lang="en-SG" baseline="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32</a:t>
            </a:fld>
            <a:endParaRPr lang="en-US" dirty="0"/>
          </a:p>
        </p:txBody>
      </p:sp>
    </p:spTree>
    <p:extLst>
      <p:ext uri="{BB962C8B-B14F-4D97-AF65-F5344CB8AC3E}">
        <p14:creationId xmlns:p14="http://schemas.microsoft.com/office/powerpoint/2010/main" val="1803790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o"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환자가 TNFi를 사용하고 있다면 피부암에 대한 정기적인 피부 검사 의뢰를 고려하십시오. </a:t>
            </a:r>
            <a:r>
              <a:rPr kumimoji="0" lang="ko"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o"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참조</a:t>
            </a:r>
          </a:p>
          <a:p>
            <a:r>
              <a:rPr lang="ko" dirty="0">
                <a:latin typeface="Arial" panose="020B0604020202020204" pitchFamily="34" charset="0"/>
                <a:cs typeface="Arial" panose="020B0604020202020204" pitchFamily="34" charset="0"/>
              </a:rPr>
              <a:t>1. Coates LC, et al. 관절염 류마톨 2016;68(5):1060-1071.</a:t>
            </a: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33</a:t>
            </a:fld>
            <a:endParaRPr lang="en-US" dirty="0"/>
          </a:p>
        </p:txBody>
      </p:sp>
    </p:spTree>
    <p:extLst>
      <p:ext uri="{BB962C8B-B14F-4D97-AF65-F5344CB8AC3E}">
        <p14:creationId xmlns:p14="http://schemas.microsoft.com/office/powerpoint/2010/main" val="3892786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생물학적 제제의 사용은 감염 위험을 증가시킬 수 있으므로 심각한 감염의 발병에 대해 환자를 모니터링하십시오(감염이 해결될 때까지 치료 중단). </a:t>
            </a:r>
            <a:r>
              <a:rPr kumimoji="0" lang="ko"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 </a:t>
            </a:r>
            <a:r>
              <a:rPr kumimoji="0" lang="ko"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또한, 활동성 결핵에 대해 TNF 억제제를 사용하는 환자를 모니터링합니다. </a:t>
            </a:r>
            <a:r>
              <a:rPr kumimoji="0" lang="ko"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2019년 EULAR 가이드라인에 따르면 건선성 관절염과 같은 자가면역 염증성 류마티스 질환 성인 환자의 예방접종에 대한 예방접종을 통한 감염 예방은 관리의 중요한 부분입니다. </a:t>
            </a:r>
            <a:r>
              <a:rPr kumimoji="0" lang="ko"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2</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p>
          <a:p>
            <a:r>
              <a:rPr lang="ko" dirty="0">
                <a:latin typeface="Arial" panose="020B0604020202020204" pitchFamily="34" charset="0"/>
                <a:cs typeface="Arial" panose="020B0604020202020204" pitchFamily="34" charset="0"/>
              </a:rPr>
              <a:t>1. Bergman M, et al. 관절염 Res 거기. 2017;19(1):63.</a:t>
            </a:r>
          </a:p>
          <a:p>
            <a:r>
              <a:rPr lang="ko" dirty="0">
                <a:latin typeface="Arial" panose="020B0604020202020204" pitchFamily="34" charset="0"/>
                <a:cs typeface="Arial" panose="020B0604020202020204" pitchFamily="34" charset="0"/>
              </a:rPr>
              <a:t>2. Furer V, et al. 류마티스 질환 연보 2020;79:39-52.</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34</a:t>
            </a:fld>
            <a:endParaRPr lang="en-US" dirty="0"/>
          </a:p>
        </p:txBody>
      </p:sp>
    </p:spTree>
    <p:extLst>
      <p:ext uri="{BB962C8B-B14F-4D97-AF65-F5344CB8AC3E}">
        <p14:creationId xmlns:p14="http://schemas.microsoft.com/office/powerpoint/2010/main" val="19718509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dirty="0">
                <a:latin typeface="Arial" panose="020B0604020202020204" pitchFamily="34" charset="0"/>
                <a:cs typeface="Arial" panose="020B0604020202020204" pitchFamily="34" charset="0"/>
              </a:rPr>
              <a:t>주사 부위 반응(ISR)은 생물학적 제제에서 가장 흔히 발생하는 부작용입니다. </a:t>
            </a:r>
            <a:r>
              <a:rPr lang="ko" baseline="30000" dirty="0">
                <a:latin typeface="Arial" panose="020B0604020202020204" pitchFamily="34" charset="0"/>
                <a:cs typeface="Arial" panose="020B0604020202020204" pitchFamily="34" charset="0"/>
              </a:rPr>
              <a:t>1 </a:t>
            </a:r>
            <a:r>
              <a:rPr lang="ko" dirty="0">
                <a:latin typeface="Arial" panose="020B0604020202020204" pitchFamily="34" charset="0"/>
                <a:cs typeface="Arial" panose="020B0604020202020204" pitchFamily="34" charset="0"/>
              </a:rPr>
              <a:t>이러한 ISR </a:t>
            </a:r>
            <a:r>
              <a:rPr kumimoji="0" lang="ko"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은 주사 후 하루 이내에 발생하고 며칠 내에 해결됩니다. </a:t>
            </a:r>
            <a:r>
              <a:rPr kumimoji="0" lang="ko" sz="12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ISR의 증상은 주사 부위에 얼음찜질을 하거나 항히스타민제를 투여하여 줄일 수 있습니다. </a:t>
            </a:r>
            <a:r>
              <a:rPr kumimoji="0" lang="ko" sz="12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2</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indent="0">
              <a:buFont typeface="+mj-lt"/>
              <a:buNone/>
            </a:pPr>
            <a:endParaRPr lang="en-SG" dirty="0">
              <a:latin typeface="Arial" panose="020B0604020202020204" pitchFamily="34" charset="0"/>
              <a:cs typeface="Arial" panose="020B0604020202020204" pitchFamily="34" charset="0"/>
            </a:endParaRPr>
          </a:p>
          <a:p>
            <a:pPr marL="0" indent="0">
              <a:buFont typeface="+mj-lt"/>
              <a:buNone/>
            </a:pPr>
            <a:r>
              <a:rPr lang="ko" dirty="0">
                <a:latin typeface="Arial" panose="020B0604020202020204" pitchFamily="34" charset="0"/>
                <a:cs typeface="Arial" panose="020B0604020202020204" pitchFamily="34" charset="0"/>
              </a:rPr>
              <a:t>참고문헌</a:t>
            </a:r>
          </a:p>
          <a:p>
            <a:r>
              <a:rPr lang="ko" dirty="0">
                <a:latin typeface="Arial" panose="020B0604020202020204" pitchFamily="34" charset="0"/>
                <a:cs typeface="Arial" panose="020B0604020202020204" pitchFamily="34" charset="0"/>
              </a:rPr>
              <a:t>1. 버그 MHH. J Drugs Dermatol 2017;16(7):695-698.</a:t>
            </a:r>
          </a:p>
          <a:p>
            <a:r>
              <a:rPr lang="ko" dirty="0">
                <a:latin typeface="Arial" panose="020B0604020202020204" pitchFamily="34" charset="0"/>
                <a:cs typeface="Arial" panose="020B0604020202020204" pitchFamily="34" charset="0"/>
              </a:rPr>
              <a:t>2. Abrouk M, et al. Dermatol Ther (Heidelb) 2016;6(3):325-331.</a:t>
            </a:r>
          </a:p>
          <a:p>
            <a:pPr marL="0" indent="0">
              <a:buFont typeface="+mj-lt"/>
              <a:buNone/>
            </a:pPr>
            <a:endParaRPr lang="en-SG"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35</a:t>
            </a:fld>
            <a:endParaRPr lang="en-US" dirty="0"/>
          </a:p>
        </p:txBody>
      </p:sp>
    </p:spTree>
    <p:extLst>
      <p:ext uri="{BB962C8B-B14F-4D97-AF65-F5344CB8AC3E}">
        <p14:creationId xmlns:p14="http://schemas.microsoft.com/office/powerpoint/2010/main" val="20766865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 sz="1200" kern="1200" baseline="30000" dirty="0">
                <a:solidFill>
                  <a:schemeClr val="tx1"/>
                </a:solidFill>
                <a:effectLst/>
                <a:latin typeface="Arial" panose="020B0604020202020204" pitchFamily="34" charset="0"/>
                <a:cs typeface="Arial" panose="020B0604020202020204" pitchFamily="34" charset="0"/>
              </a:rPr>
              <a:t>PsA </a:t>
            </a:r>
            <a:endParaRPr lang="en-US" sz="120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200" b="0" kern="1200" dirty="0">
                <a:solidFill>
                  <a:schemeClr val="tx1"/>
                </a:solidFill>
                <a:effectLst/>
                <a:latin typeface="Arial" panose="020B0604020202020204" pitchFamily="34" charset="0"/>
                <a:cs typeface="Arial" panose="020B0604020202020204" pitchFamily="34" charset="0"/>
              </a:rPr>
              <a:t>류마티스 전문의: 팀의 리더, 치료 표준을 유지하고 팀에 비전과 리더십을 전달합니다.</a:t>
            </a:r>
          </a:p>
          <a:p>
            <a:pPr marL="171450" indent="-171450">
              <a:buFont typeface="Arial" panose="020B0604020202020204" pitchFamily="34" charset="0"/>
              <a:buChar char="•"/>
            </a:pPr>
            <a:r>
              <a:rPr lang="ko" sz="1200" b="0" kern="1200" dirty="0">
                <a:solidFill>
                  <a:schemeClr val="tx1"/>
                </a:solidFill>
                <a:effectLst/>
                <a:latin typeface="Arial" panose="020B0604020202020204" pitchFamily="34" charset="0"/>
                <a:cs typeface="Arial" panose="020B0604020202020204" pitchFamily="34" charset="0"/>
              </a:rPr>
              <a:t>간호사: 질병 및 약물 모니터링, 환자 교육 및 상담에서 의사를 돕습니다.</a:t>
            </a:r>
          </a:p>
          <a:p>
            <a:pPr marL="171450" indent="-171450">
              <a:buFont typeface="Arial" panose="020B0604020202020204" pitchFamily="34" charset="0"/>
              <a:buChar char="•"/>
            </a:pPr>
            <a:r>
              <a:rPr lang="ko" sz="1200" b="0" kern="1200" dirty="0">
                <a:solidFill>
                  <a:schemeClr val="tx1"/>
                </a:solidFill>
                <a:effectLst/>
                <a:latin typeface="Arial" panose="020B0604020202020204" pitchFamily="34" charset="0"/>
                <a:cs typeface="Arial" panose="020B0604020202020204" pitchFamily="34" charset="0"/>
              </a:rPr>
              <a:t>피부과 의사: 공식 채널(예: 추천 경로) 및 비공식 네트워크(임시 커뮤니케이션)를 통해 피부과와 류마티스 부서 간의 협력.</a:t>
            </a:r>
          </a:p>
          <a:p>
            <a:pPr marL="171450" indent="-171450">
              <a:buFont typeface="Arial" panose="020B0604020202020204" pitchFamily="34" charset="0"/>
              <a:buChar char="•"/>
            </a:pPr>
            <a:r>
              <a:rPr lang="ko" sz="1200" b="0" kern="1200" dirty="0">
                <a:solidFill>
                  <a:schemeClr val="tx1"/>
                </a:solidFill>
                <a:effectLst/>
                <a:latin typeface="Arial" panose="020B0604020202020204" pitchFamily="34" charset="0"/>
                <a:cs typeface="Arial" panose="020B0604020202020204" pitchFamily="34" charset="0"/>
              </a:rPr>
              <a:t>기타 전문가(예: 방사선 전문의 및 심장 전문의).</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ko" sz="1200" dirty="0">
                <a:latin typeface="Arial" panose="020B0604020202020204" pitchFamily="34" charset="0"/>
                <a:cs typeface="Arial" panose="020B0604020202020204" pitchFamily="34" charset="0"/>
              </a:rPr>
              <a:t>참조</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KPMG국제협동조합. </a:t>
            </a:r>
            <a:r>
              <a:rPr lang="ko" dirty="0"/>
              <a:t>건선성 관절염의 관리 개선. </a:t>
            </a:r>
            <a:r>
              <a:rPr lang="ko" dirty="0">
                <a:latin typeface="Arial" panose="020B0604020202020204" pitchFamily="34" charset="0"/>
                <a:cs typeface="Arial" panose="020B0604020202020204" pitchFamily="34" charset="0"/>
              </a:rPr>
              <a:t>2016. 사용 가능: https://home.kpmg/content/dam/kpmg/uk/pdf/2017/01/improvement-management-psoriatic-arthritis.pdf 2020년 5월 24일 액세스.</a:t>
            </a:r>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36</a:t>
            </a:fld>
            <a:endParaRPr lang="en-US" dirty="0"/>
          </a:p>
        </p:txBody>
      </p:sp>
    </p:spTree>
    <p:extLst>
      <p:ext uri="{BB962C8B-B14F-4D97-AF65-F5344CB8AC3E}">
        <p14:creationId xmlns:p14="http://schemas.microsoft.com/office/powerpoint/2010/main" val="985467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ko" kern="1200" dirty="0">
                <a:solidFill>
                  <a:schemeClr val="tx1"/>
                </a:solidFill>
                <a:effectLst/>
                <a:latin typeface="Arial" panose="020B0604020202020204" pitchFamily="34" charset="0"/>
                <a:cs typeface="Arial" panose="020B0604020202020204" pitchFamily="34" charset="0"/>
              </a:rPr>
              <a:t>GRAPPA와 EULAR은 PsA의 다학</a:t>
            </a:r>
            <a:r>
              <a:rPr lang="ko-KR" altLang="en-US" kern="1200" dirty="0">
                <a:solidFill>
                  <a:schemeClr val="tx1"/>
                </a:solidFill>
                <a:effectLst/>
                <a:latin typeface="Arial" panose="020B0604020202020204" pitchFamily="34" charset="0"/>
                <a:cs typeface="Arial" panose="020B0604020202020204" pitchFamily="34" charset="0"/>
              </a:rPr>
              <a:t>제</a:t>
            </a:r>
            <a:r>
              <a:rPr lang="ko" kern="1200" dirty="0">
                <a:solidFill>
                  <a:schemeClr val="tx1"/>
                </a:solidFill>
                <a:effectLst/>
                <a:latin typeface="Arial" panose="020B0604020202020204" pitchFamily="34" charset="0"/>
                <a:cs typeface="Arial" panose="020B0604020202020204" pitchFamily="34" charset="0"/>
              </a:rPr>
              <a:t> 평가 및 관리를 권장합니다. </a:t>
            </a:r>
            <a:r>
              <a:rPr lang="ko" kern="1200" baseline="30000" dirty="0">
                <a:solidFill>
                  <a:schemeClr val="tx1"/>
                </a:solidFill>
                <a:effectLst/>
                <a:latin typeface="Arial" panose="020B0604020202020204" pitchFamily="34" charset="0"/>
                <a:cs typeface="Arial" panose="020B0604020202020204" pitchFamily="34" charset="0"/>
              </a:rPr>
              <a:t>1</a:t>
            </a:r>
          </a:p>
          <a:p>
            <a:pPr marL="171450" indent="-171450">
              <a:buFont typeface="Arial" panose="020B0604020202020204" pitchFamily="34" charset="0"/>
              <a:buChar char="•"/>
            </a:pPr>
            <a:endParaRPr lang="en-US" kern="1200" baseline="300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kern="1200" dirty="0">
                <a:solidFill>
                  <a:schemeClr val="tx1"/>
                </a:solidFill>
                <a:effectLst/>
                <a:latin typeface="Arial" panose="020B0604020202020204" pitchFamily="34" charset="0"/>
                <a:cs typeface="Arial" panose="020B0604020202020204" pitchFamily="34" charset="0"/>
              </a:rPr>
              <a:t>서유럽 및 동유럽, 중동, 라틴 아메리카 및 아시아의 17개 국가에서 수행된 횡단면, 다기관, 관찰 연구 </a:t>
            </a:r>
            <a:r>
              <a:rPr lang="ko" kern="1200" baseline="0" dirty="0">
                <a:solidFill>
                  <a:schemeClr val="tx1"/>
                </a:solidFill>
                <a:effectLst/>
                <a:latin typeface="Arial" panose="020B0604020202020204" pitchFamily="34" charset="0"/>
                <a:cs typeface="Arial" panose="020B0604020202020204" pitchFamily="34" charset="0"/>
              </a:rPr>
              <a:t>인 LOOP 에서 </a:t>
            </a:r>
            <a:r>
              <a:rPr lang="ko" altLang="ko-KR" dirty="0">
                <a:latin typeface="Arial" panose="020B0604020202020204" pitchFamily="34" charset="0"/>
                <a:cs typeface="Arial" panose="020B0604020202020204" pitchFamily="34" charset="0"/>
              </a:rPr>
              <a:t>, 다학</a:t>
            </a:r>
            <a:r>
              <a:rPr lang="ko-KR" altLang="en-US" dirty="0">
                <a:latin typeface="Arial" panose="020B0604020202020204" pitchFamily="34" charset="0"/>
                <a:cs typeface="Arial" panose="020B0604020202020204" pitchFamily="34" charset="0"/>
              </a:rPr>
              <a:t>제적</a:t>
            </a:r>
            <a:r>
              <a:rPr lang="ko" altLang="ko-KR" dirty="0">
                <a:latin typeface="Arial" panose="020B0604020202020204" pitchFamily="34" charset="0"/>
                <a:cs typeface="Arial" panose="020B0604020202020204" pitchFamily="34" charset="0"/>
              </a:rPr>
              <a:t> 협력이 없거나 새</a:t>
            </a:r>
            <a:r>
              <a:rPr lang="ko-KR" altLang="en-US" dirty="0">
                <a:latin typeface="Arial" panose="020B0604020202020204" pitchFamily="34" charset="0"/>
                <a:cs typeface="Arial" panose="020B0604020202020204" pitchFamily="34" charset="0"/>
              </a:rPr>
              <a:t>로이 다학제적 협력이</a:t>
            </a:r>
            <a:r>
              <a:rPr lang="ko" altLang="ko-KR" dirty="0">
                <a:latin typeface="Arial" panose="020B0604020202020204" pitchFamily="34" charset="0"/>
                <a:cs typeface="Arial" panose="020B0604020202020204" pitchFamily="34" charset="0"/>
              </a:rPr>
              <a:t> 형성된 센터보다 </a:t>
            </a:r>
            <a:r>
              <a:rPr lang="ko" dirty="0">
                <a:latin typeface="Arial" panose="020B0604020202020204" pitchFamily="34" charset="0"/>
                <a:cs typeface="Arial" panose="020B0604020202020204" pitchFamily="34" charset="0"/>
              </a:rPr>
              <a:t>확립된 다학</a:t>
            </a:r>
            <a:r>
              <a:rPr lang="ko-KR" altLang="en-US" dirty="0">
                <a:latin typeface="Arial" panose="020B0604020202020204" pitchFamily="34" charset="0"/>
                <a:cs typeface="Arial" panose="020B0604020202020204" pitchFamily="34" charset="0"/>
              </a:rPr>
              <a:t>제</a:t>
            </a:r>
            <a:r>
              <a:rPr lang="ko" dirty="0">
                <a:latin typeface="Arial" panose="020B0604020202020204" pitchFamily="34" charset="0"/>
                <a:cs typeface="Arial" panose="020B0604020202020204" pitchFamily="34" charset="0"/>
              </a:rPr>
              <a:t> 환경에서 증상 발병에서 진단까지</a:t>
            </a:r>
            <a:r>
              <a:rPr lang="en-US" altLang="ko" dirty="0">
                <a:latin typeface="Arial" panose="020B0604020202020204" pitchFamily="34" charset="0"/>
                <a:cs typeface="Arial" panose="020B0604020202020204" pitchFamily="34" charset="0"/>
              </a:rPr>
              <a:t> </a:t>
            </a:r>
            <a:r>
              <a:rPr lang="ko-KR" altLang="en-US" dirty="0">
                <a:latin typeface="Arial" panose="020B0604020202020204" pitchFamily="34" charset="0"/>
                <a:cs typeface="Arial" panose="020B0604020202020204" pitchFamily="34" charset="0"/>
              </a:rPr>
              <a:t>및 시간과</a:t>
            </a:r>
            <a:r>
              <a:rPr lang="ko" dirty="0">
                <a:latin typeface="Arial" panose="020B0604020202020204" pitchFamily="34" charset="0"/>
                <a:cs typeface="Arial" panose="020B0604020202020204" pitchFamily="34" charset="0"/>
              </a:rPr>
              <a:t> 첫 번째 bDMARD</a:t>
            </a:r>
            <a:r>
              <a:rPr lang="ko-KR" altLang="en-US" dirty="0">
                <a:latin typeface="Arial" panose="020B0604020202020204" pitchFamily="34" charset="0"/>
                <a:cs typeface="Arial" panose="020B0604020202020204" pitchFamily="34" charset="0"/>
              </a:rPr>
              <a:t>투여까지 소요되는 시간이 더 짧았고</a:t>
            </a:r>
            <a:r>
              <a:rPr lang="en-US" altLang="ko-KR" dirty="0">
                <a:latin typeface="Arial" panose="020B0604020202020204" pitchFamily="34" charset="0"/>
                <a:cs typeface="Arial" panose="020B0604020202020204" pitchFamily="34" charset="0"/>
              </a:rPr>
              <a:t>, </a:t>
            </a:r>
            <a:r>
              <a:rPr lang="ko" dirty="0">
                <a:latin typeface="Arial" panose="020B0604020202020204" pitchFamily="34" charset="0"/>
                <a:cs typeface="Arial" panose="020B0604020202020204" pitchFamily="34" charset="0"/>
              </a:rPr>
              <a:t>질병 점수가 낮고 질병 부담 이 적습니다. </a:t>
            </a:r>
            <a:r>
              <a:rPr lang="ko" baseline="30000" dirty="0">
                <a:latin typeface="Arial" panose="020B0604020202020204" pitchFamily="34" charset="0"/>
                <a:cs typeface="Arial" panose="020B0604020202020204" pitchFamily="34" charset="0"/>
              </a:rPr>
              <a:t>1</a:t>
            </a:r>
            <a:endParaRPr lang="en-US" kern="1200" dirty="0">
              <a:solidFill>
                <a:schemeClr val="tx1"/>
              </a:solidFill>
              <a:effectLst/>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참조</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Boehncke WH, et al. J Eur Acad Dermatol Venereol 2020;10.1111/jdv.16251.</a:t>
            </a:r>
          </a:p>
          <a:p>
            <a:pPr marL="228600" indent="-228600">
              <a:buFont typeface="+mj-lt"/>
              <a:buAutoNum type="arabicPeriod"/>
            </a:pPr>
            <a:endParaRPr lang="en-SG"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37</a:t>
            </a:fld>
            <a:endParaRPr lang="en-US" dirty="0"/>
          </a:p>
        </p:txBody>
      </p:sp>
    </p:spTree>
    <p:extLst>
      <p:ext uri="{BB962C8B-B14F-4D97-AF65-F5344CB8AC3E}">
        <p14:creationId xmlns:p14="http://schemas.microsoft.com/office/powerpoint/2010/main" val="30068128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ko" sz="1100" dirty="0">
                <a:latin typeface="Arial" panose="020B0604020202020204" pitchFamily="34" charset="0"/>
                <a:cs typeface="Arial" panose="020B0604020202020204" pitchFamily="34" charset="0"/>
              </a:rPr>
              <a:t>PsA의 다학문 및 다전문 분야 접근 방식은 </a:t>
            </a:r>
            <a:r>
              <a:rPr lang="ko" sz="1100" kern="1200" dirty="0">
                <a:solidFill>
                  <a:schemeClr val="tx1"/>
                </a:solidFill>
                <a:effectLst/>
                <a:latin typeface="Arial" panose="020B0604020202020204" pitchFamily="34" charset="0"/>
                <a:cs typeface="Arial" panose="020B0604020202020204" pitchFamily="34" charset="0"/>
              </a:rPr>
              <a:t>여전히 주요 과제입니다. </a:t>
            </a:r>
            <a:r>
              <a:rPr lang="ko" sz="1100" kern="1200" baseline="30000" dirty="0">
                <a:solidFill>
                  <a:schemeClr val="tx1"/>
                </a:solidFill>
                <a:effectLst/>
                <a:latin typeface="Arial" panose="020B0604020202020204" pitchFamily="34" charset="0"/>
                <a:cs typeface="Arial" panose="020B0604020202020204" pitchFamily="34" charset="0"/>
              </a:rPr>
              <a:t>1</a:t>
            </a:r>
          </a:p>
          <a:p>
            <a:endParaRPr lang="en-US" sz="1100" kern="1200" baseline="300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100" kern="1200" dirty="0">
                <a:solidFill>
                  <a:schemeClr val="tx1"/>
                </a:solidFill>
                <a:effectLst/>
                <a:latin typeface="Arial" panose="020B0604020202020204" pitchFamily="34" charset="0"/>
                <a:cs typeface="Arial" panose="020B0604020202020204" pitchFamily="34" charset="0"/>
              </a:rPr>
              <a:t>여기에 나열된 이러한 과제 중 많은 부분이 센터 전반에 걸쳐 보편적으로 인식되었습니다. 다양한 국가의 선별된 연구 센터에서 GRAPPA가 KPMG LLP(영국)와 실시한 인터뷰에 따르면 전문 분야(86%), 늦은 의뢰 및 진단(71%), 동반 질환의 부적절한 관리(57%)에 따라 치료에 대한 서로 다른 접근 방식이 주요 원인인 것으로 나타났습니다. PsA 치료의 도전. </a:t>
            </a:r>
            <a:r>
              <a:rPr lang="ko" sz="1100" kern="1200" baseline="30000" dirty="0">
                <a:solidFill>
                  <a:schemeClr val="tx1"/>
                </a:solidFill>
                <a:effectLst/>
                <a:latin typeface="Arial" panose="020B0604020202020204" pitchFamily="34" charset="0"/>
                <a:cs typeface="Arial" panose="020B0604020202020204" pitchFamily="34" charset="0"/>
              </a:rPr>
              <a:t>2</a:t>
            </a:r>
          </a:p>
          <a:p>
            <a:pPr marL="171450" indent="-171450">
              <a:buFont typeface="Arial" panose="020B0604020202020204" pitchFamily="34" charset="0"/>
              <a:buChar char="•"/>
            </a:pPr>
            <a:endParaRPr lang="en-US" sz="1100" kern="1200" baseline="300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100" kern="1200" baseline="0" dirty="0">
                <a:solidFill>
                  <a:schemeClr val="tx1"/>
                </a:solidFill>
                <a:effectLst/>
                <a:latin typeface="Arial" panose="020B0604020202020204" pitchFamily="34" charset="0"/>
                <a:cs typeface="Arial" panose="020B0604020202020204" pitchFamily="34" charset="0"/>
              </a:rPr>
              <a:t>의뢰 및 진단의 어려움은 다음과 같습니다.</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ko" sz="1100" kern="1200" baseline="0" dirty="0">
                <a:solidFill>
                  <a:schemeClr val="tx1"/>
                </a:solidFill>
                <a:effectLst/>
                <a:latin typeface="Arial" panose="020B0604020202020204" pitchFamily="34" charset="0"/>
                <a:cs typeface="Arial" panose="020B0604020202020204" pitchFamily="34" charset="0"/>
              </a:rPr>
              <a:t>건선 환자의 정기적인 검진 부족. </a:t>
            </a:r>
            <a:r>
              <a:rPr lang="ko" sz="1100" kern="1200" baseline="30000" dirty="0">
                <a:solidFill>
                  <a:schemeClr val="tx1"/>
                </a:solidFill>
                <a:effectLst/>
                <a:latin typeface="Arial" panose="020B0604020202020204" pitchFamily="34" charset="0"/>
                <a:cs typeface="Arial" panose="020B0604020202020204" pitchFamily="34" charset="0"/>
              </a:rPr>
              <a:t>2</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ko" sz="1100" kern="1200" baseline="0" dirty="0">
                <a:solidFill>
                  <a:schemeClr val="tx1"/>
                </a:solidFill>
                <a:effectLst/>
                <a:latin typeface="Arial" panose="020B0604020202020204" pitchFamily="34" charset="0"/>
                <a:cs typeface="Arial" panose="020B0604020202020204" pitchFamily="34" charset="0"/>
              </a:rPr>
              <a:t>류마티스 전문의에게 진료 의뢰가 지연되었습니다. </a:t>
            </a:r>
            <a:r>
              <a:rPr lang="ko" sz="1100" kern="1200" baseline="30000" dirty="0">
                <a:solidFill>
                  <a:schemeClr val="tx1"/>
                </a:solidFill>
                <a:effectLst/>
                <a:latin typeface="Arial" panose="020B0604020202020204" pitchFamily="34" charset="0"/>
                <a:cs typeface="Arial" panose="020B0604020202020204" pitchFamily="34" charset="0"/>
              </a:rPr>
              <a:t>2</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ko" sz="1100" kern="1200" baseline="0" dirty="0">
                <a:solidFill>
                  <a:schemeClr val="tx1"/>
                </a:solidFill>
                <a:effectLst/>
                <a:latin typeface="Arial" panose="020B0604020202020204" pitchFamily="34" charset="0"/>
                <a:cs typeface="Arial" panose="020B0604020202020204" pitchFamily="34" charset="0"/>
              </a:rPr>
              <a:t>감별 진단에 대한 도전. </a:t>
            </a:r>
            <a:r>
              <a:rPr lang="ko" sz="1100" kern="1200" baseline="30000" dirty="0">
                <a:solidFill>
                  <a:schemeClr val="tx1"/>
                </a:solidFill>
                <a:effectLst/>
                <a:latin typeface="Arial" panose="020B0604020202020204" pitchFamily="34" charset="0"/>
                <a:cs typeface="Arial" panose="020B0604020202020204" pitchFamily="34" charset="0"/>
              </a:rPr>
              <a:t>2</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100" kern="1200" baseline="300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100" kern="1200" baseline="0" dirty="0">
                <a:solidFill>
                  <a:schemeClr val="tx1"/>
                </a:solidFill>
                <a:effectLst/>
                <a:latin typeface="Arial" panose="020B0604020202020204" pitchFamily="34" charset="0"/>
                <a:cs typeface="Arial" panose="020B0604020202020204" pitchFamily="34" charset="0"/>
              </a:rPr>
              <a:t>치료 시작의 어려움은 다음과 같습니다.</a:t>
            </a:r>
          </a:p>
          <a:p>
            <a:pPr marL="628650" lvl="1" indent="-171450">
              <a:buFont typeface="Courier New" panose="02070309020205020404" pitchFamily="49" charset="0"/>
              <a:buChar char="o"/>
            </a:pPr>
            <a:r>
              <a:rPr lang="ko" sz="1100" b="0" kern="1200" dirty="0">
                <a:solidFill>
                  <a:schemeClr val="tx1"/>
                </a:solidFill>
                <a:effectLst/>
                <a:latin typeface="Arial" panose="020B0604020202020204" pitchFamily="34" charset="0"/>
                <a:cs typeface="Arial" panose="020B0604020202020204" pitchFamily="34" charset="0"/>
              </a:rPr>
              <a:t>류머티즘과 피부과 환경 간의 환자 관리 및 임상 상태의 차이. </a:t>
            </a:r>
            <a:r>
              <a:rPr lang="ko" sz="1100" b="0" kern="1200" baseline="30000" dirty="0">
                <a:solidFill>
                  <a:schemeClr val="tx1"/>
                </a:solidFill>
                <a:effectLst/>
                <a:latin typeface="Arial" panose="020B0604020202020204" pitchFamily="34" charset="0"/>
                <a:cs typeface="Arial" panose="020B0604020202020204" pitchFamily="34" charset="0"/>
              </a:rPr>
              <a:t>2,3</a:t>
            </a:r>
            <a:endParaRPr lang="en-US" sz="1100" b="0" kern="1200" dirty="0">
              <a:solidFill>
                <a:schemeClr val="tx1"/>
              </a:solidFill>
              <a:effectLst/>
              <a:latin typeface="Arial" panose="020B0604020202020204" pitchFamily="34" charset="0"/>
              <a:cs typeface="Arial" panose="020B0604020202020204" pitchFamily="34" charset="0"/>
            </a:endParaRPr>
          </a:p>
          <a:p>
            <a:pPr marL="628650" lvl="1" indent="-171450">
              <a:buFont typeface="Courier New" panose="02070309020205020404" pitchFamily="49" charset="0"/>
              <a:buChar char="o"/>
            </a:pPr>
            <a:r>
              <a:rPr lang="ko" sz="1100" b="0" dirty="0">
                <a:latin typeface="Arial" panose="020B0604020202020204" pitchFamily="34" charset="0"/>
                <a:cs typeface="Arial" panose="020B0604020202020204" pitchFamily="34" charset="0"/>
              </a:rPr>
              <a:t>서로 다른 전문 분야 간의 제한된 진료 조정. </a:t>
            </a:r>
            <a:r>
              <a:rPr lang="ko" sz="1100" b="0" baseline="30000" dirty="0">
                <a:latin typeface="Arial" panose="020B0604020202020204" pitchFamily="34" charset="0"/>
                <a:cs typeface="Arial" panose="020B0604020202020204" pitchFamily="34" charset="0"/>
              </a:rPr>
              <a:t>2,3</a:t>
            </a:r>
          </a:p>
          <a:p>
            <a:pPr marL="628650" lvl="1" indent="-171450">
              <a:buFont typeface="Courier New" panose="02070309020205020404" pitchFamily="49" charset="0"/>
              <a:buChar char="o"/>
            </a:pPr>
            <a:r>
              <a:rPr lang="ko" sz="1100" b="0" dirty="0">
                <a:latin typeface="Arial" panose="020B0604020202020204" pitchFamily="34" charset="0"/>
                <a:cs typeface="Arial" panose="020B0604020202020204" pitchFamily="34" charset="0"/>
              </a:rPr>
              <a:t>환자는 치료에 반응하지 않거나 시간이 지남에 따라 초기 반응을 잃을 수 있습니다. </a:t>
            </a:r>
            <a:r>
              <a:rPr lang="ko" sz="1100" b="0" baseline="30000" dirty="0">
                <a:latin typeface="Arial" panose="020B0604020202020204" pitchFamily="34" charset="0"/>
                <a:cs typeface="Arial" panose="020B0604020202020204" pitchFamily="34" charset="0"/>
              </a:rPr>
              <a:t>2</a:t>
            </a:r>
          </a:p>
          <a:p>
            <a:pPr marL="628650" lvl="1" indent="-171450">
              <a:buFont typeface="Courier New" panose="02070309020205020404" pitchFamily="49" charset="0"/>
              <a:buChar char="o"/>
            </a:pPr>
            <a:r>
              <a:rPr lang="ko" sz="1100" b="0" dirty="0">
                <a:latin typeface="Arial" panose="020B0604020202020204" pitchFamily="34" charset="0"/>
                <a:cs typeface="Arial" panose="020B0604020202020204" pitchFamily="34" charset="0"/>
              </a:rPr>
              <a:t>치료 결정을 내리기 전에 평가할 여러 PsA 도메인. </a:t>
            </a:r>
            <a:r>
              <a:rPr lang="ko" sz="1100" b="0" baseline="30000" dirty="0">
                <a:latin typeface="Arial" panose="020B0604020202020204" pitchFamily="34" charset="0"/>
                <a:cs typeface="Arial" panose="020B0604020202020204" pitchFamily="34" charset="0"/>
              </a:rPr>
              <a:t>1</a:t>
            </a:r>
          </a:p>
          <a:p>
            <a:pPr marL="628650" lvl="1" indent="-171450">
              <a:buFont typeface="Courier New" panose="02070309020205020404" pitchFamily="49" charset="0"/>
              <a:buChar char="o"/>
            </a:pPr>
            <a:r>
              <a:rPr lang="ko" sz="1100" b="0" dirty="0">
                <a:latin typeface="Arial" panose="020B0604020202020204" pitchFamily="34" charset="0"/>
                <a:cs typeface="Arial" panose="020B0604020202020204" pitchFamily="34" charset="0"/>
              </a:rPr>
              <a:t>효과적인 치료법(예: 생물학적 제제)에 대한 접근이 줄어들거나 지연될 수 있습니다. </a:t>
            </a:r>
            <a:r>
              <a:rPr lang="ko" sz="1100" b="0" baseline="30000" dirty="0">
                <a:latin typeface="Arial" panose="020B0604020202020204" pitchFamily="34" charset="0"/>
                <a:cs typeface="Arial" panose="020B0604020202020204" pitchFamily="34" charset="0"/>
              </a:rPr>
              <a:t>2</a:t>
            </a:r>
            <a:endParaRPr lang="en-US" sz="1100" b="0" dirty="0">
              <a:latin typeface="Arial" panose="020B0604020202020204" pitchFamily="34" charset="0"/>
              <a:cs typeface="Arial" panose="020B0604020202020204" pitchFamily="34" charset="0"/>
            </a:endParaRPr>
          </a:p>
          <a:p>
            <a:pPr marL="628650"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ko" sz="1100" b="0" kern="1200" dirty="0">
                <a:effectLst/>
                <a:latin typeface="Arial" panose="020B0604020202020204" pitchFamily="34" charset="0"/>
                <a:cs typeface="Arial" panose="020B0604020202020204" pitchFamily="34" charset="0"/>
              </a:rPr>
              <a:t>환자 중심성의 부족. </a:t>
            </a:r>
            <a:r>
              <a:rPr lang="ko" sz="1100" b="0" kern="1200" baseline="30000" dirty="0">
                <a:effectLst/>
                <a:latin typeface="Arial" panose="020B0604020202020204" pitchFamily="34" charset="0"/>
                <a:cs typeface="Arial" panose="020B0604020202020204" pitchFamily="34" charset="0"/>
              </a:rPr>
              <a:t>2</a:t>
            </a:r>
            <a:endParaRPr lang="en-US" sz="1100" b="0" dirty="0">
              <a:solidFill>
                <a:srgbClr val="2F2A2B"/>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100" kern="1200" baseline="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100" kern="1200" baseline="0" dirty="0">
                <a:solidFill>
                  <a:schemeClr val="tx1"/>
                </a:solidFill>
                <a:effectLst/>
                <a:latin typeface="Arial" panose="020B0604020202020204" pitchFamily="34" charset="0"/>
                <a:cs typeface="Arial" panose="020B0604020202020204" pitchFamily="34" charset="0"/>
              </a:rPr>
              <a:t>후속 치료의 어려움은 다음과 같습니다.</a:t>
            </a:r>
          </a:p>
          <a:p>
            <a:pPr marL="628650" lvl="1" indent="-171450">
              <a:buFont typeface="Courier New" panose="02070309020205020404" pitchFamily="49" charset="0"/>
              <a:buChar char="o"/>
            </a:pPr>
            <a:r>
              <a:rPr lang="ko" sz="1100" b="0" kern="1200" dirty="0">
                <a:effectLst/>
                <a:latin typeface="Arial" panose="020B0604020202020204" pitchFamily="34" charset="0"/>
                <a:cs typeface="Arial" panose="020B0604020202020204" pitchFamily="34" charset="0"/>
              </a:rPr>
              <a:t>정기적인 검진 및 동반 질환 관리가 부족합니다. </a:t>
            </a:r>
            <a:r>
              <a:rPr lang="ko" sz="1100" b="0" kern="1200" baseline="30000" dirty="0">
                <a:effectLst/>
                <a:latin typeface="Arial" panose="020B0604020202020204" pitchFamily="34" charset="0"/>
                <a:cs typeface="Arial" panose="020B0604020202020204" pitchFamily="34" charset="0"/>
              </a:rPr>
              <a:t>1,2</a:t>
            </a:r>
          </a:p>
          <a:p>
            <a:pPr marL="628650"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ko" sz="1100" b="0" kern="1200" dirty="0">
                <a:effectLst/>
                <a:latin typeface="Arial" panose="020B0604020202020204" pitchFamily="34" charset="0"/>
                <a:cs typeface="Arial" panose="020B0604020202020204" pitchFamily="34" charset="0"/>
              </a:rPr>
              <a:t>정기적인 후속 조치가 부족합니다. </a:t>
            </a:r>
            <a:r>
              <a:rPr lang="ko" sz="1100" b="0" kern="1200" baseline="30000" dirty="0">
                <a:effectLst/>
                <a:latin typeface="Arial" panose="020B0604020202020204" pitchFamily="34" charset="0"/>
                <a:cs typeface="Arial" panose="020B0604020202020204" pitchFamily="34" charset="0"/>
              </a:rPr>
              <a:t>2</a:t>
            </a:r>
            <a:endParaRPr lang="en-US" sz="1100" b="0" kern="1200" dirty="0">
              <a:solidFill>
                <a:schemeClr val="dk1"/>
              </a:solidFill>
              <a:effectLst/>
              <a:latin typeface="Arial" panose="020B0604020202020204" pitchFamily="34" charset="0"/>
              <a:cs typeface="Arial" panose="020B0604020202020204" pitchFamily="34" charset="0"/>
            </a:endParaRPr>
          </a:p>
          <a:p>
            <a:endParaRPr lang="en-SG" sz="1100" dirty="0">
              <a:latin typeface="Arial" panose="020B0604020202020204" pitchFamily="34" charset="0"/>
              <a:cs typeface="Arial" panose="020B0604020202020204" pitchFamily="34" charset="0"/>
            </a:endParaRPr>
          </a:p>
          <a:p>
            <a:r>
              <a:rPr lang="ko" sz="1100" dirty="0">
                <a:latin typeface="Arial" panose="020B0604020202020204" pitchFamily="34" charset="0"/>
                <a:cs typeface="Arial" panose="020B0604020202020204" pitchFamily="34" charset="0"/>
              </a:rPr>
              <a:t>참고문헌</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ko" sz="1100" dirty="0">
                <a:latin typeface="Arial" panose="020B0604020202020204" pitchFamily="34" charset="0"/>
                <a:cs typeface="Arial" panose="020B0604020202020204" pitchFamily="34" charset="0"/>
              </a:rPr>
              <a:t>Coates LC, et al. 관절염 류마톨 2016;68(5):1060-1071.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ko" sz="1100" dirty="0">
                <a:latin typeface="Arial" panose="020B0604020202020204" pitchFamily="34" charset="0"/>
                <a:cs typeface="Arial" panose="020B0604020202020204" pitchFamily="34" charset="0"/>
              </a:rPr>
              <a:t>Favier G, et al. J 류마톨 2017;44(5):674-678.</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ko" sz="1100" dirty="0">
                <a:latin typeface="Arial" panose="020B0604020202020204" pitchFamily="34" charset="0"/>
                <a:cs typeface="Arial" panose="020B0604020202020204" pitchFamily="34" charset="0"/>
              </a:rPr>
              <a:t>Boehncke WH, et al. J Eur Acad Dermatol Venereol 2020;10.1111/jdv.16251.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100" dirty="0">
              <a:latin typeface="Arial" panose="020B0604020202020204" pitchFamily="34" charset="0"/>
              <a:cs typeface="Arial" panose="020B0604020202020204" pitchFamily="34" charset="0"/>
            </a:endParaRPr>
          </a:p>
          <a:p>
            <a:endParaRPr lang="en-SG" sz="1100" dirty="0">
              <a:latin typeface="Arial" panose="020B0604020202020204" pitchFamily="34" charset="0"/>
              <a:cs typeface="Arial" panose="020B0604020202020204" pitchFamily="34" charset="0"/>
            </a:endParaRPr>
          </a:p>
          <a:p>
            <a:pPr marL="228600" indent="-228600">
              <a:buFont typeface="+mj-lt"/>
              <a:buAutoNum type="arabicPeriod"/>
            </a:pPr>
            <a:endParaRPr lang="en-SG" sz="1100" dirty="0">
              <a:latin typeface="Arial" panose="020B0604020202020204" pitchFamily="34" charset="0"/>
              <a:cs typeface="Arial" panose="020B0604020202020204" pitchFamily="34" charset="0"/>
            </a:endParaRPr>
          </a:p>
          <a:p>
            <a:endParaRPr lang="en-SG" sz="1100" dirty="0">
              <a:latin typeface="Arial" panose="020B0604020202020204" pitchFamily="34" charset="0"/>
              <a:cs typeface="Arial" panose="020B0604020202020204" pitchFamily="34" charset="0"/>
            </a:endParaRPr>
          </a:p>
          <a:p>
            <a:endParaRPr lang="en-SG"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52F10EC-7516-4F25-AE58-DF1567F14277}" type="slidenum">
              <a:rPr lang="en-US" smtClean="0"/>
              <a:pPr/>
              <a:t>38</a:t>
            </a:fld>
            <a:endParaRPr lang="en-US" dirty="0"/>
          </a:p>
        </p:txBody>
      </p:sp>
    </p:spTree>
    <p:extLst>
      <p:ext uri="{BB962C8B-B14F-4D97-AF65-F5344CB8AC3E}">
        <p14:creationId xmlns:p14="http://schemas.microsoft.com/office/powerpoint/2010/main" val="3152468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dirty="0">
                <a:latin typeface="Arial" panose="020B0604020202020204" pitchFamily="34" charset="0"/>
                <a:cs typeface="Arial" panose="020B0604020202020204" pitchFamily="34" charset="0"/>
              </a:rPr>
              <a:t>다음은 센터와 의료 전문가가 PsA 의뢰 프로세스와 다학문 치료를 개선하기 위해 채택할 수 있는 몇 가지 전략입니다. </a:t>
            </a:r>
            <a:r>
              <a:rPr lang="ko" baseline="30000" dirty="0">
                <a:latin typeface="Arial" panose="020B0604020202020204" pitchFamily="34" charset="0"/>
                <a:cs typeface="Arial" panose="020B0604020202020204" pitchFamily="34" charset="0"/>
              </a:rPr>
              <a:t>1,2</a:t>
            </a:r>
            <a:r>
              <a:rPr lang="ko" dirty="0">
                <a:latin typeface="Arial" panose="020B0604020202020204" pitchFamily="34" charset="0"/>
                <a:cs typeface="Arial" panose="020B0604020202020204" pitchFamily="34" charset="0"/>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G"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dirty="0">
                <a:latin typeface="Arial" panose="020B0604020202020204" pitchFamily="34" charset="0"/>
                <a:cs typeface="Arial" panose="020B0604020202020204" pitchFamily="34" charset="0"/>
              </a:rPr>
              <a:t>한 가지 접근 방식은 간호사 주도 클리닉으로 좋은 치료 결과, 삶의 질 및 기능적 결과를 가진 환자의 수를 늘릴 수 있습니다. </a:t>
            </a:r>
            <a:r>
              <a:rPr lang="ko" baseline="30000" dirty="0">
                <a:latin typeface="Arial" panose="020B0604020202020204" pitchFamily="34" charset="0"/>
                <a:cs typeface="Arial" panose="020B0604020202020204" pitchFamily="34" charset="0"/>
              </a:rPr>
              <a:t>3 </a:t>
            </a:r>
            <a:r>
              <a:rPr lang="ko" dirty="0">
                <a:latin typeface="Arial" panose="020B0604020202020204" pitchFamily="34" charset="0"/>
                <a:cs typeface="Arial" panose="020B0604020202020204" pitchFamily="34" charset="0"/>
              </a:rPr>
              <a:t>간호사는 질병 활동, 이상 반응 및 동반 질환을 모니터링할 책임이 있습니다. </a:t>
            </a:r>
            <a:r>
              <a:rPr lang="ko" baseline="30000" dirty="0">
                <a:latin typeface="Arial" panose="020B0604020202020204" pitchFamily="34" charset="0"/>
                <a:cs typeface="Arial" panose="020B0604020202020204" pitchFamily="34" charset="0"/>
              </a:rPr>
              <a:t>1</a:t>
            </a:r>
            <a:endParaRPr lang="en-SG"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참고문헌</a:t>
            </a:r>
            <a:endParaRPr lang="en-US" dirty="0">
              <a:latin typeface="Arial" panose="020B0604020202020204" pitchFamily="34" charset="0"/>
              <a:cs typeface="Arial" panose="020B0604020202020204" pitchFamily="34" charset="0"/>
            </a:endParaRPr>
          </a:p>
          <a:p>
            <a:r>
              <a:rPr lang="ko" dirty="0">
                <a:latin typeface="Arial" panose="020B0604020202020204" pitchFamily="34" charset="0"/>
                <a:cs typeface="Arial" panose="020B0604020202020204" pitchFamily="34" charset="0"/>
              </a:rPr>
              <a:t>1. Favier G, et al. J 류마톨 2017;44(5):674-678.</a:t>
            </a:r>
          </a:p>
          <a:p>
            <a:r>
              <a:rPr lang="ko" dirty="0">
                <a:latin typeface="Arial" panose="020B0604020202020204" pitchFamily="34" charset="0"/>
                <a:cs typeface="Arial" panose="020B0604020202020204" pitchFamily="34" charset="0"/>
              </a:rPr>
              <a:t>2. Boehncke WH, et al. J Eur Acad Dermatol Venereol 2020;10.1111/jdv.16251.</a:t>
            </a:r>
          </a:p>
          <a:p>
            <a:pPr marL="0" marR="0" lvl="0" indent="0" algn="l" defTabSz="914400" rtl="0" eaLnBrk="1" fontAlgn="auto" latinLnBrk="0" hangingPunct="1">
              <a:lnSpc>
                <a:spcPct val="100000"/>
              </a:lnSpc>
              <a:spcBef>
                <a:spcPts val="0"/>
              </a:spcBef>
              <a:spcAft>
                <a:spcPts val="0"/>
              </a:spcAft>
              <a:buClrTx/>
              <a:buSzTx/>
              <a:buFontTx/>
              <a:buNone/>
              <a:tabLst/>
              <a:defRPr/>
            </a:pPr>
            <a:r>
              <a:rPr lang="ko" dirty="0">
                <a:latin typeface="Arial" panose="020B0604020202020204" pitchFamily="34" charset="0"/>
                <a:cs typeface="Arial" panose="020B0604020202020204" pitchFamily="34" charset="0"/>
              </a:rPr>
              <a:t>3. </a:t>
            </a:r>
            <a:r>
              <a:rPr lang="ko" kern="1200" dirty="0">
                <a:solidFill>
                  <a:schemeClr val="tx1"/>
                </a:solidFill>
                <a:effectLst/>
                <a:latin typeface="Arial" panose="020B0604020202020204" pitchFamily="34" charset="0"/>
                <a:cs typeface="Arial" panose="020B0604020202020204" pitchFamily="34" charset="0"/>
              </a:rPr>
              <a:t>Mai A, et al. 시험 2019;20:793.</a:t>
            </a:r>
            <a:endParaRPr lang="en-US" kern="1200" dirty="0">
              <a:solidFill>
                <a:schemeClr val="tx1"/>
              </a:solidFill>
              <a:effectLst/>
              <a:latin typeface="Arial" panose="020B0604020202020204" pitchFamily="34" charset="0"/>
              <a:cs typeface="Arial" panose="020B0604020202020204" pitchFamily="34" charset="0"/>
            </a:endParaRPr>
          </a:p>
          <a:p>
            <a:endParaRPr lang="en-SG" sz="1000" dirty="0"/>
          </a:p>
          <a:p>
            <a:pPr marL="228600" indent="-228600">
              <a:buFont typeface="+mj-lt"/>
              <a:buAutoNum type="arabicPeriod"/>
            </a:pPr>
            <a:endParaRPr lang="en-SG" sz="1000" dirty="0">
              <a:latin typeface="Arial" panose="020B0604020202020204" pitchFamily="34" charset="0"/>
              <a:cs typeface="Arial" panose="020B0604020202020204" pitchFamily="34" charset="0"/>
            </a:endParaRPr>
          </a:p>
          <a:p>
            <a:endParaRPr lang="en-SG" sz="1000" dirty="0"/>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39</a:t>
            </a:fld>
            <a:endParaRPr lang="en-US" dirty="0"/>
          </a:p>
        </p:txBody>
      </p:sp>
    </p:spTree>
    <p:extLst>
      <p:ext uri="{BB962C8B-B14F-4D97-AF65-F5344CB8AC3E}">
        <p14:creationId xmlns:p14="http://schemas.microsoft.com/office/powerpoint/2010/main" val="31801041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dirty="0" smtClean="0">
                <a:solidFill>
                  <a:schemeClr val="tx1"/>
                </a:solidFill>
                <a:effectLst/>
                <a:latin typeface="Arial" panose="020B0604020202020204" pitchFamily="34" charset="0"/>
                <a:cs typeface="Arial" panose="020B0604020202020204" pitchFamily="34" charset="0"/>
              </a:rPr>
              <a:t>2013</a:t>
            </a:r>
            <a:r>
              <a:rPr lang="ko-KR" altLang="en-US" kern="1200" dirty="0" smtClean="0">
                <a:solidFill>
                  <a:schemeClr val="tx1"/>
                </a:solidFill>
                <a:effectLst/>
                <a:latin typeface="Arial" panose="020B0604020202020204" pitchFamily="34" charset="0"/>
                <a:cs typeface="Arial" panose="020B0604020202020204" pitchFamily="34" charset="0"/>
              </a:rPr>
              <a:t>년 홍콩의 </a:t>
            </a:r>
            <a:r>
              <a:rPr lang="en-US" altLang="ko-KR" kern="1200" dirty="0" smtClean="0">
                <a:solidFill>
                  <a:schemeClr val="tx1"/>
                </a:solidFill>
                <a:effectLst/>
                <a:latin typeface="Arial" panose="020B0604020202020204" pitchFamily="34" charset="0"/>
                <a:cs typeface="Arial" panose="020B0604020202020204" pitchFamily="34" charset="0"/>
              </a:rPr>
              <a:t>Prince of Wales</a:t>
            </a:r>
            <a:r>
              <a:rPr lang="en-US" altLang="ko-KR" kern="1200" baseline="0" dirty="0" smtClean="0">
                <a:solidFill>
                  <a:schemeClr val="tx1"/>
                </a:solidFill>
                <a:effectLst/>
                <a:latin typeface="Arial" panose="020B0604020202020204" pitchFamily="34" charset="0"/>
                <a:cs typeface="Arial" panose="020B0604020202020204" pitchFamily="34" charset="0"/>
              </a:rPr>
              <a:t> Hospital </a:t>
            </a:r>
            <a:r>
              <a:rPr lang="ko-KR" altLang="en-US" kern="1200" baseline="0" dirty="0" smtClean="0">
                <a:solidFill>
                  <a:schemeClr val="tx1"/>
                </a:solidFill>
                <a:effectLst/>
                <a:latin typeface="Arial" panose="020B0604020202020204" pitchFamily="34" charset="0"/>
                <a:cs typeface="Arial" panose="020B0604020202020204" pitchFamily="34" charset="0"/>
              </a:rPr>
              <a:t>에 개설된 간호사 주도 클리닉에서는</a:t>
            </a:r>
            <a:r>
              <a:rPr lang="en-US" kern="1200" dirty="0" smtClean="0">
                <a:solidFill>
                  <a:schemeClr val="tx1"/>
                </a:solidFill>
                <a:effectLst/>
                <a:latin typeface="Arial" panose="020B0604020202020204" pitchFamily="34" charset="0"/>
                <a:cs typeface="Arial" panose="020B0604020202020204" pitchFamily="34" charset="0"/>
              </a:rPr>
              <a:t>,</a:t>
            </a:r>
            <a:r>
              <a:rPr lang="en-US" kern="1200" baseline="30000" dirty="0" smtClean="0">
                <a:solidFill>
                  <a:schemeClr val="tx1"/>
                </a:solidFill>
                <a:effectLst/>
                <a:latin typeface="Arial" panose="020B0604020202020204" pitchFamily="34" charset="0"/>
                <a:cs typeface="Arial" panose="020B0604020202020204" pitchFamily="34" charset="0"/>
              </a:rPr>
              <a:t>1,2  </a:t>
            </a:r>
            <a:r>
              <a:rPr lang="ko-KR" altLang="en-US" kern="1200" baseline="0" dirty="0" smtClean="0">
                <a:solidFill>
                  <a:schemeClr val="tx1"/>
                </a:solidFill>
                <a:effectLst/>
                <a:latin typeface="Arial" panose="020B0604020202020204" pitchFamily="34" charset="0"/>
                <a:cs typeface="Arial" panose="020B0604020202020204" pitchFamily="34" charset="0"/>
              </a:rPr>
              <a:t>간호사들이 환자 관리와 관련하여 다음과 같은 업무를 담당하고 있다</a:t>
            </a:r>
            <a:r>
              <a:rPr lang="en-US" kern="1200" dirty="0" smtClean="0">
                <a:solidFill>
                  <a:schemeClr val="tx1"/>
                </a:solidFill>
                <a:effectLst/>
                <a:latin typeface="Arial" panose="020B0604020202020204" pitchFamily="34" charset="0"/>
                <a:cs typeface="Arial" panose="020B0604020202020204" pitchFamily="34" charset="0"/>
              </a:rPr>
              <a:t>:</a:t>
            </a:r>
            <a:r>
              <a:rPr lang="en-US" kern="1200" baseline="30000" dirty="0" smtClean="0">
                <a:solidFill>
                  <a:schemeClr val="tx1"/>
                </a:solidFill>
                <a:effectLst/>
                <a:latin typeface="Arial" panose="020B0604020202020204" pitchFamily="34" charset="0"/>
                <a:cs typeface="Arial" panose="020B0604020202020204" pitchFamily="34" charset="0"/>
              </a:rPr>
              <a:t>2</a:t>
            </a:r>
            <a:endParaRPr lang="en-US"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kern="1200" dirty="0" smtClean="0">
                <a:solidFill>
                  <a:schemeClr val="tx1"/>
                </a:solidFill>
                <a:effectLst/>
                <a:latin typeface="Arial" panose="020B0604020202020204" pitchFamily="34" charset="0"/>
                <a:cs typeface="Arial" panose="020B0604020202020204" pitchFamily="34" charset="0"/>
              </a:rPr>
              <a:t>약제 투약 및 환자에게 피하주사 교육 </a:t>
            </a:r>
            <a:endParaRPr lang="en-US" altLang="ko-KR" kern="1200" dirty="0" smtClean="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kern="1200" dirty="0" smtClean="0">
                <a:solidFill>
                  <a:schemeClr val="tx1"/>
                </a:solidFill>
                <a:effectLst/>
                <a:latin typeface="Arial" panose="020B0604020202020204" pitchFamily="34" charset="0"/>
                <a:cs typeface="Arial" panose="020B0604020202020204" pitchFamily="34" charset="0"/>
              </a:rPr>
              <a:t>질병</a:t>
            </a:r>
            <a:r>
              <a:rPr lang="ko-KR" altLang="en-US" kern="1200" baseline="0" dirty="0" smtClean="0">
                <a:solidFill>
                  <a:schemeClr val="tx1"/>
                </a:solidFill>
                <a:effectLst/>
                <a:latin typeface="Arial" panose="020B0604020202020204" pitchFamily="34" charset="0"/>
                <a:cs typeface="Arial" panose="020B0604020202020204" pitchFamily="34" charset="0"/>
              </a:rPr>
              <a:t> 모니터링 </a:t>
            </a:r>
            <a:r>
              <a:rPr lang="en-US" altLang="ko-KR" kern="1200" baseline="0" dirty="0" smtClean="0">
                <a:solidFill>
                  <a:schemeClr val="tx1"/>
                </a:solidFill>
                <a:effectLst/>
                <a:latin typeface="Arial" panose="020B0604020202020204" pitchFamily="34" charset="0"/>
                <a:cs typeface="Arial" panose="020B0604020202020204" pitchFamily="34" charset="0"/>
              </a:rPr>
              <a:t>(</a:t>
            </a:r>
            <a:r>
              <a:rPr lang="ko-KR" altLang="en-US" kern="1200" baseline="0" dirty="0" smtClean="0">
                <a:solidFill>
                  <a:schemeClr val="tx1"/>
                </a:solidFill>
                <a:effectLst/>
                <a:latin typeface="Arial" panose="020B0604020202020204" pitchFamily="34" charset="0"/>
                <a:cs typeface="Arial" panose="020B0604020202020204" pitchFamily="34" charset="0"/>
              </a:rPr>
              <a:t>피부 증상 확인</a:t>
            </a:r>
            <a:r>
              <a:rPr lang="en-US" altLang="ko-KR" kern="1200" baseline="0" dirty="0" smtClean="0">
                <a:solidFill>
                  <a:schemeClr val="tx1"/>
                </a:solidFill>
                <a:effectLst/>
                <a:latin typeface="Arial" panose="020B0604020202020204" pitchFamily="34" charset="0"/>
                <a:cs typeface="Arial" panose="020B0604020202020204" pitchFamily="34" charset="0"/>
              </a:rPr>
              <a:t>, </a:t>
            </a:r>
            <a:r>
              <a:rPr lang="ko-KR" altLang="en-US" kern="1200" baseline="0" dirty="0" err="1" smtClean="0">
                <a:solidFill>
                  <a:schemeClr val="tx1"/>
                </a:solidFill>
                <a:effectLst/>
                <a:latin typeface="Arial" panose="020B0604020202020204" pitchFamily="34" charset="0"/>
                <a:cs typeface="Arial" panose="020B0604020202020204" pitchFamily="34" charset="0"/>
              </a:rPr>
              <a:t>관절수</a:t>
            </a:r>
            <a:r>
              <a:rPr lang="ko-KR" altLang="en-US" kern="1200" baseline="0" dirty="0" smtClean="0">
                <a:solidFill>
                  <a:schemeClr val="tx1"/>
                </a:solidFill>
                <a:effectLst/>
                <a:latin typeface="Arial" panose="020B0604020202020204" pitchFamily="34" charset="0"/>
                <a:cs typeface="Arial" panose="020B0604020202020204" pitchFamily="34" charset="0"/>
              </a:rPr>
              <a:t> 평가</a:t>
            </a:r>
            <a:r>
              <a:rPr lang="en-US" altLang="ko-KR" kern="1200" baseline="0" dirty="0" smtClean="0">
                <a:solidFill>
                  <a:schemeClr val="tx1"/>
                </a:solidFill>
                <a:effectLst/>
                <a:latin typeface="Arial" panose="020B0604020202020204" pitchFamily="34" charset="0"/>
                <a:cs typeface="Arial" panose="020B0604020202020204" pitchFamily="34" charset="0"/>
              </a:rPr>
              <a:t>, X-ray </a:t>
            </a:r>
            <a:r>
              <a:rPr lang="ko-KR" altLang="en-US" kern="1200" baseline="0" dirty="0" smtClean="0">
                <a:solidFill>
                  <a:schemeClr val="tx1"/>
                </a:solidFill>
                <a:effectLst/>
                <a:latin typeface="Arial" panose="020B0604020202020204" pitchFamily="34" charset="0"/>
                <a:cs typeface="Arial" panose="020B0604020202020204" pitchFamily="34" charset="0"/>
              </a:rPr>
              <a:t>스캔</a:t>
            </a:r>
            <a:r>
              <a:rPr lang="en-US" altLang="ko-KR" kern="1200" baseline="0" dirty="0" smtClean="0">
                <a:solidFill>
                  <a:schemeClr val="tx1"/>
                </a:solidFill>
                <a:effectLst/>
                <a:latin typeface="Arial" panose="020B0604020202020204" pitchFamily="34" charset="0"/>
                <a:cs typeface="Arial" panose="020B0604020202020204" pitchFamily="34" charset="0"/>
              </a:rPr>
              <a:t>) </a:t>
            </a:r>
            <a:endParaRPr lang="en-US" kern="1200" dirty="0" smtClean="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kern="1200" dirty="0" smtClean="0">
                <a:solidFill>
                  <a:schemeClr val="tx1"/>
                </a:solidFill>
                <a:effectLst/>
                <a:latin typeface="Arial" panose="020B0604020202020204" pitchFamily="34" charset="0"/>
                <a:cs typeface="Arial" panose="020B0604020202020204" pitchFamily="34" charset="0"/>
              </a:rPr>
              <a:t>치료에 대한 </a:t>
            </a:r>
            <a:r>
              <a:rPr lang="ko-KR" altLang="en-US" kern="1200" dirty="0" err="1" smtClean="0">
                <a:solidFill>
                  <a:schemeClr val="tx1"/>
                </a:solidFill>
                <a:effectLst/>
                <a:latin typeface="Arial" panose="020B0604020202020204" pitchFamily="34" charset="0"/>
                <a:cs typeface="Arial" panose="020B0604020202020204" pitchFamily="34" charset="0"/>
              </a:rPr>
              <a:t>순응도와</a:t>
            </a:r>
            <a:r>
              <a:rPr lang="ko-KR" altLang="en-US" kern="1200" dirty="0" smtClean="0">
                <a:solidFill>
                  <a:schemeClr val="tx1"/>
                </a:solidFill>
                <a:effectLst/>
                <a:latin typeface="Arial" panose="020B0604020202020204" pitchFamily="34" charset="0"/>
                <a:cs typeface="Arial" panose="020B0604020202020204" pitchFamily="34" charset="0"/>
              </a:rPr>
              <a:t> 부작용 모니터링 </a:t>
            </a:r>
            <a:endParaRPr lang="en-US" kern="1200" dirty="0" smtClean="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kern="1200" dirty="0" smtClean="0">
                <a:solidFill>
                  <a:schemeClr val="tx1"/>
                </a:solidFill>
                <a:effectLst/>
                <a:latin typeface="Arial" panose="020B0604020202020204" pitchFamily="34" charset="0"/>
                <a:cs typeface="Arial" panose="020B0604020202020204" pitchFamily="34" charset="0"/>
              </a:rPr>
              <a:t>환자</a:t>
            </a:r>
            <a:r>
              <a:rPr lang="ko-KR" altLang="en-US" kern="1200" baseline="0" dirty="0" smtClean="0">
                <a:solidFill>
                  <a:schemeClr val="tx1"/>
                </a:solidFill>
                <a:effectLst/>
                <a:latin typeface="Arial" panose="020B0604020202020204" pitchFamily="34" charset="0"/>
                <a:cs typeface="Arial" panose="020B0604020202020204" pitchFamily="34" charset="0"/>
              </a:rPr>
              <a:t> 교육 및 상담 </a:t>
            </a:r>
            <a:endParaRPr lang="en-US" kern="1200" dirty="0" smtClean="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kern="1200" dirty="0" smtClean="0">
                <a:solidFill>
                  <a:schemeClr val="tx1"/>
                </a:solidFill>
                <a:effectLst/>
                <a:latin typeface="Arial" panose="020B0604020202020204" pitchFamily="34" charset="0"/>
                <a:cs typeface="Arial" panose="020B0604020202020204" pitchFamily="34" charset="0"/>
              </a:rPr>
              <a:t>매년 심혈관 위험도 평가 </a:t>
            </a:r>
            <a:endParaRPr lang="en-US" kern="1200" dirty="0" smtClean="0">
              <a:solidFill>
                <a:schemeClr val="tx1"/>
              </a:solidFill>
              <a:effectLst/>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r>
              <a:rPr lang="ko-KR" altLang="en-US" dirty="0" smtClean="0">
                <a:latin typeface="Arial" panose="020B0604020202020204" pitchFamily="34" charset="0"/>
                <a:cs typeface="Arial" panose="020B0604020202020204" pitchFamily="34" charset="0"/>
              </a:rPr>
              <a:t>우리는 </a:t>
            </a:r>
            <a:r>
              <a:rPr lang="ko-KR" altLang="en-US" dirty="0" err="1" smtClean="0">
                <a:latin typeface="Arial" panose="020B0604020202020204" pitchFamily="34" charset="0"/>
                <a:cs typeface="Arial" panose="020B0604020202020204" pitchFamily="34" charset="0"/>
              </a:rPr>
              <a:t>다학제</a:t>
            </a:r>
            <a:r>
              <a:rPr lang="ko-KR" altLang="en-US" dirty="0" smtClean="0">
                <a:latin typeface="Arial" panose="020B0604020202020204" pitchFamily="34" charset="0"/>
                <a:cs typeface="Arial" panose="020B0604020202020204" pitchFamily="34" charset="0"/>
              </a:rPr>
              <a:t> 센터를 설립하고 유지한 경험을 갖고 있는 </a:t>
            </a:r>
            <a:r>
              <a:rPr lang="en-US" altLang="ko-KR" dirty="0" smtClean="0">
                <a:latin typeface="Arial" panose="020B0604020202020204" pitchFamily="34" charset="0"/>
                <a:cs typeface="Arial" panose="020B0604020202020204" pitchFamily="34" charset="0"/>
              </a:rPr>
              <a:t>Gladys </a:t>
            </a:r>
            <a:r>
              <a:rPr lang="ko-KR" altLang="en-US" dirty="0" smtClean="0">
                <a:latin typeface="Arial" panose="020B0604020202020204" pitchFamily="34" charset="0"/>
                <a:cs typeface="Arial" panose="020B0604020202020204" pitchFamily="34" charset="0"/>
              </a:rPr>
              <a:t>와 독점 인터뷰를 하였다</a:t>
            </a:r>
            <a:r>
              <a:rPr lang="en-US" altLang="ko-KR" dirty="0" smtClean="0">
                <a:latin typeface="Arial" panose="020B0604020202020204" pitchFamily="34" charset="0"/>
                <a:cs typeface="Arial" panose="020B0604020202020204" pitchFamily="34" charset="0"/>
              </a:rPr>
              <a:t>. </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References</a:t>
            </a:r>
            <a:endParaRPr lang="en-US"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rPr>
              <a:t>Favier G, et al. J Rheumatol 2017;44(5):674‐678. </a:t>
            </a:r>
          </a:p>
          <a:p>
            <a:r>
              <a:rPr lang="en-US" dirty="0">
                <a:latin typeface="Arial" panose="020B0604020202020204" pitchFamily="34" charset="0"/>
                <a:cs typeface="Arial" panose="020B0604020202020204" pitchFamily="34" charset="0"/>
              </a:rPr>
              <a:t>2. KPMG International Cooperative. </a:t>
            </a:r>
            <a:r>
              <a:rPr lang="en-US" dirty="0"/>
              <a:t>Improvement in the management of psoriatic arthritis. </a:t>
            </a:r>
            <a:r>
              <a:rPr lang="en-US" dirty="0">
                <a:latin typeface="Arial" panose="020B0604020202020204" pitchFamily="34" charset="0"/>
                <a:cs typeface="Arial" panose="020B0604020202020204" pitchFamily="34" charset="0"/>
              </a:rPr>
              <a:t>2016. Available at: https://home.kpmg/content/dam/kpmg/uk/pdf/2017/01/improvement-management-psoriatic-arthritis.pdf Accessed 24 May 2020. </a:t>
            </a:r>
          </a:p>
          <a:p>
            <a:pPr marL="228600" indent="-228600">
              <a:buFont typeface="+mj-lt"/>
              <a:buAutoNum type="arabicPeriod"/>
            </a:pPr>
            <a:endParaRPr lang="en-SG" dirty="0">
              <a:latin typeface="Arial" panose="020B0604020202020204" pitchFamily="34" charset="0"/>
              <a:cs typeface="Arial" panose="020B0604020202020204" pitchFamily="34" charset="0"/>
            </a:endParaRPr>
          </a:p>
          <a:p>
            <a:endParaRPr lang="en-SG" dirty="0">
              <a:latin typeface="Arial" panose="020B0604020202020204" pitchFamily="34" charset="0"/>
              <a:cs typeface="Arial" panose="020B0604020202020204" pitchFamily="34" charset="0"/>
            </a:endParaRPr>
          </a:p>
          <a:p>
            <a:endParaRPr lang="en-SG" sz="1000" dirty="0"/>
          </a:p>
        </p:txBody>
      </p:sp>
      <p:sp>
        <p:nvSpPr>
          <p:cNvPr id="4" name="Slide Number Placeholder 3"/>
          <p:cNvSpPr>
            <a:spLocks noGrp="1"/>
          </p:cNvSpPr>
          <p:nvPr>
            <p:ph type="sldNum" sz="quarter" idx="5"/>
          </p:nvPr>
        </p:nvSpPr>
        <p:spPr/>
        <p:txBody>
          <a:bodyPr/>
          <a:lstStyle/>
          <a:p>
            <a:fld id="{452F10EC-7516-4F25-AE58-DF1567F14277}" type="slidenum">
              <a:rPr lang="en-US" smtClean="0"/>
              <a:pPr/>
              <a:t>40</a:t>
            </a:fld>
            <a:endParaRPr lang="en-US" dirty="0"/>
          </a:p>
        </p:txBody>
      </p:sp>
    </p:spTree>
    <p:extLst>
      <p:ext uri="{BB962C8B-B14F-4D97-AF65-F5344CB8AC3E}">
        <p14:creationId xmlns:p14="http://schemas.microsoft.com/office/powerpoint/2010/main" val="34640318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513531" y="1353879"/>
            <a:ext cx="7843659" cy="1322864"/>
          </a:xfrm>
        </p:spPr>
        <p:txBody>
          <a:bodyPr anchor="b">
            <a:normAutofit/>
          </a:bodyPr>
          <a:lstStyle>
            <a:lvl1pPr algn="l">
              <a:defRPr lang="en-US" dirty="0"/>
            </a:lvl1pPr>
          </a:lstStyle>
          <a:p>
            <a:r>
              <a:rPr lang="en-US" dirty="0"/>
              <a:t>Click to edit Master title style</a:t>
            </a:r>
          </a:p>
        </p:txBody>
      </p:sp>
      <p:sp>
        <p:nvSpPr>
          <p:cNvPr id="3" name="Subtitle 2"/>
          <p:cNvSpPr>
            <a:spLocks noGrp="1"/>
          </p:cNvSpPr>
          <p:nvPr>
            <p:ph type="subTitle" idx="1"/>
          </p:nvPr>
        </p:nvSpPr>
        <p:spPr>
          <a:xfrm>
            <a:off x="513531" y="2938253"/>
            <a:ext cx="7843659" cy="1241822"/>
          </a:xfrm>
        </p:spPr>
        <p:txBody>
          <a:bodyPr>
            <a:normAutofit/>
          </a:bodyPr>
          <a:lstStyle>
            <a:lvl1pPr marL="0" indent="0" algn="l">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53358" y="445673"/>
            <a:ext cx="2996773" cy="729983"/>
          </a:xfrm>
          <a:prstGeom prst="rect">
            <a:avLst/>
          </a:prstGeom>
        </p:spPr>
      </p:pic>
    </p:spTree>
  </p:cSld>
  <p:clrMapOvr>
    <a:masterClrMapping/>
  </p:clrMapOvr>
  <p:extLst>
    <p:ext uri="{DCECCB84-F9BA-43D5-87BE-67443E8EF086}">
      <p15:sldGuideLst xmlns:p15="http://schemas.microsoft.com/office/powerpoint/2012/main">
        <p15:guide id="1" orient="horz" pos="1620" userDrawn="1">
          <p15:clr>
            <a:srgbClr val="FBAE40"/>
          </p15:clr>
        </p15:guide>
        <p15:guide id="2" orient="horz" pos="20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511689" y="1180214"/>
            <a:ext cx="8138160" cy="3402419"/>
          </a:xfrm>
        </p:spPr>
        <p:txBody>
          <a:bodyPr/>
          <a:lstStyle>
            <a:lvl2pPr>
              <a:defRPr sz="14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0"/>
          </p:nvPr>
        </p:nvSpPr>
        <p:spPr>
          <a:xfrm>
            <a:off x="521808" y="4652166"/>
            <a:ext cx="4050192" cy="398299"/>
          </a:xfrm>
        </p:spPr>
        <p:txBody>
          <a:bodyPr>
            <a:normAutofit/>
          </a:bodyPr>
          <a:lstStyle>
            <a:lvl1pPr marL="0" indent="0">
              <a:spcAft>
                <a:spcPts val="0"/>
              </a:spcAft>
              <a:buNone/>
              <a:defRPr sz="700"/>
            </a:lvl1pPr>
          </a:lstStyle>
          <a:p>
            <a:pPr lvl="0"/>
            <a:r>
              <a:rPr lang="en-US" dirty="0"/>
              <a:t>Click to edit Master text styles</a:t>
            </a:r>
          </a:p>
        </p:txBody>
      </p:sp>
      <p:sp>
        <p:nvSpPr>
          <p:cNvPr id="9" name="Text Placeholder 8"/>
          <p:cNvSpPr>
            <a:spLocks noGrp="1"/>
          </p:cNvSpPr>
          <p:nvPr>
            <p:ph type="body" sz="quarter" idx="11"/>
          </p:nvPr>
        </p:nvSpPr>
        <p:spPr>
          <a:xfrm>
            <a:off x="4624570" y="4651375"/>
            <a:ext cx="4029441" cy="388457"/>
          </a:xfrm>
        </p:spPr>
        <p:txBody>
          <a:bodyPr>
            <a:normAutofit/>
          </a:bodyPr>
          <a:lstStyle>
            <a:lvl1pPr marL="0" indent="0">
              <a:spcAft>
                <a:spcPts val="0"/>
              </a:spcAft>
              <a:buNone/>
              <a:defRPr sz="700"/>
            </a:lvl1pPr>
          </a:lstStyle>
          <a:p>
            <a:pPr lvl="0"/>
            <a:r>
              <a:rPr lang="en-US" dirty="0"/>
              <a:t>Click to edit Master text styles</a:t>
            </a: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orient="horz" pos="301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8" name="Rectangle 7"/>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2" name="Title 1"/>
          <p:cNvSpPr>
            <a:spLocks noGrp="1"/>
          </p:cNvSpPr>
          <p:nvPr>
            <p:ph type="title"/>
          </p:nvPr>
        </p:nvSpPr>
        <p:spPr>
          <a:xfrm>
            <a:off x="508627" y="1032697"/>
            <a:ext cx="7845552" cy="1428165"/>
          </a:xfrm>
        </p:spPr>
        <p:txBody>
          <a:bodyPr anchor="b">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519260" y="3173977"/>
            <a:ext cx="7845552" cy="1125140"/>
          </a:xfrm>
        </p:spPr>
        <p:txBody>
          <a:bodyPr>
            <a:normAutofit/>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grpSp>
        <p:nvGrpSpPr>
          <p:cNvPr id="7" name="Group 6"/>
          <p:cNvGrpSpPr/>
          <p:nvPr userDrawn="1"/>
        </p:nvGrpSpPr>
        <p:grpSpPr>
          <a:xfrm>
            <a:off x="0" y="2659703"/>
            <a:ext cx="8434144" cy="304800"/>
            <a:chOff x="0" y="2659703"/>
            <a:chExt cx="8434144" cy="304800"/>
          </a:xfrm>
        </p:grpSpPr>
        <p:grpSp>
          <p:nvGrpSpPr>
            <p:cNvPr id="23" name="Group 22"/>
            <p:cNvGrpSpPr/>
            <p:nvPr userDrawn="1"/>
          </p:nvGrpSpPr>
          <p:grpSpPr>
            <a:xfrm>
              <a:off x="0" y="2659703"/>
              <a:ext cx="8434144" cy="101600"/>
              <a:chOff x="0" y="2659703"/>
              <a:chExt cx="8434144" cy="101600"/>
            </a:xfrm>
          </p:grpSpPr>
          <p:sp>
            <p:nvSpPr>
              <p:cNvPr id="12" name="Oval 11"/>
              <p:cNvSpPr/>
              <p:nvPr userDrawn="1"/>
            </p:nvSpPr>
            <p:spPr>
              <a:xfrm>
                <a:off x="8332544" y="2659703"/>
                <a:ext cx="101600" cy="101600"/>
              </a:xfrm>
              <a:prstGeom prst="ellipse">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2659703"/>
                <a:ext cx="8382478" cy="101600"/>
              </a:xfrm>
              <a:prstGeom prst="rect">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p:cNvGrpSpPr/>
            <p:nvPr userDrawn="1"/>
          </p:nvGrpSpPr>
          <p:grpSpPr>
            <a:xfrm>
              <a:off x="0" y="2761303"/>
              <a:ext cx="8048892" cy="101600"/>
              <a:chOff x="0" y="2761303"/>
              <a:chExt cx="8048892" cy="101600"/>
            </a:xfrm>
          </p:grpSpPr>
          <p:sp>
            <p:nvSpPr>
              <p:cNvPr id="19" name="Rectangle 18"/>
              <p:cNvSpPr/>
              <p:nvPr userDrawn="1"/>
            </p:nvSpPr>
            <p:spPr>
              <a:xfrm>
                <a:off x="0" y="2761303"/>
                <a:ext cx="8001825" cy="101600"/>
              </a:xfrm>
              <a:prstGeom prst="rect">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userDrawn="1"/>
            </p:nvSpPr>
            <p:spPr>
              <a:xfrm>
                <a:off x="7947292" y="2761303"/>
                <a:ext cx="101600" cy="101600"/>
              </a:xfrm>
              <a:prstGeom prst="ellipse">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p:cNvGrpSpPr/>
            <p:nvPr userDrawn="1"/>
          </p:nvGrpSpPr>
          <p:grpSpPr>
            <a:xfrm>
              <a:off x="0" y="2862903"/>
              <a:ext cx="7653194" cy="101600"/>
              <a:chOff x="0" y="2862903"/>
              <a:chExt cx="7653194" cy="101600"/>
            </a:xfrm>
          </p:grpSpPr>
          <p:sp>
            <p:nvSpPr>
              <p:cNvPr id="20" name="Rectangle 19"/>
              <p:cNvSpPr/>
              <p:nvPr userDrawn="1"/>
            </p:nvSpPr>
            <p:spPr>
              <a:xfrm>
                <a:off x="0" y="2862903"/>
                <a:ext cx="7605695" cy="101600"/>
              </a:xfrm>
              <a:prstGeom prst="rect">
                <a:avLst/>
              </a:prstGeom>
              <a:solidFill>
                <a:srgbClr val="752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userDrawn="1"/>
            </p:nvSpPr>
            <p:spPr>
              <a:xfrm>
                <a:off x="7551594" y="2862903"/>
                <a:ext cx="101600" cy="101600"/>
              </a:xfrm>
              <a:prstGeom prst="ellipse">
                <a:avLst/>
              </a:prstGeom>
              <a:solidFill>
                <a:srgbClr val="752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2579185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orient="horz" pos="1476" userDrawn="1">
          <p15:clr>
            <a:srgbClr val="FBAE40"/>
          </p15:clr>
        </p15:guide>
        <p15:guide id="3" orient="horz" pos="21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6071"/>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08627" y="1032698"/>
            <a:ext cx="7845552" cy="1428165"/>
          </a:xfrm>
        </p:spPr>
        <p:txBody>
          <a:bodyPr anchor="b">
            <a:normAutofit/>
          </a:bodyPr>
          <a:lstStyle>
            <a:lvl1pPr>
              <a:defRPr sz="2800"/>
            </a:lvl1pPr>
          </a:lstStyle>
          <a:p>
            <a:r>
              <a:rPr lang="en-US" dirty="0"/>
              <a:t>Click to edit Master title style</a:t>
            </a:r>
          </a:p>
        </p:txBody>
      </p:sp>
      <p:sp>
        <p:nvSpPr>
          <p:cNvPr id="3" name="Text Placeholder 2"/>
          <p:cNvSpPr>
            <a:spLocks noGrp="1"/>
          </p:cNvSpPr>
          <p:nvPr>
            <p:ph type="body" idx="1"/>
          </p:nvPr>
        </p:nvSpPr>
        <p:spPr>
          <a:xfrm>
            <a:off x="519260" y="3152715"/>
            <a:ext cx="7845552" cy="1125140"/>
          </a:xfrm>
        </p:spPr>
        <p:txBody>
          <a:bodyPr>
            <a:normAutofit/>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cSld>
  <p:clrMapOvr>
    <a:masterClrMapping/>
  </p:clrMapOvr>
  <p:extLst>
    <p:ext uri="{DCECCB84-F9BA-43D5-87BE-67443E8EF086}">
      <p15:sldGuideLst xmlns:p15="http://schemas.microsoft.com/office/powerpoint/2012/main">
        <p15:guide id="1" orient="horz" pos="1476" userDrawn="1">
          <p15:clr>
            <a:srgbClr val="FBAE40"/>
          </p15:clr>
        </p15:guide>
        <p15:guide id="2" orient="horz" pos="21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7886700"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879" y="146252"/>
            <a:ext cx="8138160" cy="914400"/>
          </a:xfrm>
        </p:spPr>
        <p:txBody>
          <a:body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57295"/>
            <a:ext cx="2949178" cy="120015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87391" y="1257296"/>
            <a:ext cx="4629150" cy="3452928"/>
          </a:xfrm>
        </p:spPr>
        <p:txBody>
          <a:bodyPr>
            <a:normAutofit/>
          </a:bodyPr>
          <a:lstStyle>
            <a:lvl1pPr>
              <a:defRPr sz="1800"/>
            </a:lvl1pPr>
            <a:lvl2pPr>
              <a:defRPr sz="18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585042"/>
            <a:ext cx="2949178" cy="2125182"/>
          </a:xfrm>
        </p:spPr>
        <p:txBody>
          <a:bodyPr>
            <a:norm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265274"/>
            <a:ext cx="1971675" cy="3367449"/>
          </a:xfrm>
        </p:spPr>
        <p:txBody>
          <a:bodyPr vert="eaVert"/>
          <a:lstStyle>
            <a:lvl1pPr>
              <a:defRPr sz="1800"/>
            </a:lvl1pPr>
          </a:lstStyle>
          <a:p>
            <a:r>
              <a:rPr lang="en-US" dirty="0"/>
              <a:t>Click to edit Master title style</a:t>
            </a:r>
          </a:p>
        </p:txBody>
      </p:sp>
      <p:sp>
        <p:nvSpPr>
          <p:cNvPr id="3" name="Vertical Text Placeholder 2"/>
          <p:cNvSpPr>
            <a:spLocks noGrp="1"/>
          </p:cNvSpPr>
          <p:nvPr>
            <p:ph type="body" orient="vert" idx="1"/>
          </p:nvPr>
        </p:nvSpPr>
        <p:spPr>
          <a:xfrm>
            <a:off x="628650" y="1265274"/>
            <a:ext cx="5800725" cy="3367449"/>
          </a:xfrm>
        </p:spPr>
        <p:txBody>
          <a:bodyPr vert="eaVert">
            <a:normAutofit/>
          </a:bodyPr>
          <a:lstStyle>
            <a:lvl1pPr>
              <a:defRPr sz="1400"/>
            </a:lvl1pPr>
            <a:lvl2pPr>
              <a:defRPr sz="110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851" y="194928"/>
            <a:ext cx="8138160" cy="731509"/>
          </a:xfrm>
          <a:prstGeom prst="rect">
            <a:avLst/>
          </a:prstGeom>
        </p:spPr>
        <p:txBody>
          <a:bodyPr vert="horz" lIns="91440" tIns="45720" rIns="91440" bIns="45720" rtlCol="0" anchor="b">
            <a:normAutofit/>
          </a:bodyPr>
          <a:lstStyle/>
          <a:p>
            <a:r>
              <a:rPr lang="ko" dirty="0"/>
              <a:t>마스터 제목 스타일을 편집하려면 클릭하세요.</a:t>
            </a:r>
          </a:p>
        </p:txBody>
      </p:sp>
      <p:sp>
        <p:nvSpPr>
          <p:cNvPr id="3" name="Text Placeholder 2"/>
          <p:cNvSpPr>
            <a:spLocks noGrp="1"/>
          </p:cNvSpPr>
          <p:nvPr>
            <p:ph type="body" idx="1"/>
          </p:nvPr>
        </p:nvSpPr>
        <p:spPr>
          <a:xfrm>
            <a:off x="511689" y="1173126"/>
            <a:ext cx="8138160" cy="3537573"/>
          </a:xfrm>
          <a:prstGeom prst="rect">
            <a:avLst/>
          </a:prstGeom>
        </p:spPr>
        <p:txBody>
          <a:bodyPr vert="horz" lIns="91440" tIns="45720" rIns="91440" bIns="45720" rtlCol="0">
            <a:normAutofit/>
          </a:bodyPr>
          <a:lstStyle/>
          <a:p>
            <a:pPr lvl="0"/>
            <a:r>
              <a:rPr lang="ko" dirty="0"/>
              <a:t>마스터 텍스트 스타일을 편집하려면 클릭하십시오.</a:t>
            </a:r>
          </a:p>
          <a:p>
            <a:pPr lvl="1"/>
            <a:r>
              <a:rPr lang="ko" dirty="0"/>
              <a:t>두 번째 수준</a:t>
            </a:r>
          </a:p>
          <a:p>
            <a:pPr lvl="2"/>
            <a:r>
              <a:rPr lang="ko" dirty="0"/>
              <a:t>세 번째 수준</a:t>
            </a:r>
          </a:p>
          <a:p>
            <a:pPr lvl="3"/>
            <a:r>
              <a:rPr lang="ko" dirty="0"/>
              <a:t>네 번째 수준</a:t>
            </a:r>
          </a:p>
          <a:p>
            <a:pPr lvl="4"/>
            <a:r>
              <a:rPr lang="ko" dirty="0"/>
              <a:t>다섯 번째 수준</a:t>
            </a:r>
          </a:p>
        </p:txBody>
      </p:sp>
      <p:sp>
        <p:nvSpPr>
          <p:cNvPr id="10" name="Rectangle 9"/>
          <p:cNvSpPr/>
          <p:nvPr userDrawn="1"/>
        </p:nvSpPr>
        <p:spPr>
          <a:xfrm>
            <a:off x="0" y="958019"/>
            <a:ext cx="8486776" cy="45719"/>
          </a:xfrm>
          <a:prstGeom prst="rect">
            <a:avLst/>
          </a:prstGeom>
          <a:solidFill>
            <a:srgbClr val="3E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8469631" y="958017"/>
            <a:ext cx="45719" cy="45719"/>
          </a:xfrm>
          <a:prstGeom prst="ellipse">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4606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70" r:id="rId10"/>
    <p:sldLayoutId id="2147483671" r:id="rId11"/>
  </p:sldLayoutIdLst>
  <p:txStyles>
    <p:titleStyle>
      <a:lvl1pPr algn="l" defTabSz="685800" rtl="0" eaLnBrk="1" latinLnBrk="0" hangingPunct="1">
        <a:lnSpc>
          <a:spcPct val="90000"/>
        </a:lnSpc>
        <a:spcBef>
          <a:spcPct val="0"/>
        </a:spcBef>
        <a:buNone/>
        <a:defRPr sz="2200" b="1" i="0" kern="1200">
          <a:solidFill>
            <a:schemeClr val="accent1"/>
          </a:solidFill>
          <a:latin typeface="Arial" panose="020B0604020202020204" pitchFamily="34" charset="0"/>
          <a:ea typeface="Verdana" charset="0"/>
          <a:cs typeface="Arial" panose="020B0604020202020204" pitchFamily="34" charset="0"/>
        </a:defRPr>
      </a:lvl1pPr>
    </p:titleStyle>
    <p:bodyStyle>
      <a:lvl1pPr marL="1714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1620" userDrawn="1">
          <p15:clr>
            <a:srgbClr val="F26B43"/>
          </p15:clr>
        </p15:guide>
        <p15:guide id="3" orient="horz" pos="516" userDrawn="1">
          <p15:clr>
            <a:srgbClr val="F26B43"/>
          </p15:clr>
        </p15:guide>
        <p15:guide id="4" pos="384" userDrawn="1">
          <p15:clr>
            <a:srgbClr val="F26B43"/>
          </p15:clr>
        </p15:guide>
        <p15:guide id="5" orient="horz" pos="8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rappanetwork.org/covid-19-guidance-for-pso-and-psa-patient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hopkinsarthritis.org/arthritis-info/rheumatoid-arthritis/ra-treatmen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hopkinsarthritis.org/arthritis-info/rheumatoid-arthritis/ra-treat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ajmc.com/view/systematic-review-finds-elevated-reporting-for-thromboembolic-events-with-jak-inhibitor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otezlapro.com/-/media/themes/otezla/otezlapro-com/otezlapro-com/pdfs/header/otezla-pi.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8" Type="http://schemas.openxmlformats.org/officeDocument/2006/relationships/hyperlink" Target="https://www.ncbi.nlm.nih.gov/books/NBK435705/"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comments" Target="../comments/commen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mayoclinic.org/diseases-conditions/inflammatory-bowel-disease/symptoms-causes/syc-20353315" TargetMode="External"/><Relationship Id="rId5" Type="http://schemas.openxmlformats.org/officeDocument/2006/relationships/hyperlink" Target="https://www.mayoclinic.org/diseases-conditions/uveitis/symptoms-causes/syc-20378734" TargetMode="External"/><Relationship Id="rId4" Type="http://schemas.openxmlformats.org/officeDocument/2006/relationships/image" Target="../media/image26.tiff"/></Relationships>
</file>

<file path=ppt/slides/_rels/slide30.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3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uptodate.com/contents/nonsteroidal-antiinflammatory-drugs-nsaids-beyond-the-basics%20Accessed%2020%20September%202020"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www.stelarainfo.com/safety" TargetMode="External"/><Relationship Id="rId4" Type="http://schemas.openxmlformats.org/officeDocument/2006/relationships/image" Target="../media/image30.tiff"/></Relationships>
</file>

<file path=ppt/slides/_rels/slide34.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home.kpmg/content/dam/kpmg/uk/pdf/2017/01/improvement-management-psoriatic-arthritis.pdf%20Accessed%2024%20May%202020"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blog.arthritis.org/psoriatic-arthritis/psoriatic-arthritis-eye-complications/" TargetMode="External"/><Relationship Id="rId4" Type="http://schemas.openxmlformats.org/officeDocument/2006/relationships/hyperlink" Target="https://empowered.org.au/psoriatic-arthritis/" TargetMode="Externa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ko" cap="all" dirty="0">
                <a:ea typeface="맑은 고딕" pitchFamily="50" charset="-127"/>
              </a:rPr>
              <a:t>류마티스 간호사 교육을 위한 아시아 태평양 이니셔티브(ASPIRE)</a:t>
            </a:r>
          </a:p>
        </p:txBody>
      </p:sp>
      <p:sp>
        <p:nvSpPr>
          <p:cNvPr id="5" name="Subtitle 4">
            <a:extLst>
              <a:ext uri="{FF2B5EF4-FFF2-40B4-BE49-F238E27FC236}">
                <a16:creationId xmlns:a16="http://schemas.microsoft.com/office/drawing/2014/main" id="{4D8B36A6-4862-4372-A7F2-83BA4218317C}"/>
              </a:ext>
            </a:extLst>
          </p:cNvPr>
          <p:cNvSpPr>
            <a:spLocks noGrp="1"/>
          </p:cNvSpPr>
          <p:nvPr>
            <p:ph type="subTitle" idx="1"/>
          </p:nvPr>
        </p:nvSpPr>
        <p:spPr/>
        <p:txBody>
          <a:bodyPr vert="horz" lIns="91440" tIns="45720" rIns="91440" bIns="45720" rtlCol="0" anchor="t">
            <a:normAutofit/>
          </a:bodyPr>
          <a:lstStyle/>
          <a:p>
            <a:r>
              <a:rPr lang="ko" dirty="0">
                <a:ea typeface="맑은 고딕" pitchFamily="50" charset="-127"/>
              </a:rPr>
              <a:t>MEM/RHM/2월/2021/AP003</a:t>
            </a:r>
            <a:endParaRPr lang="en-US" dirty="0">
              <a:ea typeface="맑은 고딕" pitchFamily="50" charset="-127"/>
            </a:endParaRPr>
          </a:p>
        </p:txBody>
      </p:sp>
    </p:spTree>
    <p:extLst>
      <p:ext uri="{BB962C8B-B14F-4D97-AF65-F5344CB8AC3E}">
        <p14:creationId xmlns:p14="http://schemas.microsoft.com/office/powerpoint/2010/main" val="113652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ko" cap="all" dirty="0">
                <a:latin typeface="맑은 고딕" pitchFamily="50" charset="-127"/>
                <a:ea typeface="맑은 고딕" pitchFamily="50" charset="-127"/>
              </a:rPr>
              <a:t>모듈: </a:t>
            </a:r>
            <a:r>
              <a:rPr lang="ko" cap="all" dirty="0" smtClean="0">
                <a:latin typeface="맑은 고딕" pitchFamily="50" charset="-127"/>
                <a:ea typeface="맑은 고딕" pitchFamily="50" charset="-127"/>
              </a:rPr>
              <a:t>건선관절염</a:t>
            </a:r>
            <a:endParaRPr lang="ko" cap="all" dirty="0">
              <a:latin typeface="맑은 고딕" pitchFamily="50" charset="-127"/>
              <a:ea typeface="맑은 고딕" pitchFamily="50" charset="-127"/>
            </a:endParaRPr>
          </a:p>
        </p:txBody>
      </p:sp>
      <p:sp>
        <p:nvSpPr>
          <p:cNvPr id="5" name="Subtitle 4">
            <a:extLst>
              <a:ext uri="{FF2B5EF4-FFF2-40B4-BE49-F238E27FC236}">
                <a16:creationId xmlns:a16="http://schemas.microsoft.com/office/drawing/2014/main" id="{4D8B36A6-4862-4372-A7F2-83BA4218317C}"/>
              </a:ext>
            </a:extLst>
          </p:cNvPr>
          <p:cNvSpPr>
            <a:spLocks noGrp="1"/>
          </p:cNvSpPr>
          <p:nvPr>
            <p:ph type="subTitle" idx="1"/>
          </p:nvPr>
        </p:nvSpPr>
        <p:spPr/>
        <p:txBody>
          <a:bodyPr/>
          <a:lstStyle/>
          <a:p>
            <a:endParaRPr lang="en-SG" dirty="0"/>
          </a:p>
        </p:txBody>
      </p:sp>
    </p:spTree>
    <p:extLst>
      <p:ext uri="{BB962C8B-B14F-4D97-AF65-F5344CB8AC3E}">
        <p14:creationId xmlns:p14="http://schemas.microsoft.com/office/powerpoint/2010/main" val="712656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 dirty="0">
                <a:latin typeface="맑은 고딕" pitchFamily="50" charset="-127"/>
                <a:ea typeface="맑은 고딕" pitchFamily="50" charset="-127"/>
              </a:rPr>
              <a:t>학습 목표</a:t>
            </a:r>
          </a:p>
        </p:txBody>
      </p:sp>
      <p:sp>
        <p:nvSpPr>
          <p:cNvPr id="5" name="Content Placeholder 2"/>
          <p:cNvSpPr>
            <a:spLocks noGrp="1"/>
          </p:cNvSpPr>
          <p:nvPr>
            <p:ph idx="1"/>
          </p:nvPr>
        </p:nvSpPr>
        <p:spPr>
          <a:xfrm>
            <a:off x="518723" y="1152079"/>
            <a:ext cx="8103470" cy="3343402"/>
          </a:xfrm>
        </p:spPr>
        <p:txBody>
          <a:bodyPr/>
          <a:lstStyle/>
          <a:p>
            <a:pPr marL="342900" indent="-342900">
              <a:spcAft>
                <a:spcPts val="600"/>
              </a:spcAft>
              <a:buFont typeface="+mj-lt"/>
              <a:buAutoNum type="arabicPeriod"/>
            </a:pPr>
            <a:r>
              <a:rPr lang="ko-KR" altLang="en-US" dirty="0" smtClean="0"/>
              <a:t>건선관절염의 임상적인 특성과 병태생리에 대해 설명한다</a:t>
            </a:r>
            <a:r>
              <a:rPr lang="en-US" altLang="ko-KR" dirty="0" smtClean="0"/>
              <a:t>. </a:t>
            </a:r>
          </a:p>
          <a:p>
            <a:pPr marL="342900" indent="-342900">
              <a:spcAft>
                <a:spcPts val="600"/>
              </a:spcAft>
              <a:buFont typeface="+mj-lt"/>
              <a:buAutoNum type="arabicPeriod"/>
            </a:pPr>
            <a:r>
              <a:rPr lang="ko-KR" altLang="en-US" dirty="0" smtClean="0"/>
              <a:t>건선관절염을 진단하고 평가하는 방법을 설명한다</a:t>
            </a:r>
            <a:r>
              <a:rPr lang="en-US" altLang="ko-KR" dirty="0" smtClean="0"/>
              <a:t>. </a:t>
            </a:r>
            <a:endParaRPr lang="en-US" dirty="0"/>
          </a:p>
          <a:p>
            <a:pPr marL="342900" indent="-342900">
              <a:spcAft>
                <a:spcPts val="600"/>
              </a:spcAft>
              <a:buFont typeface="+mj-lt"/>
              <a:buAutoNum type="arabicPeriod"/>
            </a:pPr>
            <a:r>
              <a:rPr lang="ko-KR" altLang="en-US" dirty="0" err="1" smtClean="0"/>
              <a:t>건선관절염</a:t>
            </a:r>
            <a:r>
              <a:rPr lang="ko-KR" altLang="en-US" dirty="0" smtClean="0"/>
              <a:t> 환자에서 다양한 치료와 관리 방법을 확인한다</a:t>
            </a:r>
            <a:r>
              <a:rPr lang="en-US" altLang="ko-KR" dirty="0" smtClean="0"/>
              <a:t>. </a:t>
            </a:r>
          </a:p>
          <a:p>
            <a:pPr marL="342900" indent="-342900">
              <a:spcAft>
                <a:spcPts val="600"/>
              </a:spcAft>
              <a:buFont typeface="+mj-lt"/>
              <a:buAutoNum type="arabicPeriod"/>
            </a:pPr>
            <a:r>
              <a:rPr lang="ko-KR" altLang="en-US" dirty="0" err="1" smtClean="0"/>
              <a:t>건선관절염</a:t>
            </a:r>
            <a:r>
              <a:rPr lang="ko-KR" altLang="en-US" dirty="0" smtClean="0"/>
              <a:t> 환자의 관리에서 간호사의 역할을 기술한다</a:t>
            </a:r>
            <a:r>
              <a:rPr lang="en-US" altLang="ko-KR" dirty="0" smtClean="0"/>
              <a:t>. </a:t>
            </a:r>
            <a:endParaRPr lang="en-US" dirty="0"/>
          </a:p>
        </p:txBody>
      </p:sp>
    </p:spTree>
    <p:extLst>
      <p:ext uri="{BB962C8B-B14F-4D97-AF65-F5344CB8AC3E}">
        <p14:creationId xmlns:p14="http://schemas.microsoft.com/office/powerpoint/2010/main" val="1465265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latin typeface="맑은 고딕" pitchFamily="50" charset="-127"/>
                <a:ea typeface="맑은 고딕" pitchFamily="50" charset="-127"/>
              </a:rPr>
              <a:t>목차</a:t>
            </a:r>
            <a:endParaRPr lang="ko" dirty="0">
              <a:latin typeface="맑은 고딕" pitchFamily="50" charset="-127"/>
              <a:ea typeface="맑은 고딕" pitchFamily="50" charset="-127"/>
            </a:endParaRPr>
          </a:p>
        </p:txBody>
      </p:sp>
      <p:sp>
        <p:nvSpPr>
          <p:cNvPr id="5" name="Content Placeholder 2"/>
          <p:cNvSpPr>
            <a:spLocks noGrp="1"/>
          </p:cNvSpPr>
          <p:nvPr>
            <p:ph idx="1"/>
          </p:nvPr>
        </p:nvSpPr>
        <p:spPr>
          <a:xfrm>
            <a:off x="518723" y="1152079"/>
            <a:ext cx="8103470" cy="3343402"/>
          </a:xfrm>
        </p:spPr>
        <p:txBody>
          <a:bodyPr/>
          <a:lstStyle/>
          <a:p>
            <a:pPr>
              <a:spcAft>
                <a:spcPts val="1200"/>
              </a:spcAft>
            </a:pPr>
            <a:r>
              <a:rPr lang="en-US" dirty="0"/>
              <a:t>Section 1: </a:t>
            </a:r>
            <a:r>
              <a:rPr lang="ko-KR" altLang="en-US" dirty="0" smtClean="0"/>
              <a:t>서론</a:t>
            </a:r>
            <a:endParaRPr lang="en-US" altLang="ko-KR" dirty="0" smtClean="0"/>
          </a:p>
          <a:p>
            <a:pPr>
              <a:spcAft>
                <a:spcPts val="1200"/>
              </a:spcAft>
            </a:pPr>
            <a:r>
              <a:rPr lang="en-US" dirty="0" smtClean="0"/>
              <a:t>Section </a:t>
            </a:r>
            <a:r>
              <a:rPr lang="en-US" dirty="0"/>
              <a:t>2: </a:t>
            </a:r>
            <a:r>
              <a:rPr lang="ko-KR" altLang="en-US" dirty="0" smtClean="0"/>
              <a:t>건선관절염의 진단과 평가</a:t>
            </a:r>
            <a:endParaRPr lang="en-US" altLang="ko-KR" dirty="0" smtClean="0"/>
          </a:p>
          <a:p>
            <a:pPr>
              <a:spcAft>
                <a:spcPts val="1200"/>
              </a:spcAft>
            </a:pPr>
            <a:r>
              <a:rPr lang="en-US" dirty="0" smtClean="0"/>
              <a:t>Section </a:t>
            </a:r>
            <a:r>
              <a:rPr lang="en-US" dirty="0"/>
              <a:t>3: </a:t>
            </a:r>
            <a:r>
              <a:rPr lang="ko-KR" altLang="en-US" dirty="0" smtClean="0"/>
              <a:t>건선관절염의 치료와 관리</a:t>
            </a:r>
            <a:r>
              <a:rPr lang="en-US" dirty="0"/>
              <a:t>		</a:t>
            </a:r>
          </a:p>
          <a:p>
            <a:pPr>
              <a:spcAft>
                <a:spcPts val="1200"/>
              </a:spcAft>
            </a:pPr>
            <a:r>
              <a:rPr lang="en-US" dirty="0"/>
              <a:t>Section 4: </a:t>
            </a:r>
            <a:r>
              <a:rPr lang="ko-KR" altLang="en-US" dirty="0" err="1" smtClean="0"/>
              <a:t>건선관절염</a:t>
            </a:r>
            <a:r>
              <a:rPr lang="ko-KR" altLang="en-US" dirty="0" smtClean="0"/>
              <a:t> 환자 관리에서 간호사의 역할</a:t>
            </a:r>
            <a:endParaRPr lang="en-US" dirty="0"/>
          </a:p>
          <a:p>
            <a:pPr>
              <a:spcAft>
                <a:spcPts val="1200"/>
              </a:spcAft>
            </a:pPr>
            <a:r>
              <a:rPr lang="en-US" dirty="0"/>
              <a:t>Section 5: </a:t>
            </a:r>
            <a:r>
              <a:rPr lang="ko-KR" altLang="en-US" dirty="0" err="1" smtClean="0"/>
              <a:t>건선관절염</a:t>
            </a:r>
            <a:r>
              <a:rPr lang="ko-KR" altLang="en-US" dirty="0"/>
              <a:t> </a:t>
            </a:r>
            <a:r>
              <a:rPr lang="ko-KR" altLang="en-US" dirty="0" smtClean="0"/>
              <a:t>증례 </a:t>
            </a:r>
            <a:endParaRPr lang="en-US" dirty="0"/>
          </a:p>
        </p:txBody>
      </p:sp>
    </p:spTree>
    <p:extLst>
      <p:ext uri="{BB962C8B-B14F-4D97-AF65-F5344CB8AC3E}">
        <p14:creationId xmlns:p14="http://schemas.microsoft.com/office/powerpoint/2010/main" val="350746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 dirty="0">
                <a:latin typeface="맑은 고딕" pitchFamily="50" charset="-127"/>
                <a:ea typeface="맑은 고딕" pitchFamily="50" charset="-127"/>
              </a:rPr>
              <a:t>개요</a:t>
            </a:r>
          </a:p>
        </p:txBody>
      </p:sp>
      <p:sp>
        <p:nvSpPr>
          <p:cNvPr id="3" name="Content Placeholder 2"/>
          <p:cNvSpPr>
            <a:spLocks noGrp="1"/>
          </p:cNvSpPr>
          <p:nvPr>
            <p:ph idx="1"/>
          </p:nvPr>
        </p:nvSpPr>
        <p:spPr/>
        <p:txBody>
          <a:bodyPr>
            <a:normAutofit/>
          </a:bodyPr>
          <a:lstStyle/>
          <a:p>
            <a:pPr marL="342900" indent="-342900">
              <a:spcAft>
                <a:spcPts val="600"/>
              </a:spcAft>
              <a:buFont typeface="+mj-lt"/>
              <a:buAutoNum type="arabicPeriod"/>
            </a:pPr>
            <a:r>
              <a:rPr lang="ko-KR" altLang="en-US" dirty="0" smtClean="0">
                <a:latin typeface="맑은 고딕" pitchFamily="50" charset="-127"/>
                <a:ea typeface="맑은 고딕" pitchFamily="50" charset="-127"/>
              </a:rPr>
              <a:t>건선관절염</a:t>
            </a:r>
            <a:r>
              <a:rPr lang="ko" dirty="0" smtClean="0">
                <a:latin typeface="맑은 고딕" pitchFamily="50" charset="-127"/>
                <a:ea typeface="맑은 고딕" pitchFamily="50" charset="-127"/>
              </a:rPr>
              <a:t>의 </a:t>
            </a:r>
            <a:r>
              <a:rPr lang="ko" dirty="0">
                <a:latin typeface="맑은 고딕" pitchFamily="50" charset="-127"/>
                <a:ea typeface="맑은 고딕" pitchFamily="50" charset="-127"/>
              </a:rPr>
              <a:t>치료 목표 및 권장 사항</a:t>
            </a:r>
          </a:p>
          <a:p>
            <a:pPr marL="342900" indent="-342900">
              <a:spcAft>
                <a:spcPts val="600"/>
              </a:spcAft>
              <a:buFont typeface="+mj-lt"/>
              <a:buAutoNum type="arabicPeriod"/>
            </a:pPr>
            <a:r>
              <a:rPr lang="ko-KR" altLang="en-US" dirty="0" smtClean="0">
                <a:latin typeface="맑은 고딕" pitchFamily="50" charset="-127"/>
                <a:ea typeface="맑은 고딕" pitchFamily="50" charset="-127"/>
              </a:rPr>
              <a:t>건선관절염의 </a:t>
            </a:r>
            <a:r>
              <a:rPr lang="ko" dirty="0" smtClean="0">
                <a:latin typeface="맑은 고딕" pitchFamily="50" charset="-127"/>
                <a:ea typeface="맑은 고딕" pitchFamily="50" charset="-127"/>
              </a:rPr>
              <a:t>치료 </a:t>
            </a:r>
            <a:r>
              <a:rPr lang="ko" dirty="0">
                <a:latin typeface="맑은 고딕" pitchFamily="50" charset="-127"/>
                <a:ea typeface="맑은 고딕" pitchFamily="50" charset="-127"/>
              </a:rPr>
              <a:t>옵션</a:t>
            </a:r>
          </a:p>
          <a:p>
            <a:pPr marL="342900" indent="-342900">
              <a:spcAft>
                <a:spcPts val="600"/>
              </a:spcAft>
              <a:buFont typeface="+mj-lt"/>
              <a:buAutoNum type="arabicPeriod"/>
            </a:pPr>
            <a:r>
              <a:rPr lang="ko" dirty="0" smtClean="0">
                <a:latin typeface="맑은 고딕" pitchFamily="50" charset="-127"/>
                <a:ea typeface="맑은 고딕" pitchFamily="50" charset="-127"/>
              </a:rPr>
              <a:t>다학제 </a:t>
            </a:r>
            <a:r>
              <a:rPr lang="ko" dirty="0">
                <a:latin typeface="맑은 고딕" pitchFamily="50" charset="-127"/>
                <a:ea typeface="맑은 고딕" pitchFamily="50" charset="-127"/>
              </a:rPr>
              <a:t>관리 및 </a:t>
            </a:r>
            <a:r>
              <a:rPr lang="ko-KR" altLang="en-US" dirty="0" smtClean="0">
                <a:latin typeface="맑은 고딕" pitchFamily="50" charset="-127"/>
                <a:ea typeface="맑은 고딕" pitchFamily="50" charset="-127"/>
              </a:rPr>
              <a:t>환자의뢰</a:t>
            </a:r>
            <a:endParaRPr lang="en-US" dirty="0">
              <a:latin typeface="맑은 고딕" pitchFamily="50" charset="-127"/>
              <a:ea typeface="맑은 고딕" pitchFamily="50" charset="-127"/>
            </a:endParaRPr>
          </a:p>
          <a:p>
            <a:pPr marL="342900" indent="-342900">
              <a:spcAft>
                <a:spcPts val="600"/>
              </a:spcAft>
              <a:buFont typeface="+mj-lt"/>
              <a:buAutoNum type="arabicPeriod"/>
            </a:pPr>
            <a:endParaRPr lang="en-US" dirty="0">
              <a:latin typeface="맑은 고딕" pitchFamily="50" charset="-127"/>
              <a:ea typeface="맑은 고딕" pitchFamily="50" charset="-127"/>
            </a:endParaRPr>
          </a:p>
        </p:txBody>
      </p:sp>
    </p:spTree>
    <p:extLst>
      <p:ext uri="{BB962C8B-B14F-4D97-AF65-F5344CB8AC3E}">
        <p14:creationId xmlns:p14="http://schemas.microsoft.com/office/powerpoint/2010/main" val="2199307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 dirty="0" smtClean="0">
                <a:latin typeface="맑은 고딕" pitchFamily="50" charset="-127"/>
                <a:ea typeface="맑은 고딕" pitchFamily="50" charset="-127"/>
              </a:rPr>
              <a:t>Section</a:t>
            </a:r>
            <a:r>
              <a:rPr lang="ko" dirty="0" smtClean="0">
                <a:latin typeface="맑은 고딕" pitchFamily="50" charset="-127"/>
                <a:ea typeface="맑은 고딕" pitchFamily="50" charset="-127"/>
              </a:rPr>
              <a:t> </a:t>
            </a:r>
            <a:r>
              <a:rPr lang="ko" dirty="0">
                <a:latin typeface="맑은 고딕" pitchFamily="50" charset="-127"/>
                <a:ea typeface="맑은 고딕" pitchFamily="50" charset="-127"/>
              </a:rPr>
              <a:t>3: </a:t>
            </a:r>
            <a:r>
              <a:rPr lang="ko" dirty="0" smtClean="0">
                <a:latin typeface="맑은 고딕" pitchFamily="50" charset="-127"/>
                <a:ea typeface="맑은 고딕" pitchFamily="50" charset="-127"/>
              </a:rPr>
              <a:t>건선관절염의 치료</a:t>
            </a:r>
            <a:r>
              <a:rPr lang="ko-KR" altLang="en-US" dirty="0" smtClean="0">
                <a:latin typeface="맑은 고딕" pitchFamily="50" charset="-127"/>
                <a:ea typeface="맑은 고딕" pitchFamily="50" charset="-127"/>
              </a:rPr>
              <a:t>와</a:t>
            </a:r>
            <a:r>
              <a:rPr lang="ko" dirty="0" smtClean="0">
                <a:latin typeface="맑은 고딕" pitchFamily="50" charset="-127"/>
                <a:ea typeface="맑은 고딕" pitchFamily="50" charset="-127"/>
              </a:rPr>
              <a:t> </a:t>
            </a:r>
            <a:r>
              <a:rPr lang="ko" dirty="0">
                <a:latin typeface="맑은 고딕" pitchFamily="50" charset="-127"/>
                <a:ea typeface="맑은 고딕" pitchFamily="50" charset="-127"/>
              </a:rPr>
              <a:t>관리</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8917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a:xfrm>
            <a:off x="515850" y="194928"/>
            <a:ext cx="8259849" cy="731509"/>
          </a:xfrm>
        </p:spPr>
        <p:txBody>
          <a:bodyPr>
            <a:noAutofit/>
          </a:bodyPr>
          <a:lstStyle/>
          <a:p>
            <a:r>
              <a:rPr lang="en-MY" dirty="0">
                <a:latin typeface="맑은 고딕" pitchFamily="50" charset="-127"/>
                <a:ea typeface="맑은 고딕" pitchFamily="50" charset="-127"/>
              </a:rPr>
              <a:t/>
            </a:r>
            <a:br>
              <a:rPr lang="en-MY" dirty="0">
                <a:latin typeface="맑은 고딕" pitchFamily="50" charset="-127"/>
                <a:ea typeface="맑은 고딕" pitchFamily="50" charset="-127"/>
              </a:rPr>
            </a:br>
            <a:r>
              <a:rPr lang="en-MY" dirty="0">
                <a:latin typeface="맑은 고딕" pitchFamily="50" charset="-127"/>
                <a:ea typeface="맑은 고딕" pitchFamily="50" charset="-127"/>
              </a:rPr>
              <a:t/>
            </a:r>
            <a:br>
              <a:rPr lang="en-MY" dirty="0">
                <a:latin typeface="맑은 고딕" pitchFamily="50" charset="-127"/>
                <a:ea typeface="맑은 고딕" pitchFamily="50" charset="-127"/>
              </a:rPr>
            </a:br>
            <a:r>
              <a:rPr lang="en-MY" dirty="0">
                <a:latin typeface="맑은 고딕" pitchFamily="50" charset="-127"/>
                <a:ea typeface="맑은 고딕" pitchFamily="50" charset="-127"/>
              </a:rPr>
              <a:t/>
            </a:r>
            <a:br>
              <a:rPr lang="en-MY" dirty="0">
                <a:latin typeface="맑은 고딕" pitchFamily="50" charset="-127"/>
                <a:ea typeface="맑은 고딕" pitchFamily="50" charset="-127"/>
              </a:rPr>
            </a:br>
            <a:r>
              <a:rPr lang="en-MY" dirty="0">
                <a:latin typeface="맑은 고딕" pitchFamily="50" charset="-127"/>
                <a:ea typeface="맑은 고딕" pitchFamily="50" charset="-127"/>
              </a:rPr>
              <a:t/>
            </a:r>
            <a:br>
              <a:rPr lang="en-MY" dirty="0">
                <a:latin typeface="맑은 고딕" pitchFamily="50" charset="-127"/>
                <a:ea typeface="맑은 고딕" pitchFamily="50" charset="-127"/>
              </a:rPr>
            </a:br>
            <a:r>
              <a:rPr lang="en-MY" dirty="0">
                <a:latin typeface="맑은 고딕" pitchFamily="50" charset="-127"/>
                <a:ea typeface="맑은 고딕" pitchFamily="50" charset="-127"/>
              </a:rPr>
              <a:t/>
            </a:r>
            <a:br>
              <a:rPr lang="en-MY" dirty="0">
                <a:latin typeface="맑은 고딕" pitchFamily="50" charset="-127"/>
                <a:ea typeface="맑은 고딕" pitchFamily="50" charset="-127"/>
              </a:rPr>
            </a:br>
            <a:r>
              <a:rPr lang="en-MY" dirty="0">
                <a:latin typeface="맑은 고딕" pitchFamily="50" charset="-127"/>
                <a:ea typeface="맑은 고딕" pitchFamily="50" charset="-127"/>
              </a:rPr>
              <a:t/>
            </a:r>
            <a:br>
              <a:rPr lang="en-MY" dirty="0">
                <a:latin typeface="맑은 고딕" pitchFamily="50" charset="-127"/>
                <a:ea typeface="맑은 고딕" pitchFamily="50" charset="-127"/>
              </a:rPr>
            </a:br>
            <a:r>
              <a:rPr lang="ko-KR" altLang="en-US" dirty="0" smtClean="0">
                <a:latin typeface="맑은 고딕" pitchFamily="50" charset="-127"/>
                <a:ea typeface="맑은 고딕" pitchFamily="50" charset="-127"/>
              </a:rPr>
              <a:t>건선관절염</a:t>
            </a:r>
            <a:r>
              <a:rPr lang="ko" dirty="0" smtClean="0">
                <a:latin typeface="맑은 고딕" pitchFamily="50" charset="-127"/>
                <a:ea typeface="맑은 고딕" pitchFamily="50" charset="-127"/>
              </a:rPr>
              <a:t> </a:t>
            </a:r>
            <a:r>
              <a:rPr lang="ko" dirty="0">
                <a:latin typeface="맑은 고딕" pitchFamily="50" charset="-127"/>
                <a:ea typeface="맑은 고딕" pitchFamily="50" charset="-127"/>
              </a:rPr>
              <a:t>관리를 위한 주요 권장 </a:t>
            </a:r>
            <a:r>
              <a:rPr lang="ko" dirty="0" smtClean="0">
                <a:latin typeface="맑은 고딕" pitchFamily="50" charset="-127"/>
                <a:ea typeface="맑은 고딕" pitchFamily="50" charset="-127"/>
              </a:rPr>
              <a:t>사항</a:t>
            </a:r>
            <a:r>
              <a:rPr lang="en-US" altLang="ko" dirty="0" smtClean="0">
                <a:latin typeface="맑은 고딕" pitchFamily="50" charset="-127"/>
                <a:ea typeface="맑은 고딕" pitchFamily="50" charset="-127"/>
              </a:rPr>
              <a:t> </a:t>
            </a:r>
            <a:r>
              <a:rPr lang="ko" dirty="0" smtClean="0">
                <a:latin typeface="맑은 고딕" pitchFamily="50" charset="-127"/>
                <a:ea typeface="맑은 고딕" pitchFamily="50" charset="-127"/>
              </a:rPr>
              <a:t>(</a:t>
            </a:r>
            <a:r>
              <a:rPr lang="ko" dirty="0">
                <a:latin typeface="맑은 고딕" pitchFamily="50" charset="-127"/>
                <a:ea typeface="맑은 고딕" pitchFamily="50" charset="-127"/>
              </a:rPr>
              <a:t>1/2)</a:t>
            </a:r>
            <a:endParaRPr lang="en-SG" baseline="30000" dirty="0">
              <a:latin typeface="맑은 고딕" pitchFamily="50" charset="-127"/>
              <a:ea typeface="맑은 고딕" pitchFamily="50" charset="-127"/>
            </a:endParaRPr>
          </a:p>
        </p:txBody>
      </p:sp>
      <p:sp>
        <p:nvSpPr>
          <p:cNvPr id="11" name="Text Placeholder 3">
            <a:extLst>
              <a:ext uri="{FF2B5EF4-FFF2-40B4-BE49-F238E27FC236}">
                <a16:creationId xmlns:a16="http://schemas.microsoft.com/office/drawing/2014/main" id="{14EE595F-B98E-BD46-ADB1-456CCE4D13F9}"/>
              </a:ext>
            </a:extLst>
          </p:cNvPr>
          <p:cNvSpPr>
            <a:spLocks noGrp="1"/>
          </p:cNvSpPr>
          <p:nvPr>
            <p:ph type="body" sz="quarter" idx="10"/>
          </p:nvPr>
        </p:nvSpPr>
        <p:spPr>
          <a:xfrm>
            <a:off x="521808" y="4584105"/>
            <a:ext cx="4050192" cy="387665"/>
          </a:xfrm>
        </p:spPr>
        <p:txBody>
          <a:bodyPr>
            <a:noAutofit/>
          </a:bodyPr>
          <a:lstStyle/>
          <a:p>
            <a:pPr lvl="0">
              <a:buClr>
                <a:srgbClr val="652C74"/>
              </a:buClr>
            </a:pPr>
            <a:r>
              <a:rPr lang="en-US" altLang="ko-KR" dirty="0">
                <a:solidFill>
                  <a:srgbClr val="000000"/>
                </a:solidFill>
              </a:rPr>
              <a:t>ACR, American College of Rheumatology; EULAR, European League Against Rheumatism; GRAPPA, Group for Research and Assessment of Psoriasis and Psoriatic Arthritis; NPF, National Psoriasis Foundation; </a:t>
            </a:r>
            <a:r>
              <a:rPr lang="en-US" altLang="ko-KR" dirty="0" err="1">
                <a:solidFill>
                  <a:srgbClr val="000000"/>
                </a:solidFill>
              </a:rPr>
              <a:t>PsA</a:t>
            </a:r>
            <a:r>
              <a:rPr lang="en-US" altLang="ko-KR" dirty="0">
                <a:solidFill>
                  <a:srgbClr val="000000"/>
                </a:solidFill>
              </a:rPr>
              <a:t>, psoriatic arthritis</a:t>
            </a:r>
          </a:p>
        </p:txBody>
      </p:sp>
      <p:sp>
        <p:nvSpPr>
          <p:cNvPr id="12" name="Text Placeholder 4">
            <a:extLst>
              <a:ext uri="{FF2B5EF4-FFF2-40B4-BE49-F238E27FC236}">
                <a16:creationId xmlns:a16="http://schemas.microsoft.com/office/drawing/2014/main" id="{95F8F8C5-2176-264F-8846-47FCA8496213}"/>
              </a:ext>
            </a:extLst>
          </p:cNvPr>
          <p:cNvSpPr>
            <a:spLocks noGrp="1"/>
          </p:cNvSpPr>
          <p:nvPr>
            <p:ph type="body" sz="quarter" idx="11"/>
          </p:nvPr>
        </p:nvSpPr>
        <p:spPr>
          <a:xfrm>
            <a:off x="4863953" y="4470765"/>
            <a:ext cx="4029441" cy="578003"/>
          </a:xfrm>
        </p:spPr>
        <p:txBody>
          <a:bodyPr>
            <a:noAutofit/>
          </a:bodyPr>
          <a:lstStyle/>
          <a:p>
            <a:pPr lvl="0">
              <a:buClr>
                <a:srgbClr val="652C74"/>
              </a:buClr>
            </a:pPr>
            <a:r>
              <a:rPr lang="en-US" altLang="ko-KR" dirty="0" smtClean="0">
                <a:solidFill>
                  <a:srgbClr val="000000"/>
                </a:solidFill>
              </a:rPr>
              <a:t>1</a:t>
            </a:r>
            <a:r>
              <a:rPr lang="en-US" altLang="ko-KR" dirty="0">
                <a:solidFill>
                  <a:srgbClr val="000000"/>
                </a:solidFill>
              </a:rPr>
              <a:t>. </a:t>
            </a:r>
            <a:r>
              <a:rPr lang="en-US" altLang="ko-KR" dirty="0" err="1">
                <a:solidFill>
                  <a:srgbClr val="000000"/>
                </a:solidFill>
              </a:rPr>
              <a:t>Gossec</a:t>
            </a:r>
            <a:r>
              <a:rPr lang="en-US" altLang="ko-KR" dirty="0">
                <a:solidFill>
                  <a:srgbClr val="000000"/>
                </a:solidFill>
              </a:rPr>
              <a:t> L, et al. Ann Rheum Dis 2020;79(6):700‐712.</a:t>
            </a:r>
          </a:p>
          <a:p>
            <a:pPr lvl="0">
              <a:buClr>
                <a:srgbClr val="652C74"/>
              </a:buClr>
            </a:pPr>
            <a:r>
              <a:rPr lang="en-SG" altLang="ko-KR" dirty="0">
                <a:solidFill>
                  <a:srgbClr val="000000"/>
                </a:solidFill>
              </a:rPr>
              <a:t>2. </a:t>
            </a:r>
            <a:r>
              <a:rPr lang="en-MY" altLang="ko-KR" dirty="0">
                <a:solidFill>
                  <a:srgbClr val="000000"/>
                </a:solidFill>
              </a:rPr>
              <a:t>Coates LC, et al. </a:t>
            </a:r>
            <a:r>
              <a:rPr lang="en-US" altLang="ko-KR" dirty="0">
                <a:solidFill>
                  <a:srgbClr val="000000"/>
                </a:solidFill>
              </a:rPr>
              <a:t>Arthritis </a:t>
            </a:r>
            <a:r>
              <a:rPr lang="en-US" altLang="ko-KR" dirty="0" err="1">
                <a:solidFill>
                  <a:srgbClr val="000000"/>
                </a:solidFill>
              </a:rPr>
              <a:t>Rheumatol</a:t>
            </a:r>
            <a:r>
              <a:rPr lang="en-US" altLang="ko-KR" dirty="0">
                <a:solidFill>
                  <a:srgbClr val="000000"/>
                </a:solidFill>
              </a:rPr>
              <a:t> 2016;68(5):1060-1071.</a:t>
            </a:r>
          </a:p>
          <a:p>
            <a:pPr lvl="0">
              <a:buClr>
                <a:srgbClr val="652C74"/>
              </a:buClr>
            </a:pPr>
            <a:r>
              <a:rPr lang="en-US" altLang="ko-KR" dirty="0">
                <a:solidFill>
                  <a:srgbClr val="000000"/>
                </a:solidFill>
              </a:rPr>
              <a:t>3. </a:t>
            </a:r>
            <a:r>
              <a:rPr lang="en-MY" altLang="ko-KR" dirty="0">
                <a:solidFill>
                  <a:srgbClr val="000000"/>
                </a:solidFill>
              </a:rPr>
              <a:t>Singh JA, et al. </a:t>
            </a:r>
            <a:r>
              <a:rPr lang="en-US" altLang="ko-KR" dirty="0">
                <a:solidFill>
                  <a:srgbClr val="000000"/>
                </a:solidFill>
              </a:rPr>
              <a:t>Arthritis Care Res (Hoboken) 2019;71(1):2-29.</a:t>
            </a:r>
          </a:p>
          <a:p>
            <a:pPr lvl="0">
              <a:buClr>
                <a:srgbClr val="652C74"/>
              </a:buClr>
            </a:pPr>
            <a:r>
              <a:rPr lang="en-US" altLang="ko-KR" dirty="0">
                <a:solidFill>
                  <a:srgbClr val="000000"/>
                </a:solidFill>
              </a:rPr>
              <a:t>4. </a:t>
            </a:r>
            <a:r>
              <a:rPr lang="da-DK" altLang="ko-KR" dirty="0">
                <a:solidFill>
                  <a:srgbClr val="000000"/>
                </a:solidFill>
              </a:rPr>
              <a:t>Singh JA, et al. Arthritis </a:t>
            </a:r>
            <a:r>
              <a:rPr lang="en-US" altLang="ko-KR" dirty="0" err="1">
                <a:solidFill>
                  <a:srgbClr val="000000"/>
                </a:solidFill>
              </a:rPr>
              <a:t>Rheumatol</a:t>
            </a:r>
            <a:r>
              <a:rPr lang="da-DK" altLang="ko-KR" dirty="0">
                <a:solidFill>
                  <a:srgbClr val="000000"/>
                </a:solidFill>
              </a:rPr>
              <a:t> 2019;71:5-32.</a:t>
            </a:r>
            <a:endParaRPr lang="en-US" altLang="ko-KR" dirty="0">
              <a:solidFill>
                <a:srgbClr val="000000"/>
              </a:solidFill>
            </a:endParaRPr>
          </a:p>
          <a:p>
            <a:endParaRPr lang="en-US" dirty="0"/>
          </a:p>
          <a:p>
            <a:endParaRPr lang="en-US" dirty="0"/>
          </a:p>
          <a:p>
            <a:endParaRPr lang="en-SG" dirty="0"/>
          </a:p>
          <a:p>
            <a:pPr marL="228600" indent="-228600">
              <a:buFont typeface="+mj-lt"/>
              <a:buAutoNum type="arabicPeriod"/>
            </a:pPr>
            <a:endParaRPr lang="en-SG" dirty="0"/>
          </a:p>
        </p:txBody>
      </p:sp>
      <p:graphicFrame>
        <p:nvGraphicFramePr>
          <p:cNvPr id="7" name="Diagram 6">
            <a:extLst>
              <a:ext uri="{FF2B5EF4-FFF2-40B4-BE49-F238E27FC236}">
                <a16:creationId xmlns:a16="http://schemas.microsoft.com/office/drawing/2014/main" id="{02B18A8F-86CD-6C40-AC00-BFE5996C76AD}"/>
              </a:ext>
            </a:extLst>
          </p:cNvPr>
          <p:cNvGraphicFramePr/>
          <p:nvPr>
            <p:extLst>
              <p:ext uri="{D42A27DB-BD31-4B8C-83A1-F6EECF244321}">
                <p14:modId xmlns:p14="http://schemas.microsoft.com/office/powerpoint/2010/main" val="36372177"/>
              </p:ext>
            </p:extLst>
          </p:nvPr>
        </p:nvGraphicFramePr>
        <p:xfrm>
          <a:off x="508000" y="1505868"/>
          <a:ext cx="8128000" cy="2709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1F67AF16-AE99-F240-BFD5-D6F1BA536A13}"/>
              </a:ext>
            </a:extLst>
          </p:cNvPr>
          <p:cNvSpPr/>
          <p:nvPr/>
        </p:nvSpPr>
        <p:spPr>
          <a:xfrm>
            <a:off x="1534274" y="1130291"/>
            <a:ext cx="6223000" cy="307777"/>
          </a:xfrm>
          <a:prstGeom prst="rect">
            <a:avLst/>
          </a:prstGeom>
        </p:spPr>
        <p:txBody>
          <a:bodyPr wrap="square">
            <a:spAutoFit/>
          </a:bodyPr>
          <a:lstStyle/>
          <a:p>
            <a:r>
              <a:rPr lang="ko" sz="1400" dirty="0">
                <a:latin typeface="맑은 고딕" pitchFamily="50" charset="-127"/>
                <a:ea typeface="맑은 고딕" pitchFamily="50" charset="-127"/>
                <a:cs typeface="Arial" panose="020B0604020202020204" pitchFamily="34" charset="0"/>
              </a:rPr>
              <a:t>EULAR 2019, GRAPPA 2015 및 ACR/NPF 2018 지침을 기반으로 </a:t>
            </a:r>
            <a:r>
              <a:rPr lang="ko-KR" altLang="en-US" sz="1400" dirty="0" smtClean="0">
                <a:latin typeface="맑은 고딕" pitchFamily="50" charset="-127"/>
                <a:ea typeface="맑은 고딕" pitchFamily="50" charset="-127"/>
                <a:cs typeface="Arial" panose="020B0604020202020204" pitchFamily="34" charset="0"/>
              </a:rPr>
              <a:t>한</a:t>
            </a:r>
            <a:r>
              <a:rPr lang="ko" sz="1400" dirty="0" smtClean="0">
                <a:latin typeface="맑은 고딕" pitchFamily="50" charset="-127"/>
                <a:ea typeface="맑은 고딕" pitchFamily="50" charset="-127"/>
                <a:cs typeface="Arial" panose="020B0604020202020204" pitchFamily="34" charset="0"/>
              </a:rPr>
              <a:t>다</a:t>
            </a:r>
            <a:r>
              <a:rPr lang="ko" sz="1400" dirty="0">
                <a:latin typeface="맑은 고딕" pitchFamily="50" charset="-127"/>
                <a:ea typeface="맑은 고딕" pitchFamily="50" charset="-127"/>
                <a:cs typeface="Arial" panose="020B0604020202020204" pitchFamily="34" charset="0"/>
              </a:rPr>
              <a:t>.</a:t>
            </a:r>
          </a:p>
        </p:txBody>
      </p:sp>
      <p:sp>
        <p:nvSpPr>
          <p:cNvPr id="8" name="Rectangle 7">
            <a:extLst>
              <a:ext uri="{FF2B5EF4-FFF2-40B4-BE49-F238E27FC236}">
                <a16:creationId xmlns:a16="http://schemas.microsoft.com/office/drawing/2014/main" id="{A9E9CED0-13EC-AB4E-B4F2-665D61937828}"/>
              </a:ext>
            </a:extLst>
          </p:cNvPr>
          <p:cNvSpPr/>
          <p:nvPr/>
        </p:nvSpPr>
        <p:spPr>
          <a:xfrm>
            <a:off x="861227" y="4165195"/>
            <a:ext cx="2628900" cy="200055"/>
          </a:xfrm>
          <a:prstGeom prst="rect">
            <a:avLst/>
          </a:prstGeom>
        </p:spPr>
        <p:txBody>
          <a:bodyPr wrap="square">
            <a:spAutoFit/>
          </a:bodyPr>
          <a:lstStyle/>
          <a:p>
            <a:pPr lvl="0" algn="ctr">
              <a:defRPr/>
            </a:pPr>
            <a:r>
              <a:rPr lang="ko" sz="700" dirty="0">
                <a:latin typeface="Arial" panose="020B0604020202020204" pitchFamily="34" charset="0"/>
                <a:cs typeface="Arial" panose="020B0604020202020204" pitchFamily="34" charset="0"/>
              </a:rPr>
              <a:t>사진 제공: </a:t>
            </a:r>
            <a:r>
              <a:rPr lang="en-US" altLang="ko-KR" sz="700" dirty="0" err="1">
                <a:solidFill>
                  <a:srgbClr val="000000"/>
                </a:solidFill>
                <a:latin typeface="Arial" panose="020B0604020202020204" pitchFamily="34" charset="0"/>
                <a:cs typeface="Arial" panose="020B0604020202020204" pitchFamily="34" charset="0"/>
              </a:rPr>
              <a:t>Kishimoto</a:t>
            </a:r>
            <a:r>
              <a:rPr lang="en-US" altLang="ko-KR" sz="700" dirty="0">
                <a:solidFill>
                  <a:srgbClr val="000000"/>
                </a:solidFill>
                <a:latin typeface="Arial" panose="020B0604020202020204" pitchFamily="34" charset="0"/>
                <a:cs typeface="Arial" panose="020B0604020202020204" pitchFamily="34" charset="0"/>
              </a:rPr>
              <a:t> </a:t>
            </a:r>
            <a:r>
              <a:rPr lang="en-US" altLang="ko-KR" sz="700" dirty="0" err="1" smtClean="0">
                <a:solidFill>
                  <a:srgbClr val="000000"/>
                </a:solidFill>
                <a:latin typeface="Arial" panose="020B0604020202020204" pitchFamily="34" charset="0"/>
                <a:cs typeface="Arial" panose="020B0604020202020204" pitchFamily="34" charset="0"/>
              </a:rPr>
              <a:t>Mitsumasa</a:t>
            </a:r>
            <a:r>
              <a:rPr lang="ko-KR" altLang="en-US" sz="700" dirty="0" smtClean="0">
                <a:solidFill>
                  <a:srgbClr val="000000"/>
                </a:solidFill>
                <a:latin typeface="Arial" panose="020B0604020202020204" pitchFamily="34" charset="0"/>
                <a:cs typeface="Arial" panose="020B0604020202020204" pitchFamily="34" charset="0"/>
              </a:rPr>
              <a:t>교수</a:t>
            </a:r>
            <a:endParaRPr lang="en-US" altLang="ko-KR" sz="7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0942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smtClean="0">
                <a:latin typeface="맑은 고딕" pitchFamily="50" charset="-127"/>
                <a:ea typeface="맑은 고딕" pitchFamily="50" charset="-127"/>
              </a:rPr>
              <a:t>건선관절염</a:t>
            </a:r>
            <a:r>
              <a:rPr lang="ko" dirty="0" smtClean="0">
                <a:latin typeface="맑은 고딕" pitchFamily="50" charset="-127"/>
                <a:ea typeface="맑은 고딕" pitchFamily="50" charset="-127"/>
              </a:rPr>
              <a:t> </a:t>
            </a:r>
            <a:r>
              <a:rPr lang="ko" dirty="0">
                <a:latin typeface="맑은 고딕" pitchFamily="50" charset="-127"/>
                <a:ea typeface="맑은 고딕" pitchFamily="50" charset="-127"/>
              </a:rPr>
              <a:t>관리를 위한 주요 권장 </a:t>
            </a:r>
            <a:r>
              <a:rPr lang="ko" dirty="0" smtClean="0">
                <a:latin typeface="맑은 고딕" pitchFamily="50" charset="-127"/>
                <a:ea typeface="맑은 고딕" pitchFamily="50" charset="-127"/>
              </a:rPr>
              <a:t>사항</a:t>
            </a:r>
            <a:r>
              <a:rPr lang="en-US" altLang="ko" dirty="0" smtClean="0">
                <a:latin typeface="맑은 고딕" pitchFamily="50" charset="-127"/>
                <a:ea typeface="맑은 고딕" pitchFamily="50" charset="-127"/>
              </a:rPr>
              <a:t> </a:t>
            </a:r>
            <a:r>
              <a:rPr lang="ko" dirty="0" smtClean="0">
                <a:latin typeface="맑은 고딕" pitchFamily="50" charset="-127"/>
                <a:ea typeface="맑은 고딕" pitchFamily="50" charset="-127"/>
              </a:rPr>
              <a:t>(</a:t>
            </a:r>
            <a:r>
              <a:rPr lang="ko" dirty="0">
                <a:latin typeface="맑은 고딕" pitchFamily="50" charset="-127"/>
                <a:ea typeface="맑은 고딕" pitchFamily="50" charset="-127"/>
              </a:rPr>
              <a:t>2/2)</a:t>
            </a:r>
            <a:endParaRPr lang="en-SG" dirty="0">
              <a:latin typeface="맑은 고딕" pitchFamily="50" charset="-127"/>
              <a:ea typeface="맑은 고딕" pitchFamily="50" charset="-127"/>
            </a:endParaRPr>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03702" y="4588795"/>
            <a:ext cx="4050192" cy="387665"/>
          </a:xfrm>
        </p:spPr>
        <p:txBody>
          <a:bodyPr>
            <a:noAutofit/>
          </a:bodyPr>
          <a:lstStyle/>
          <a:p>
            <a:endParaRPr lang="en-US" dirty="0"/>
          </a:p>
          <a:p>
            <a:pPr lvl="0">
              <a:buClr>
                <a:srgbClr val="652C74"/>
              </a:buClr>
            </a:pPr>
            <a:r>
              <a:rPr lang="en-US" altLang="ko-KR" dirty="0">
                <a:solidFill>
                  <a:srgbClr val="000000"/>
                </a:solidFill>
              </a:rPr>
              <a:t>ACR, American College of Rheumatology; EULAR, European League Against Rheumatism; GRAPPA, Group for Research and Assessment of Psoriasis and Psoriatic Arthritis; NPF, National Psoriasis Foundation; </a:t>
            </a:r>
            <a:r>
              <a:rPr lang="en-US" altLang="ko-KR" dirty="0" err="1">
                <a:solidFill>
                  <a:srgbClr val="000000"/>
                </a:solidFill>
              </a:rPr>
              <a:t>PsA</a:t>
            </a:r>
            <a:r>
              <a:rPr lang="en-US" altLang="ko-KR" dirty="0">
                <a:solidFill>
                  <a:srgbClr val="000000"/>
                </a:solidFill>
              </a:rPr>
              <a:t>, psoriatic arthritis</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392349"/>
            <a:ext cx="4029441" cy="388457"/>
          </a:xfrm>
        </p:spPr>
        <p:txBody>
          <a:bodyPr>
            <a:noAutofit/>
          </a:bodyPr>
          <a:lstStyle/>
          <a:p>
            <a:endParaRPr lang="en-US" dirty="0"/>
          </a:p>
          <a:p>
            <a:endParaRPr lang="en-US" dirty="0"/>
          </a:p>
          <a:p>
            <a:pPr lvl="0">
              <a:buClr>
                <a:srgbClr val="652C74"/>
              </a:buClr>
            </a:pPr>
            <a:r>
              <a:rPr lang="en-US" altLang="ko-KR" dirty="0">
                <a:solidFill>
                  <a:srgbClr val="000000"/>
                </a:solidFill>
              </a:rPr>
              <a:t>1. </a:t>
            </a:r>
            <a:r>
              <a:rPr lang="en-US" altLang="ko-KR" dirty="0" err="1">
                <a:solidFill>
                  <a:srgbClr val="000000"/>
                </a:solidFill>
              </a:rPr>
              <a:t>Gossec</a:t>
            </a:r>
            <a:r>
              <a:rPr lang="en-US" altLang="ko-KR" dirty="0">
                <a:solidFill>
                  <a:srgbClr val="000000"/>
                </a:solidFill>
              </a:rPr>
              <a:t> L, et al. Ann Rheum Dis 2020;79(6):700‐712.</a:t>
            </a:r>
          </a:p>
          <a:p>
            <a:pPr lvl="0">
              <a:buClr>
                <a:srgbClr val="652C74"/>
              </a:buClr>
            </a:pPr>
            <a:r>
              <a:rPr lang="en-SG" altLang="ko-KR" dirty="0">
                <a:solidFill>
                  <a:srgbClr val="000000"/>
                </a:solidFill>
              </a:rPr>
              <a:t>2. </a:t>
            </a:r>
            <a:r>
              <a:rPr lang="en-MY" altLang="ko-KR" dirty="0">
                <a:solidFill>
                  <a:srgbClr val="000000"/>
                </a:solidFill>
              </a:rPr>
              <a:t>Coates LC, et al. </a:t>
            </a:r>
            <a:r>
              <a:rPr lang="en-US" altLang="ko-KR" dirty="0">
                <a:solidFill>
                  <a:srgbClr val="000000"/>
                </a:solidFill>
              </a:rPr>
              <a:t>Arthritis </a:t>
            </a:r>
            <a:r>
              <a:rPr lang="en-US" altLang="ko-KR" dirty="0" err="1">
                <a:solidFill>
                  <a:srgbClr val="000000"/>
                </a:solidFill>
              </a:rPr>
              <a:t>Rheumatol</a:t>
            </a:r>
            <a:r>
              <a:rPr lang="en-US" altLang="ko-KR" dirty="0">
                <a:solidFill>
                  <a:srgbClr val="000000"/>
                </a:solidFill>
              </a:rPr>
              <a:t> 2016;68(5):1060-1071.</a:t>
            </a:r>
          </a:p>
          <a:p>
            <a:pPr lvl="0">
              <a:buClr>
                <a:srgbClr val="652C74"/>
              </a:buClr>
            </a:pPr>
            <a:r>
              <a:rPr lang="en-US" altLang="ko-KR" dirty="0">
                <a:solidFill>
                  <a:srgbClr val="000000"/>
                </a:solidFill>
              </a:rPr>
              <a:t>3. </a:t>
            </a:r>
            <a:r>
              <a:rPr lang="en-MY" altLang="ko-KR" dirty="0">
                <a:solidFill>
                  <a:srgbClr val="000000"/>
                </a:solidFill>
              </a:rPr>
              <a:t>Singh JA, et al. </a:t>
            </a:r>
            <a:r>
              <a:rPr lang="en-US" altLang="ko-KR" dirty="0">
                <a:solidFill>
                  <a:srgbClr val="000000"/>
                </a:solidFill>
              </a:rPr>
              <a:t>Arthritis Care Res (Hoboken) 2019;71(1):2-29.</a:t>
            </a:r>
          </a:p>
          <a:p>
            <a:pPr lvl="0">
              <a:buClr>
                <a:srgbClr val="652C74"/>
              </a:buClr>
            </a:pPr>
            <a:r>
              <a:rPr lang="en-US" altLang="ko-KR" dirty="0">
                <a:solidFill>
                  <a:srgbClr val="000000"/>
                </a:solidFill>
              </a:rPr>
              <a:t>4. </a:t>
            </a:r>
            <a:r>
              <a:rPr lang="da-DK" altLang="ko-KR" dirty="0">
                <a:solidFill>
                  <a:srgbClr val="000000"/>
                </a:solidFill>
              </a:rPr>
              <a:t>Singh JA, et al. Arthritis </a:t>
            </a:r>
            <a:r>
              <a:rPr lang="en-US" altLang="ko-KR" dirty="0" err="1">
                <a:solidFill>
                  <a:srgbClr val="000000"/>
                </a:solidFill>
              </a:rPr>
              <a:t>Rheumatol</a:t>
            </a:r>
            <a:r>
              <a:rPr lang="da-DK" altLang="ko-KR" dirty="0">
                <a:solidFill>
                  <a:srgbClr val="000000"/>
                </a:solidFill>
              </a:rPr>
              <a:t> 2019;71:5-32.</a:t>
            </a:r>
            <a:endParaRPr lang="en-US" altLang="ko-KR" dirty="0">
              <a:solidFill>
                <a:srgbClr val="000000"/>
              </a:solidFill>
            </a:endParaRPr>
          </a:p>
          <a:p>
            <a:endParaRPr lang="en-US" dirty="0"/>
          </a:p>
          <a:p>
            <a:endParaRPr lang="en-US" dirty="0"/>
          </a:p>
          <a:p>
            <a:endParaRPr lang="en-SG" dirty="0"/>
          </a:p>
          <a:p>
            <a:pPr marL="228600" indent="-228600">
              <a:buFont typeface="+mj-lt"/>
              <a:buAutoNum type="arabicPeriod"/>
            </a:pPr>
            <a:endParaRPr lang="en-SG" dirty="0"/>
          </a:p>
        </p:txBody>
      </p:sp>
      <p:graphicFrame>
        <p:nvGraphicFramePr>
          <p:cNvPr id="10" name="Diagram 9">
            <a:extLst>
              <a:ext uri="{FF2B5EF4-FFF2-40B4-BE49-F238E27FC236}">
                <a16:creationId xmlns:a16="http://schemas.microsoft.com/office/drawing/2014/main" id="{FC2C8523-F786-2F4B-87C0-04913D4B2C54}"/>
              </a:ext>
            </a:extLst>
          </p:cNvPr>
          <p:cNvGraphicFramePr/>
          <p:nvPr>
            <p:extLst>
              <p:ext uri="{D42A27DB-BD31-4B8C-83A1-F6EECF244321}">
                <p14:modId xmlns:p14="http://schemas.microsoft.com/office/powerpoint/2010/main" val="1958500706"/>
              </p:ext>
            </p:extLst>
          </p:nvPr>
        </p:nvGraphicFramePr>
        <p:xfrm>
          <a:off x="461510" y="1296946"/>
          <a:ext cx="8128000" cy="337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F51E7459-B042-FC42-A5E1-1AB0423238F1}"/>
              </a:ext>
            </a:extLst>
          </p:cNvPr>
          <p:cNvSpPr/>
          <p:nvPr/>
        </p:nvSpPr>
        <p:spPr>
          <a:xfrm>
            <a:off x="1534274" y="1021198"/>
            <a:ext cx="6223000" cy="307777"/>
          </a:xfrm>
          <a:prstGeom prst="rect">
            <a:avLst/>
          </a:prstGeom>
        </p:spPr>
        <p:txBody>
          <a:bodyPr wrap="square">
            <a:spAutoFit/>
          </a:bodyPr>
          <a:lstStyle/>
          <a:p>
            <a:r>
              <a:rPr lang="ko" sz="1400" dirty="0">
                <a:latin typeface="맑은 고딕" pitchFamily="50" charset="-127"/>
                <a:ea typeface="맑은 고딕" pitchFamily="50" charset="-127"/>
                <a:cs typeface="Arial" panose="020B0604020202020204" pitchFamily="34" charset="0"/>
              </a:rPr>
              <a:t>EULAR 2019, GRAPPA 2015 및 ACR/NPF 2018 지침을 기반으로 </a:t>
            </a:r>
            <a:r>
              <a:rPr lang="ko-KR" altLang="en-US" sz="1400" dirty="0" smtClean="0">
                <a:latin typeface="맑은 고딕" pitchFamily="50" charset="-127"/>
                <a:ea typeface="맑은 고딕" pitchFamily="50" charset="-127"/>
                <a:cs typeface="Arial" panose="020B0604020202020204" pitchFamily="34" charset="0"/>
              </a:rPr>
              <a:t>한</a:t>
            </a:r>
            <a:r>
              <a:rPr lang="ko" sz="1400" dirty="0" smtClean="0">
                <a:latin typeface="맑은 고딕" pitchFamily="50" charset="-127"/>
                <a:ea typeface="맑은 고딕" pitchFamily="50" charset="-127"/>
                <a:cs typeface="Arial" panose="020B0604020202020204" pitchFamily="34" charset="0"/>
              </a:rPr>
              <a:t>다</a:t>
            </a:r>
            <a:r>
              <a:rPr lang="ko" sz="1400" dirty="0">
                <a:latin typeface="맑은 고딕" pitchFamily="50" charset="-127"/>
                <a:ea typeface="맑은 고딕" pitchFamily="50" charset="-127"/>
                <a:cs typeface="Arial" panose="020B0604020202020204" pitchFamily="34" charset="0"/>
              </a:rPr>
              <a:t>.</a:t>
            </a:r>
          </a:p>
        </p:txBody>
      </p:sp>
      <p:sp>
        <p:nvSpPr>
          <p:cNvPr id="7" name="Rectangle 6">
            <a:extLst>
              <a:ext uri="{FF2B5EF4-FFF2-40B4-BE49-F238E27FC236}">
                <a16:creationId xmlns:a16="http://schemas.microsoft.com/office/drawing/2014/main" id="{0BA8500F-9E1B-4144-8194-546DC59113CF}"/>
              </a:ext>
            </a:extLst>
          </p:cNvPr>
          <p:cNvSpPr/>
          <p:nvPr/>
        </p:nvSpPr>
        <p:spPr>
          <a:xfrm>
            <a:off x="1240325" y="2800470"/>
            <a:ext cx="1665837" cy="307777"/>
          </a:xfrm>
          <a:prstGeom prst="rect">
            <a:avLst/>
          </a:prstGeom>
        </p:spPr>
        <p:txBody>
          <a:bodyPr wrap="square">
            <a:spAutoFit/>
          </a:bodyPr>
          <a:lstStyle/>
          <a:p>
            <a:pPr lvl="0" algn="ctr">
              <a:defRPr/>
            </a:pPr>
            <a:r>
              <a:rPr lang="ko" sz="700" dirty="0">
                <a:latin typeface="Arial" panose="020B0604020202020204" pitchFamily="34" charset="0"/>
                <a:cs typeface="Arial" panose="020B0604020202020204" pitchFamily="34" charset="0"/>
              </a:rPr>
              <a:t>사진 제공: </a:t>
            </a:r>
            <a:r>
              <a:rPr lang="en-US" altLang="ko-KR" sz="700" dirty="0" err="1">
                <a:solidFill>
                  <a:srgbClr val="000000"/>
                </a:solidFill>
                <a:latin typeface="Arial" panose="020B0604020202020204" pitchFamily="34" charset="0"/>
                <a:cs typeface="Arial" panose="020B0604020202020204" pitchFamily="34" charset="0"/>
              </a:rPr>
              <a:t>Kishimoto</a:t>
            </a:r>
            <a:r>
              <a:rPr lang="en-US" altLang="ko-KR" sz="700" dirty="0">
                <a:solidFill>
                  <a:srgbClr val="000000"/>
                </a:solidFill>
                <a:latin typeface="Arial" panose="020B0604020202020204" pitchFamily="34" charset="0"/>
                <a:cs typeface="Arial" panose="020B0604020202020204" pitchFamily="34" charset="0"/>
              </a:rPr>
              <a:t> </a:t>
            </a:r>
          </a:p>
          <a:p>
            <a:pPr lvl="0" algn="ctr">
              <a:defRPr/>
            </a:pPr>
            <a:r>
              <a:rPr lang="en-US" altLang="ko-KR" sz="700" dirty="0" err="1" smtClean="0">
                <a:solidFill>
                  <a:srgbClr val="000000"/>
                </a:solidFill>
                <a:latin typeface="Arial" panose="020B0604020202020204" pitchFamily="34" charset="0"/>
                <a:cs typeface="Arial" panose="020B0604020202020204" pitchFamily="34" charset="0"/>
              </a:rPr>
              <a:t>Mitsumasa</a:t>
            </a:r>
            <a:r>
              <a:rPr lang="ko" sz="700" dirty="0" smtClean="0">
                <a:latin typeface="Arial" panose="020B0604020202020204" pitchFamily="34" charset="0"/>
                <a:cs typeface="Arial" panose="020B0604020202020204" pitchFamily="34" charset="0"/>
              </a:rPr>
              <a:t> 교수</a:t>
            </a:r>
            <a:endParaRPr lang="ko"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2956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smtClean="0">
                <a:latin typeface="맑은 고딕" pitchFamily="50" charset="-127"/>
                <a:ea typeface="맑은 고딕" pitchFamily="50" charset="-127"/>
              </a:rPr>
              <a:t>건선관절염</a:t>
            </a:r>
            <a:r>
              <a:rPr lang="ko" dirty="0" smtClean="0">
                <a:latin typeface="맑은 고딕" pitchFamily="50" charset="-127"/>
                <a:ea typeface="맑은 고딕" pitchFamily="50" charset="-127"/>
              </a:rPr>
              <a:t> </a:t>
            </a:r>
            <a:r>
              <a:rPr lang="ko" dirty="0">
                <a:latin typeface="맑은 고딕" pitchFamily="50" charset="-127"/>
                <a:ea typeface="맑은 고딕" pitchFamily="50" charset="-127"/>
              </a:rPr>
              <a:t>관리에서 치료 </a:t>
            </a:r>
            <a:r>
              <a:rPr lang="ko-KR" altLang="en-US" dirty="0" smtClean="0">
                <a:latin typeface="맑은 고딕" pitchFamily="50" charset="-127"/>
                <a:ea typeface="맑은 고딕" pitchFamily="50" charset="-127"/>
              </a:rPr>
              <a:t>목표</a:t>
            </a:r>
            <a:r>
              <a:rPr lang="ko" dirty="0" smtClean="0">
                <a:latin typeface="맑은 고딕" pitchFamily="50" charset="-127"/>
                <a:ea typeface="맑은 고딕" pitchFamily="50" charset="-127"/>
              </a:rPr>
              <a:t> </a:t>
            </a:r>
            <a:r>
              <a:rPr lang="ko" dirty="0">
                <a:latin typeface="맑은 고딕" pitchFamily="50" charset="-127"/>
                <a:ea typeface="맑은 고딕" pitchFamily="50" charset="-127"/>
              </a:rPr>
              <a:t>및 질병 </a:t>
            </a:r>
            <a:r>
              <a:rPr lang="ko" dirty="0" smtClean="0">
                <a:latin typeface="맑은 고딕" pitchFamily="50" charset="-127"/>
                <a:ea typeface="맑은 고딕" pitchFamily="50" charset="-127"/>
              </a:rPr>
              <a:t>활성</a:t>
            </a:r>
            <a:r>
              <a:rPr lang="ko-KR" altLang="en-US" dirty="0" smtClean="0">
                <a:latin typeface="맑은 고딕" pitchFamily="50" charset="-127"/>
                <a:ea typeface="맑은 고딕" pitchFamily="50" charset="-127"/>
              </a:rPr>
              <a:t>도 평가</a:t>
            </a:r>
            <a:endParaRPr lang="en-SG" baseline="30000" dirty="0">
              <a:latin typeface="맑은 고딕" pitchFamily="50" charset="-127"/>
              <a:ea typeface="맑은 고딕" pitchFamily="50" charset="-127"/>
            </a:endParaRPr>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Autofit/>
          </a:bodyPr>
          <a:lstStyle/>
          <a:p>
            <a:r>
              <a:rPr lang="en-US" altLang="ko" dirty="0" smtClean="0"/>
              <a:t>MDA</a:t>
            </a:r>
            <a:r>
              <a:rPr lang="en-US" altLang="ko" dirty="0"/>
              <a:t>: minimal disease activity</a:t>
            </a:r>
            <a:endParaRPr lang="en-US" altLang="ko" dirty="0" smtClean="0"/>
          </a:p>
          <a:p>
            <a:r>
              <a:rPr lang="en-US" altLang="ko" dirty="0" smtClean="0"/>
              <a:t>DAPSA</a:t>
            </a:r>
            <a:r>
              <a:rPr lang="en-US" altLang="ko" dirty="0"/>
              <a:t>: Disease Activity in </a:t>
            </a:r>
            <a:r>
              <a:rPr lang="en-US" altLang="ko" dirty="0" err="1"/>
              <a:t>PSoriatic</a:t>
            </a:r>
            <a:r>
              <a:rPr lang="en-US" altLang="ko" dirty="0"/>
              <a:t> Arthritis </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269456"/>
            <a:ext cx="4029441" cy="388457"/>
          </a:xfrm>
        </p:spPr>
        <p:txBody>
          <a:bodyPr>
            <a:noAutofit/>
          </a:bodyPr>
          <a:lstStyle/>
          <a:p>
            <a:pPr lvl="0">
              <a:buClr>
                <a:srgbClr val="652C74"/>
              </a:buClr>
            </a:pPr>
            <a:r>
              <a:rPr lang="en-US" altLang="ko-KR" dirty="0">
                <a:solidFill>
                  <a:srgbClr val="000000"/>
                </a:solidFill>
              </a:rPr>
              <a:t>1. </a:t>
            </a:r>
            <a:r>
              <a:rPr lang="en-US" altLang="ko-KR" dirty="0" err="1">
                <a:solidFill>
                  <a:srgbClr val="000000"/>
                </a:solidFill>
              </a:rPr>
              <a:t>Dures</a:t>
            </a:r>
            <a:r>
              <a:rPr lang="en-US" altLang="ko-KR" dirty="0">
                <a:solidFill>
                  <a:srgbClr val="000000"/>
                </a:solidFill>
              </a:rPr>
              <a:t> E, et al. RMD Open 2020;6(1):e001083.</a:t>
            </a:r>
          </a:p>
          <a:p>
            <a:pPr lvl="0">
              <a:buClr>
                <a:srgbClr val="652C74"/>
              </a:buClr>
            </a:pPr>
            <a:r>
              <a:rPr lang="en-US" altLang="ko-KR" dirty="0">
                <a:solidFill>
                  <a:srgbClr val="000000"/>
                </a:solidFill>
              </a:rPr>
              <a:t>2. </a:t>
            </a:r>
            <a:r>
              <a:rPr lang="en-US" altLang="ko-KR" dirty="0" err="1">
                <a:solidFill>
                  <a:srgbClr val="000000"/>
                </a:solidFill>
              </a:rPr>
              <a:t>Dures</a:t>
            </a:r>
            <a:r>
              <a:rPr lang="en-US" altLang="ko-KR" dirty="0">
                <a:solidFill>
                  <a:srgbClr val="000000"/>
                </a:solidFill>
              </a:rPr>
              <a:t> E, et al. Ann Rheum Dis. 2020;79(8):1031-1036.</a:t>
            </a:r>
          </a:p>
          <a:p>
            <a:pPr lvl="0">
              <a:buClr>
                <a:srgbClr val="652C74"/>
              </a:buClr>
            </a:pPr>
            <a:r>
              <a:rPr lang="en-US" altLang="ko-KR" dirty="0">
                <a:solidFill>
                  <a:srgbClr val="000000"/>
                </a:solidFill>
              </a:rPr>
              <a:t>3. </a:t>
            </a:r>
            <a:r>
              <a:rPr lang="en-US" altLang="ko-KR" dirty="0" err="1">
                <a:solidFill>
                  <a:srgbClr val="000000"/>
                </a:solidFill>
              </a:rPr>
              <a:t>Gossec</a:t>
            </a:r>
            <a:r>
              <a:rPr lang="en-US" altLang="ko-KR" dirty="0">
                <a:solidFill>
                  <a:srgbClr val="000000"/>
                </a:solidFill>
              </a:rPr>
              <a:t> L, et al. Ann Rheum Dis 2020;79(6):700‐712.</a:t>
            </a:r>
          </a:p>
          <a:p>
            <a:pPr lvl="0">
              <a:buClr>
                <a:srgbClr val="652C74"/>
              </a:buClr>
            </a:pPr>
            <a:r>
              <a:rPr lang="en-SG" altLang="ko-KR" dirty="0">
                <a:solidFill>
                  <a:srgbClr val="000000"/>
                </a:solidFill>
              </a:rPr>
              <a:t>4. </a:t>
            </a:r>
            <a:r>
              <a:rPr lang="en-MY" altLang="ko-KR" dirty="0">
                <a:solidFill>
                  <a:srgbClr val="000000"/>
                </a:solidFill>
              </a:rPr>
              <a:t>Coates LC, et al. </a:t>
            </a:r>
            <a:r>
              <a:rPr lang="en-US" altLang="ko-KR" dirty="0">
                <a:solidFill>
                  <a:srgbClr val="000000"/>
                </a:solidFill>
              </a:rPr>
              <a:t>Arthritis </a:t>
            </a:r>
            <a:r>
              <a:rPr lang="en-US" altLang="ko-KR" dirty="0" err="1">
                <a:solidFill>
                  <a:srgbClr val="000000"/>
                </a:solidFill>
              </a:rPr>
              <a:t>Rheumatol</a:t>
            </a:r>
            <a:r>
              <a:rPr lang="en-US" altLang="ko-KR" dirty="0">
                <a:solidFill>
                  <a:srgbClr val="000000"/>
                </a:solidFill>
              </a:rPr>
              <a:t> 2016;68(5):1060-1071.</a:t>
            </a:r>
          </a:p>
          <a:p>
            <a:pPr lvl="0">
              <a:buClr>
                <a:srgbClr val="652C74"/>
              </a:buClr>
            </a:pPr>
            <a:r>
              <a:rPr lang="en-US" altLang="ko-KR" dirty="0">
                <a:solidFill>
                  <a:srgbClr val="000000"/>
                </a:solidFill>
              </a:rPr>
              <a:t>5. </a:t>
            </a:r>
            <a:r>
              <a:rPr lang="en-MY" altLang="ko-KR" dirty="0">
                <a:solidFill>
                  <a:srgbClr val="000000"/>
                </a:solidFill>
              </a:rPr>
              <a:t>Singh JA, et al. </a:t>
            </a:r>
            <a:r>
              <a:rPr lang="en-US" altLang="ko-KR" dirty="0">
                <a:solidFill>
                  <a:srgbClr val="000000"/>
                </a:solidFill>
              </a:rPr>
              <a:t>Arthritis Care Res (Hoboken) 2019;71(1):2-29.</a:t>
            </a:r>
          </a:p>
          <a:p>
            <a:pPr lvl="0">
              <a:buClr>
                <a:srgbClr val="652C74"/>
              </a:buClr>
            </a:pPr>
            <a:r>
              <a:rPr lang="en-US" altLang="ko-KR" dirty="0">
                <a:solidFill>
                  <a:srgbClr val="000000"/>
                </a:solidFill>
              </a:rPr>
              <a:t>6. </a:t>
            </a:r>
            <a:r>
              <a:rPr lang="da-DK" altLang="ko-KR" dirty="0">
                <a:solidFill>
                  <a:srgbClr val="000000"/>
                </a:solidFill>
              </a:rPr>
              <a:t>Singh JA, et al. Arthritis </a:t>
            </a:r>
            <a:r>
              <a:rPr lang="en-US" altLang="ko-KR" dirty="0" err="1">
                <a:solidFill>
                  <a:srgbClr val="000000"/>
                </a:solidFill>
              </a:rPr>
              <a:t>Rheumatol</a:t>
            </a:r>
            <a:r>
              <a:rPr lang="da-DK" altLang="ko-KR" dirty="0">
                <a:solidFill>
                  <a:srgbClr val="000000"/>
                </a:solidFill>
              </a:rPr>
              <a:t> 2019;71:5-32.</a:t>
            </a:r>
          </a:p>
          <a:p>
            <a:pPr lvl="0">
              <a:buClr>
                <a:srgbClr val="652C74"/>
              </a:buClr>
            </a:pPr>
            <a:r>
              <a:rPr lang="en-US" altLang="ko-KR" dirty="0">
                <a:solidFill>
                  <a:srgbClr val="000000"/>
                </a:solidFill>
              </a:rPr>
              <a:t>7. </a:t>
            </a:r>
            <a:r>
              <a:rPr lang="en-US" altLang="ko-KR" dirty="0" err="1">
                <a:solidFill>
                  <a:srgbClr val="000000"/>
                </a:solidFill>
              </a:rPr>
              <a:t>Lubrano</a:t>
            </a:r>
            <a:r>
              <a:rPr lang="en-US" altLang="ko-KR" dirty="0">
                <a:solidFill>
                  <a:srgbClr val="000000"/>
                </a:solidFill>
              </a:rPr>
              <a:t> E, et al. </a:t>
            </a:r>
            <a:r>
              <a:rPr lang="en-US" altLang="ko-KR" dirty="0" err="1">
                <a:solidFill>
                  <a:srgbClr val="000000"/>
                </a:solidFill>
              </a:rPr>
              <a:t>Clin</a:t>
            </a:r>
            <a:r>
              <a:rPr lang="en-US" altLang="ko-KR" dirty="0">
                <a:solidFill>
                  <a:srgbClr val="000000"/>
                </a:solidFill>
              </a:rPr>
              <a:t> </a:t>
            </a:r>
            <a:r>
              <a:rPr lang="en-US" altLang="ko-KR" dirty="0" err="1">
                <a:solidFill>
                  <a:srgbClr val="000000"/>
                </a:solidFill>
              </a:rPr>
              <a:t>Exp</a:t>
            </a:r>
            <a:r>
              <a:rPr lang="en-US" altLang="ko-KR" dirty="0">
                <a:solidFill>
                  <a:srgbClr val="000000"/>
                </a:solidFill>
              </a:rPr>
              <a:t> </a:t>
            </a:r>
            <a:r>
              <a:rPr lang="en-US" altLang="ko-KR" dirty="0" err="1">
                <a:solidFill>
                  <a:srgbClr val="000000"/>
                </a:solidFill>
              </a:rPr>
              <a:t>Rheumatol</a:t>
            </a:r>
            <a:r>
              <a:rPr lang="en-US" altLang="ko-KR" dirty="0">
                <a:solidFill>
                  <a:srgbClr val="000000"/>
                </a:solidFill>
              </a:rPr>
              <a:t> 2018;36(5):900-910.</a:t>
            </a:r>
          </a:p>
          <a:p>
            <a:endParaRPr lang="en-US" dirty="0"/>
          </a:p>
          <a:p>
            <a:endParaRPr lang="en-US" dirty="0"/>
          </a:p>
          <a:p>
            <a:endParaRPr lang="en-SG" dirty="0"/>
          </a:p>
          <a:p>
            <a:pPr marL="228600" indent="-228600">
              <a:buFont typeface="+mj-lt"/>
              <a:buAutoNum type="arabicPeriod"/>
            </a:pPr>
            <a:endParaRPr lang="en-SG" dirty="0"/>
          </a:p>
        </p:txBody>
      </p:sp>
      <p:sp>
        <p:nvSpPr>
          <p:cNvPr id="6" name="Rectangle 5">
            <a:extLst>
              <a:ext uri="{FF2B5EF4-FFF2-40B4-BE49-F238E27FC236}">
                <a16:creationId xmlns:a16="http://schemas.microsoft.com/office/drawing/2014/main" id="{98D55A0A-A5F1-A84D-AA03-3925D9FA1C12}"/>
              </a:ext>
            </a:extLst>
          </p:cNvPr>
          <p:cNvSpPr/>
          <p:nvPr/>
        </p:nvSpPr>
        <p:spPr>
          <a:xfrm>
            <a:off x="827940" y="2195593"/>
            <a:ext cx="1718964" cy="842965"/>
          </a:xfrm>
          <a:prstGeom prst="rect">
            <a:avLst/>
          </a:prstGeom>
          <a:solidFill>
            <a:srgbClr val="C00000"/>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spcAft>
                <a:spcPts val="300"/>
              </a:spcAft>
            </a:pPr>
            <a:r>
              <a:rPr lang="ko" sz="1400" b="1" dirty="0">
                <a:solidFill>
                  <a:schemeClr val="bg1"/>
                </a:solidFill>
                <a:latin typeface="맑은 고딕" pitchFamily="50" charset="-127"/>
                <a:ea typeface="맑은 고딕" pitchFamily="50" charset="-127"/>
                <a:cs typeface="Arial" panose="020B0604020202020204" pitchFamily="34" charset="0"/>
              </a:rPr>
              <a:t>활동성 </a:t>
            </a:r>
            <a:r>
              <a:rPr lang="ko" sz="1400" b="1" dirty="0" smtClean="0">
                <a:solidFill>
                  <a:schemeClr val="bg1"/>
                </a:solidFill>
                <a:latin typeface="맑은 고딕" pitchFamily="50" charset="-127"/>
                <a:ea typeface="맑은 고딕" pitchFamily="50" charset="-127"/>
                <a:cs typeface="Arial" panose="020B0604020202020204" pitchFamily="34" charset="0"/>
              </a:rPr>
              <a:t>질</a:t>
            </a:r>
            <a:r>
              <a:rPr lang="ko-KR" altLang="en-US" sz="1400" b="1" dirty="0">
                <a:solidFill>
                  <a:schemeClr val="bg1"/>
                </a:solidFill>
                <a:latin typeface="맑은 고딕" pitchFamily="50" charset="-127"/>
                <a:ea typeface="맑은 고딕" pitchFamily="50" charset="-127"/>
                <a:cs typeface="Arial" panose="020B0604020202020204" pitchFamily="34" charset="0"/>
              </a:rPr>
              <a:t>병</a:t>
            </a:r>
            <a:endParaRPr lang="ko" sz="1400" b="1" dirty="0">
              <a:solidFill>
                <a:schemeClr val="bg1"/>
              </a:solidFill>
              <a:latin typeface="맑은 고딕" pitchFamily="50" charset="-127"/>
              <a:ea typeface="맑은 고딕" pitchFamily="50" charset="-127"/>
              <a:cs typeface="Arial" panose="020B0604020202020204" pitchFamily="34" charset="0"/>
            </a:endParaRPr>
          </a:p>
          <a:p>
            <a:pPr algn="ctr"/>
            <a:r>
              <a:rPr lang="ko" sz="1200" b="1" dirty="0">
                <a:solidFill>
                  <a:schemeClr val="bg1"/>
                </a:solidFill>
                <a:latin typeface="맑은 고딕" pitchFamily="50" charset="-127"/>
                <a:ea typeface="맑은 고딕" pitchFamily="50" charset="-127"/>
                <a:cs typeface="Arial" panose="020B0604020202020204" pitchFamily="34" charset="0"/>
              </a:rPr>
              <a:t>선택 및 치료 시작</a:t>
            </a:r>
          </a:p>
        </p:txBody>
      </p:sp>
      <p:sp>
        <p:nvSpPr>
          <p:cNvPr id="7" name="Rectangle 6">
            <a:extLst>
              <a:ext uri="{FF2B5EF4-FFF2-40B4-BE49-F238E27FC236}">
                <a16:creationId xmlns:a16="http://schemas.microsoft.com/office/drawing/2014/main" id="{15F721AC-CB57-6541-81B6-5AD74AEE41F9}"/>
              </a:ext>
            </a:extLst>
          </p:cNvPr>
          <p:cNvSpPr/>
          <p:nvPr/>
        </p:nvSpPr>
        <p:spPr>
          <a:xfrm>
            <a:off x="2945774" y="2277006"/>
            <a:ext cx="4828478" cy="435257"/>
          </a:xfrm>
          <a:prstGeom prst="rect">
            <a:avLst/>
          </a:prstGeom>
          <a:solidFill>
            <a:srgbClr val="652C74"/>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ko" sz="1200" b="1" dirty="0">
                <a:solidFill>
                  <a:schemeClr val="bg1"/>
                </a:solidFill>
                <a:latin typeface="맑은 고딕" pitchFamily="50" charset="-127"/>
                <a:ea typeface="맑은 고딕" pitchFamily="50" charset="-127"/>
                <a:cs typeface="Arial" panose="020B0604020202020204" pitchFamily="34" charset="0"/>
              </a:rPr>
              <a:t>관해, 낮은 질병 </a:t>
            </a:r>
            <a:r>
              <a:rPr lang="ko" sz="1200" b="1" dirty="0" smtClean="0">
                <a:solidFill>
                  <a:schemeClr val="bg1"/>
                </a:solidFill>
                <a:latin typeface="맑은 고딕" pitchFamily="50" charset="-127"/>
                <a:ea typeface="맑은 고딕" pitchFamily="50" charset="-127"/>
                <a:cs typeface="Arial" panose="020B0604020202020204" pitchFamily="34" charset="0"/>
              </a:rPr>
              <a:t>활성</a:t>
            </a:r>
            <a:r>
              <a:rPr lang="ko-KR" altLang="en-US" sz="1200" b="1" dirty="0" smtClean="0">
                <a:solidFill>
                  <a:schemeClr val="bg1"/>
                </a:solidFill>
                <a:latin typeface="맑은 고딕" pitchFamily="50" charset="-127"/>
                <a:ea typeface="맑은 고딕" pitchFamily="50" charset="-127"/>
                <a:cs typeface="Arial" panose="020B0604020202020204" pitchFamily="34" charset="0"/>
              </a:rPr>
              <a:t>도</a:t>
            </a:r>
            <a:r>
              <a:rPr lang="ko" sz="1200" b="1" dirty="0" smtClean="0">
                <a:solidFill>
                  <a:schemeClr val="bg1"/>
                </a:solidFill>
                <a:latin typeface="맑은 고딕" pitchFamily="50" charset="-127"/>
                <a:ea typeface="맑은 고딕" pitchFamily="50" charset="-127"/>
                <a:cs typeface="Arial" panose="020B0604020202020204" pitchFamily="34" charset="0"/>
              </a:rPr>
              <a:t> </a:t>
            </a:r>
            <a:r>
              <a:rPr lang="ko" sz="1200" b="1" dirty="0">
                <a:solidFill>
                  <a:schemeClr val="bg1"/>
                </a:solidFill>
                <a:latin typeface="맑은 고딕" pitchFamily="50" charset="-127"/>
                <a:ea typeface="맑은 고딕" pitchFamily="50" charset="-127"/>
                <a:cs typeface="Arial" panose="020B0604020202020204" pitchFamily="34" charset="0"/>
              </a:rPr>
              <a:t>또는 기타 합의된 목표</a:t>
            </a:r>
          </a:p>
        </p:txBody>
      </p:sp>
      <p:sp>
        <p:nvSpPr>
          <p:cNvPr id="8" name="Rectangle 7">
            <a:extLst>
              <a:ext uri="{FF2B5EF4-FFF2-40B4-BE49-F238E27FC236}">
                <a16:creationId xmlns:a16="http://schemas.microsoft.com/office/drawing/2014/main" id="{B73E76F5-1958-FB43-B5CA-609D35D0460D}"/>
              </a:ext>
            </a:extLst>
          </p:cNvPr>
          <p:cNvSpPr/>
          <p:nvPr/>
        </p:nvSpPr>
        <p:spPr>
          <a:xfrm>
            <a:off x="3253721" y="3450737"/>
            <a:ext cx="1940036" cy="818719"/>
          </a:xfrm>
          <a:prstGeom prst="rect">
            <a:avLst/>
          </a:prstGeom>
          <a:solidFill>
            <a:srgbClr val="92D050"/>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ko" sz="1200" b="1" dirty="0" smtClean="0">
                <a:solidFill>
                  <a:schemeClr val="bg1"/>
                </a:solidFill>
                <a:latin typeface="맑은 고딕" pitchFamily="50" charset="-127"/>
                <a:ea typeface="맑은 고딕" pitchFamily="50" charset="-127"/>
                <a:cs typeface="Arial" panose="020B0604020202020204" pitchFamily="34" charset="0"/>
              </a:rPr>
              <a:t>지속적</a:t>
            </a:r>
            <a:r>
              <a:rPr lang="ko-KR" altLang="en-US" sz="1200" b="1" dirty="0" smtClean="0">
                <a:solidFill>
                  <a:schemeClr val="bg1"/>
                </a:solidFill>
                <a:latin typeface="맑은 고딕" pitchFamily="50" charset="-127"/>
                <a:ea typeface="맑은 고딕" pitchFamily="50" charset="-127"/>
                <a:cs typeface="Arial" panose="020B0604020202020204" pitchFamily="34" charset="0"/>
              </a:rPr>
              <a:t>인</a:t>
            </a:r>
            <a:r>
              <a:rPr lang="en-US" altLang="ko" sz="1200" b="1" dirty="0" smtClean="0">
                <a:solidFill>
                  <a:schemeClr val="bg1"/>
                </a:solidFill>
                <a:latin typeface="맑은 고딕" pitchFamily="50" charset="-127"/>
                <a:ea typeface="맑은 고딕" pitchFamily="50" charset="-127"/>
                <a:cs typeface="Arial" panose="020B0604020202020204" pitchFamily="34" charset="0"/>
              </a:rPr>
              <a:t> </a:t>
            </a:r>
            <a:r>
              <a:rPr lang="ko" sz="1200" b="1" dirty="0" smtClean="0">
                <a:solidFill>
                  <a:schemeClr val="bg1"/>
                </a:solidFill>
                <a:latin typeface="맑은 고딕" pitchFamily="50" charset="-127"/>
                <a:ea typeface="맑은 고딕" pitchFamily="50" charset="-127"/>
                <a:cs typeface="Arial" panose="020B0604020202020204" pitchFamily="34" charset="0"/>
              </a:rPr>
              <a:t>치료</a:t>
            </a:r>
            <a:r>
              <a:rPr lang="ko-KR" altLang="en-US" sz="1200" b="1" dirty="0" smtClean="0">
                <a:solidFill>
                  <a:schemeClr val="bg1"/>
                </a:solidFill>
                <a:latin typeface="맑은 고딕" pitchFamily="50" charset="-127"/>
                <a:ea typeface="맑은 고딕" pitchFamily="50" charset="-127"/>
                <a:cs typeface="Arial" panose="020B0604020202020204" pitchFamily="34" charset="0"/>
              </a:rPr>
              <a:t>와</a:t>
            </a:r>
            <a:r>
              <a:rPr lang="ko" sz="1200" b="1" dirty="0" smtClean="0">
                <a:solidFill>
                  <a:schemeClr val="bg1"/>
                </a:solidFill>
                <a:latin typeface="맑은 고딕" pitchFamily="50" charset="-127"/>
                <a:ea typeface="맑은 고딕" pitchFamily="50" charset="-127"/>
                <a:cs typeface="Arial" panose="020B0604020202020204" pitchFamily="34" charset="0"/>
              </a:rPr>
              <a:t> </a:t>
            </a:r>
            <a:r>
              <a:rPr lang="ko" sz="1200" b="1" dirty="0">
                <a:solidFill>
                  <a:schemeClr val="bg1"/>
                </a:solidFill>
                <a:latin typeface="맑은 고딕" pitchFamily="50" charset="-127"/>
                <a:ea typeface="맑은 고딕" pitchFamily="50" charset="-127"/>
                <a:cs typeface="Arial" panose="020B0604020202020204" pitchFamily="34" charset="0"/>
              </a:rPr>
              <a:t>질병 </a:t>
            </a:r>
            <a:r>
              <a:rPr lang="ko-KR" altLang="en-US" sz="1200" b="1" dirty="0" smtClean="0">
                <a:solidFill>
                  <a:schemeClr val="bg1"/>
                </a:solidFill>
                <a:latin typeface="맑은 고딕" pitchFamily="50" charset="-127"/>
                <a:ea typeface="맑은 고딕" pitchFamily="50" charset="-127"/>
                <a:cs typeface="Arial" panose="020B0604020202020204" pitchFamily="34" charset="0"/>
              </a:rPr>
              <a:t>활성</a:t>
            </a:r>
            <a:r>
              <a:rPr lang="ko-KR" altLang="en-US" sz="1200" b="1" dirty="0">
                <a:solidFill>
                  <a:schemeClr val="bg1"/>
                </a:solidFill>
                <a:latin typeface="맑은 고딕" pitchFamily="50" charset="-127"/>
                <a:ea typeface="맑은 고딕" pitchFamily="50" charset="-127"/>
                <a:cs typeface="Arial" panose="020B0604020202020204" pitchFamily="34" charset="0"/>
              </a:rPr>
              <a:t>도</a:t>
            </a:r>
            <a:r>
              <a:rPr lang="ko" sz="1200" b="1" dirty="0" smtClean="0">
                <a:solidFill>
                  <a:schemeClr val="bg1"/>
                </a:solidFill>
                <a:latin typeface="맑은 고딕" pitchFamily="50" charset="-127"/>
                <a:ea typeface="맑은 고딕" pitchFamily="50" charset="-127"/>
                <a:cs typeface="Arial" panose="020B0604020202020204" pitchFamily="34" charset="0"/>
              </a:rPr>
              <a:t>의 </a:t>
            </a:r>
            <a:r>
              <a:rPr lang="ko" sz="1200" b="1" dirty="0">
                <a:solidFill>
                  <a:schemeClr val="bg1"/>
                </a:solidFill>
                <a:latin typeface="맑은 고딕" pitchFamily="50" charset="-127"/>
                <a:ea typeface="맑은 고딕" pitchFamily="50" charset="-127"/>
                <a:cs typeface="Arial" panose="020B0604020202020204" pitchFamily="34" charset="0"/>
              </a:rPr>
              <a:t>정기적 </a:t>
            </a:r>
            <a:endParaRPr lang="en-US" altLang="ko" sz="1200" b="1" dirty="0" smtClean="0">
              <a:solidFill>
                <a:schemeClr val="bg1"/>
              </a:solidFill>
              <a:latin typeface="맑은 고딕" pitchFamily="50" charset="-127"/>
              <a:ea typeface="맑은 고딕" pitchFamily="50" charset="-127"/>
              <a:cs typeface="Arial" panose="020B0604020202020204" pitchFamily="34" charset="0"/>
            </a:endParaRPr>
          </a:p>
          <a:p>
            <a:pPr algn="ctr"/>
            <a:r>
              <a:rPr lang="ko" sz="1200" b="1" dirty="0" smtClean="0">
                <a:solidFill>
                  <a:schemeClr val="bg1"/>
                </a:solidFill>
                <a:latin typeface="맑은 고딕" pitchFamily="50" charset="-127"/>
                <a:ea typeface="맑은 고딕" pitchFamily="50" charset="-127"/>
                <a:cs typeface="Arial" panose="020B0604020202020204" pitchFamily="34" charset="0"/>
              </a:rPr>
              <a:t>모니터링</a:t>
            </a:r>
            <a:endParaRPr lang="ko" sz="1200" b="1" dirty="0">
              <a:solidFill>
                <a:schemeClr val="bg1"/>
              </a:solidFill>
              <a:latin typeface="맑은 고딕" pitchFamily="50" charset="-127"/>
              <a:ea typeface="맑은 고딕" pitchFamily="50" charset="-127"/>
              <a:cs typeface="Arial" panose="020B0604020202020204" pitchFamily="34" charset="0"/>
            </a:endParaRPr>
          </a:p>
        </p:txBody>
      </p:sp>
      <p:sp>
        <p:nvSpPr>
          <p:cNvPr id="9" name="Rectangle 8">
            <a:extLst>
              <a:ext uri="{FF2B5EF4-FFF2-40B4-BE49-F238E27FC236}">
                <a16:creationId xmlns:a16="http://schemas.microsoft.com/office/drawing/2014/main" id="{1C12D4B4-C9A2-EB49-BA75-6AA4809F39C6}"/>
              </a:ext>
            </a:extLst>
          </p:cNvPr>
          <p:cNvSpPr/>
          <p:nvPr/>
        </p:nvSpPr>
        <p:spPr>
          <a:xfrm>
            <a:off x="5393264" y="3456979"/>
            <a:ext cx="1940036" cy="804344"/>
          </a:xfrm>
          <a:prstGeom prst="rect">
            <a:avLst/>
          </a:prstGeom>
          <a:solidFill>
            <a:srgbClr val="FFC000"/>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ko" sz="1200" b="1" dirty="0">
                <a:solidFill>
                  <a:schemeClr val="bg1"/>
                </a:solidFill>
                <a:latin typeface="맑은 고딕" pitchFamily="50" charset="-127"/>
                <a:ea typeface="맑은 고딕" pitchFamily="50" charset="-127"/>
                <a:cs typeface="Arial" panose="020B0604020202020204" pitchFamily="34" charset="0"/>
              </a:rPr>
              <a:t>치료 수정</a:t>
            </a:r>
          </a:p>
        </p:txBody>
      </p:sp>
      <p:cxnSp>
        <p:nvCxnSpPr>
          <p:cNvPr id="12" name="Straight Arrow Connector 11">
            <a:extLst>
              <a:ext uri="{FF2B5EF4-FFF2-40B4-BE49-F238E27FC236}">
                <a16:creationId xmlns:a16="http://schemas.microsoft.com/office/drawing/2014/main" id="{67366124-3ED2-7144-A974-7CCB40C2EEC6}"/>
              </a:ext>
            </a:extLst>
          </p:cNvPr>
          <p:cNvCxnSpPr>
            <a:cxnSpLocks/>
          </p:cNvCxnSpPr>
          <p:nvPr/>
        </p:nvCxnSpPr>
        <p:spPr>
          <a:xfrm>
            <a:off x="4227170" y="2711726"/>
            <a:ext cx="0" cy="50175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7C845D9-65BB-E246-A83B-13F7B54E8F5E}"/>
              </a:ext>
            </a:extLst>
          </p:cNvPr>
          <p:cNvCxnSpPr>
            <a:cxnSpLocks/>
          </p:cNvCxnSpPr>
          <p:nvPr/>
        </p:nvCxnSpPr>
        <p:spPr>
          <a:xfrm flipH="1">
            <a:off x="6360166" y="2721081"/>
            <a:ext cx="3116" cy="48304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55523AF-243F-CA45-826F-45E2110F9F0A}"/>
              </a:ext>
            </a:extLst>
          </p:cNvPr>
          <p:cNvSpPr txBox="1"/>
          <p:nvPr/>
        </p:nvSpPr>
        <p:spPr>
          <a:xfrm>
            <a:off x="3863812" y="3148770"/>
            <a:ext cx="701748" cy="338554"/>
          </a:xfrm>
          <a:prstGeom prst="rect">
            <a:avLst/>
          </a:prstGeom>
          <a:noFill/>
        </p:spPr>
        <p:txBody>
          <a:bodyPr wrap="square" rtlCol="0">
            <a:spAutoFit/>
          </a:bodyPr>
          <a:lstStyle/>
          <a:p>
            <a:pPr algn="ctr"/>
            <a:r>
              <a:rPr lang="ko" sz="1600" b="1" dirty="0">
                <a:solidFill>
                  <a:srgbClr val="92D050"/>
                </a:solidFill>
                <a:latin typeface="맑은 고딕" pitchFamily="50" charset="-127"/>
                <a:ea typeface="맑은 고딕" pitchFamily="50" charset="-127"/>
                <a:cs typeface="Arial" panose="020B0604020202020204" pitchFamily="34" charset="0"/>
              </a:rPr>
              <a:t>예</a:t>
            </a:r>
          </a:p>
        </p:txBody>
      </p:sp>
      <p:sp>
        <p:nvSpPr>
          <p:cNvPr id="15" name="TextBox 14">
            <a:extLst>
              <a:ext uri="{FF2B5EF4-FFF2-40B4-BE49-F238E27FC236}">
                <a16:creationId xmlns:a16="http://schemas.microsoft.com/office/drawing/2014/main" id="{F7A75A0B-1D5D-8A44-AB68-40259A1A0387}"/>
              </a:ext>
            </a:extLst>
          </p:cNvPr>
          <p:cNvSpPr txBox="1"/>
          <p:nvPr/>
        </p:nvSpPr>
        <p:spPr>
          <a:xfrm>
            <a:off x="5767478" y="3146909"/>
            <a:ext cx="1191608" cy="338554"/>
          </a:xfrm>
          <a:prstGeom prst="rect">
            <a:avLst/>
          </a:prstGeom>
          <a:noFill/>
        </p:spPr>
        <p:txBody>
          <a:bodyPr wrap="square" rtlCol="0">
            <a:spAutoFit/>
          </a:bodyPr>
          <a:lstStyle/>
          <a:p>
            <a:pPr algn="ctr"/>
            <a:r>
              <a:rPr lang="ko" sz="1600" b="1" dirty="0" smtClean="0">
                <a:solidFill>
                  <a:srgbClr val="FFC000"/>
                </a:solidFill>
                <a:latin typeface="맑은 고딕" pitchFamily="50" charset="-127"/>
                <a:ea typeface="맑은 고딕" pitchFamily="50" charset="-127"/>
                <a:cs typeface="Arial" panose="020B0604020202020204" pitchFamily="34" charset="0"/>
              </a:rPr>
              <a:t>아니</a:t>
            </a:r>
            <a:r>
              <a:rPr lang="ko-KR" altLang="en-US" sz="1600" b="1" dirty="0" smtClean="0">
                <a:solidFill>
                  <a:srgbClr val="FFC000"/>
                </a:solidFill>
                <a:latin typeface="맑은 고딕" pitchFamily="50" charset="-127"/>
                <a:ea typeface="맑은 고딕" pitchFamily="50" charset="-127"/>
                <a:cs typeface="Arial" panose="020B0604020202020204" pitchFamily="34" charset="0"/>
              </a:rPr>
              <a:t>오</a:t>
            </a:r>
            <a:endParaRPr lang="ko" sz="1600" b="1" dirty="0">
              <a:solidFill>
                <a:srgbClr val="FFC000"/>
              </a:solidFill>
              <a:latin typeface="맑은 고딕" pitchFamily="50" charset="-127"/>
              <a:ea typeface="맑은 고딕" pitchFamily="50" charset="-127"/>
              <a:cs typeface="Arial" panose="020B0604020202020204" pitchFamily="34" charset="0"/>
            </a:endParaRPr>
          </a:p>
        </p:txBody>
      </p:sp>
      <p:sp>
        <p:nvSpPr>
          <p:cNvPr id="17" name="Rectangle 16">
            <a:extLst>
              <a:ext uri="{FF2B5EF4-FFF2-40B4-BE49-F238E27FC236}">
                <a16:creationId xmlns:a16="http://schemas.microsoft.com/office/drawing/2014/main" id="{535F1B4F-053F-C540-A301-0D649F4F4CC7}"/>
              </a:ext>
            </a:extLst>
          </p:cNvPr>
          <p:cNvSpPr/>
          <p:nvPr/>
        </p:nvSpPr>
        <p:spPr>
          <a:xfrm>
            <a:off x="417403" y="1052594"/>
            <a:ext cx="8628148" cy="830997"/>
          </a:xfrm>
          <a:prstGeom prst="rect">
            <a:avLst/>
          </a:prstGeom>
        </p:spPr>
        <p:txBody>
          <a:bodyPr wrap="square">
            <a:spAutoFit/>
          </a:bodyPr>
          <a:lstStyle/>
          <a:p>
            <a:r>
              <a:rPr lang="ko-KR" altLang="en-US" sz="1200" dirty="0" smtClean="0">
                <a:latin typeface="맑은 고딕" pitchFamily="50" charset="-127"/>
                <a:ea typeface="맑은 고딕" pitchFamily="50" charset="-127"/>
                <a:cs typeface="Arial" panose="020B0604020202020204" pitchFamily="34" charset="0"/>
              </a:rPr>
              <a:t>건선관절염은</a:t>
            </a:r>
            <a:r>
              <a:rPr lang="ko" sz="1200" dirty="0" smtClean="0">
                <a:latin typeface="맑은 고딕" pitchFamily="50" charset="-127"/>
                <a:ea typeface="맑은 고딕" pitchFamily="50" charset="-127"/>
                <a:cs typeface="Arial" panose="020B0604020202020204" pitchFamily="34" charset="0"/>
              </a:rPr>
              <a:t> </a:t>
            </a:r>
            <a:r>
              <a:rPr lang="ko-KR" altLang="en-US" sz="1200" dirty="0" smtClean="0">
                <a:latin typeface="맑은 고딕" pitchFamily="50" charset="-127"/>
                <a:ea typeface="맑은 고딕" pitchFamily="50" charset="-127"/>
                <a:cs typeface="Arial" panose="020B0604020202020204" pitchFamily="34" charset="0"/>
              </a:rPr>
              <a:t>치료 목표</a:t>
            </a:r>
            <a:r>
              <a:rPr lang="ko" sz="1200" dirty="0" smtClean="0">
                <a:latin typeface="맑은 고딕" pitchFamily="50" charset="-127"/>
                <a:ea typeface="맑은 고딕" pitchFamily="50" charset="-127"/>
                <a:cs typeface="Arial" panose="020B0604020202020204" pitchFamily="34" charset="0"/>
              </a:rPr>
              <a:t>에 </a:t>
            </a:r>
            <a:r>
              <a:rPr lang="ko" sz="1200" dirty="0">
                <a:latin typeface="맑은 고딕" pitchFamily="50" charset="-127"/>
                <a:ea typeface="맑은 고딕" pitchFamily="50" charset="-127"/>
                <a:cs typeface="Arial" panose="020B0604020202020204" pitchFamily="34" charset="0"/>
              </a:rPr>
              <a:t>대해 </a:t>
            </a:r>
            <a:r>
              <a:rPr lang="ko-KR" altLang="en-US" sz="1200" dirty="0" smtClean="0">
                <a:latin typeface="맑은 고딕" pitchFamily="50" charset="-127"/>
                <a:ea typeface="맑은 고딕" pitchFamily="50" charset="-127"/>
                <a:cs typeface="Arial" panose="020B0604020202020204" pitchFamily="34" charset="0"/>
              </a:rPr>
              <a:t>현재까지 </a:t>
            </a:r>
            <a:r>
              <a:rPr lang="ko" sz="1200" dirty="0" smtClean="0">
                <a:latin typeface="맑은 고딕" pitchFamily="50" charset="-127"/>
                <a:ea typeface="맑은 고딕" pitchFamily="50" charset="-127"/>
                <a:cs typeface="Arial" panose="020B0604020202020204" pitchFamily="34" charset="0"/>
              </a:rPr>
              <a:t>최종 합의</a:t>
            </a:r>
            <a:r>
              <a:rPr lang="ko-KR" altLang="en-US" sz="1200" dirty="0" smtClean="0">
                <a:latin typeface="맑은 고딕" pitchFamily="50" charset="-127"/>
                <a:ea typeface="맑은 고딕" pitchFamily="50" charset="-127"/>
                <a:cs typeface="Arial" panose="020B0604020202020204" pitchFamily="34" charset="0"/>
              </a:rPr>
              <a:t>된 것은 없</a:t>
            </a:r>
            <a:r>
              <a:rPr lang="ko" sz="1200" dirty="0" smtClean="0">
                <a:latin typeface="맑은 고딕" pitchFamily="50" charset="-127"/>
                <a:ea typeface="맑은 고딕" pitchFamily="50" charset="-127"/>
                <a:cs typeface="Arial" panose="020B0604020202020204" pitchFamily="34" charset="0"/>
              </a:rPr>
              <a:t>다.</a:t>
            </a:r>
            <a:r>
              <a:rPr lang="ko" sz="1200" baseline="30000" dirty="0" smtClean="0">
                <a:latin typeface="맑은 고딕" pitchFamily="50" charset="-127"/>
                <a:ea typeface="맑은 고딕" pitchFamily="50" charset="-127"/>
                <a:cs typeface="Arial" panose="020B0604020202020204" pitchFamily="34" charset="0"/>
              </a:rPr>
              <a:t>1,2</a:t>
            </a:r>
            <a:r>
              <a:rPr lang="ko" sz="1200" dirty="0" smtClean="0">
                <a:latin typeface="맑은 고딕" pitchFamily="50" charset="-127"/>
                <a:ea typeface="맑은 고딕" pitchFamily="50" charset="-127"/>
                <a:cs typeface="Arial" panose="020B0604020202020204" pitchFamily="34" charset="0"/>
              </a:rPr>
              <a:t> </a:t>
            </a:r>
            <a:endParaRPr lang="ko" sz="12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200" dirty="0" smtClean="0">
                <a:latin typeface="맑은 고딕" pitchFamily="50" charset="-127"/>
                <a:ea typeface="맑은 고딕" pitchFamily="50" charset="-127"/>
                <a:cs typeface="Arial" panose="020B0604020202020204" pitchFamily="34" charset="0"/>
              </a:rPr>
              <a:t>잠재적 </a:t>
            </a:r>
            <a:r>
              <a:rPr lang="ko" sz="1200" dirty="0">
                <a:latin typeface="맑은 고딕" pitchFamily="50" charset="-127"/>
                <a:ea typeface="맑은 고딕" pitchFamily="50" charset="-127"/>
                <a:cs typeface="Arial" panose="020B0604020202020204" pitchFamily="34" charset="0"/>
              </a:rPr>
              <a:t>목표는 </a:t>
            </a:r>
            <a:r>
              <a:rPr lang="ko" sz="1200" dirty="0" smtClean="0">
                <a:latin typeface="맑은 고딕" pitchFamily="50" charset="-127"/>
                <a:ea typeface="맑은 고딕" pitchFamily="50" charset="-127"/>
                <a:cs typeface="Arial" panose="020B0604020202020204" pitchFamily="34" charset="0"/>
              </a:rPr>
              <a:t>최소</a:t>
            </a:r>
            <a:r>
              <a:rPr lang="ko-KR" altLang="en-US" sz="1200" dirty="0" smtClean="0">
                <a:latin typeface="맑은 고딕" pitchFamily="50" charset="-127"/>
                <a:ea typeface="맑은 고딕" pitchFamily="50" charset="-127"/>
                <a:cs typeface="Arial" panose="020B0604020202020204" pitchFamily="34" charset="0"/>
              </a:rPr>
              <a:t>한의</a:t>
            </a:r>
            <a:r>
              <a:rPr lang="ko" sz="1200" dirty="0" smtClean="0">
                <a:latin typeface="맑은 고딕" pitchFamily="50" charset="-127"/>
                <a:ea typeface="맑은 고딕" pitchFamily="50" charset="-127"/>
                <a:cs typeface="Arial" panose="020B0604020202020204" pitchFamily="34" charset="0"/>
              </a:rPr>
              <a:t> </a:t>
            </a:r>
            <a:r>
              <a:rPr lang="ko" sz="1200" dirty="0">
                <a:latin typeface="맑은 고딕" pitchFamily="50" charset="-127"/>
                <a:ea typeface="맑은 고딕" pitchFamily="50" charset="-127"/>
                <a:cs typeface="Arial" panose="020B0604020202020204" pitchFamily="34" charset="0"/>
              </a:rPr>
              <a:t>질병 </a:t>
            </a:r>
            <a:r>
              <a:rPr lang="ko" sz="1200" dirty="0" smtClean="0">
                <a:latin typeface="맑은 고딕" pitchFamily="50" charset="-127"/>
                <a:ea typeface="맑은 고딕" pitchFamily="50" charset="-127"/>
                <a:cs typeface="Arial" panose="020B0604020202020204" pitchFamily="34" charset="0"/>
              </a:rPr>
              <a:t>활성</a:t>
            </a:r>
            <a:r>
              <a:rPr lang="ko-KR" altLang="en-US" sz="1200" dirty="0" smtClean="0">
                <a:latin typeface="맑은 고딕" pitchFamily="50" charset="-127"/>
                <a:ea typeface="맑은 고딕" pitchFamily="50" charset="-127"/>
                <a:cs typeface="Arial" panose="020B0604020202020204" pitchFamily="34" charset="0"/>
              </a:rPr>
              <a:t>도</a:t>
            </a:r>
            <a:r>
              <a:rPr lang="ko" sz="1200" dirty="0" smtClean="0">
                <a:latin typeface="맑은 고딕" pitchFamily="50" charset="-127"/>
                <a:ea typeface="맑은 고딕" pitchFamily="50" charset="-127"/>
                <a:cs typeface="Arial" panose="020B0604020202020204" pitchFamily="34" charset="0"/>
              </a:rPr>
              <a:t>(</a:t>
            </a:r>
            <a:r>
              <a:rPr lang="ko" sz="1200" dirty="0">
                <a:latin typeface="맑은 고딕" pitchFamily="50" charset="-127"/>
                <a:ea typeface="맑은 고딕" pitchFamily="50" charset="-127"/>
                <a:cs typeface="Arial" panose="020B0604020202020204" pitchFamily="34" charset="0"/>
              </a:rPr>
              <a:t>MDA</a:t>
            </a:r>
            <a:r>
              <a:rPr lang="ko" sz="1200" dirty="0" smtClean="0">
                <a:latin typeface="맑은 고딕" pitchFamily="50" charset="-127"/>
                <a:ea typeface="맑은 고딕" pitchFamily="50" charset="-127"/>
                <a:cs typeface="Arial" panose="020B0604020202020204" pitchFamily="34" charset="0"/>
              </a:rPr>
              <a:t>)</a:t>
            </a:r>
            <a:r>
              <a:rPr lang="ko-KR" altLang="en-US" sz="1200" dirty="0" smtClean="0">
                <a:latin typeface="맑은 고딕" pitchFamily="50" charset="-127"/>
                <a:ea typeface="맑은 고딕" pitchFamily="50" charset="-127"/>
                <a:cs typeface="Arial" panose="020B0604020202020204" pitchFamily="34" charset="0"/>
              </a:rPr>
              <a:t>와</a:t>
            </a:r>
            <a:r>
              <a:rPr lang="ko" sz="1200" dirty="0" smtClean="0">
                <a:latin typeface="맑은 고딕" pitchFamily="50" charset="-127"/>
                <a:ea typeface="맑은 고딕" pitchFamily="50" charset="-127"/>
                <a:cs typeface="Arial" panose="020B0604020202020204" pitchFamily="34" charset="0"/>
              </a:rPr>
              <a:t> 건선관절염의 </a:t>
            </a:r>
            <a:r>
              <a:rPr lang="ko" sz="1200" dirty="0">
                <a:latin typeface="맑은 고딕" pitchFamily="50" charset="-127"/>
                <a:ea typeface="맑은 고딕" pitchFamily="50" charset="-127"/>
                <a:cs typeface="Arial" panose="020B0604020202020204" pitchFamily="34" charset="0"/>
              </a:rPr>
              <a:t>질병 </a:t>
            </a:r>
            <a:r>
              <a:rPr lang="ko" sz="1200" dirty="0" smtClean="0">
                <a:latin typeface="맑은 고딕" pitchFamily="50" charset="-127"/>
                <a:ea typeface="맑은 고딕" pitchFamily="50" charset="-127"/>
                <a:cs typeface="Arial" panose="020B0604020202020204" pitchFamily="34" charset="0"/>
              </a:rPr>
              <a:t>활성</a:t>
            </a:r>
            <a:r>
              <a:rPr lang="ko-KR" altLang="en-US" sz="1200" dirty="0" smtClean="0">
                <a:latin typeface="맑은 고딕" pitchFamily="50" charset="-127"/>
                <a:ea typeface="맑은 고딕" pitchFamily="50" charset="-127"/>
                <a:cs typeface="Arial" panose="020B0604020202020204" pitchFamily="34" charset="0"/>
              </a:rPr>
              <a:t>도</a:t>
            </a:r>
            <a:r>
              <a:rPr lang="ko" sz="1200" dirty="0" smtClean="0">
                <a:latin typeface="맑은 고딕" pitchFamily="50" charset="-127"/>
                <a:ea typeface="맑은 고딕" pitchFamily="50" charset="-127"/>
                <a:cs typeface="Arial" panose="020B0604020202020204" pitchFamily="34" charset="0"/>
              </a:rPr>
              <a:t>(DAPSA)</a:t>
            </a:r>
            <a:r>
              <a:rPr lang="ko" sz="1200" baseline="30000" dirty="0" smtClean="0">
                <a:latin typeface="맑은 고딕" pitchFamily="50" charset="-127"/>
                <a:ea typeface="맑은 고딕" pitchFamily="50" charset="-127"/>
                <a:cs typeface="Arial" panose="020B0604020202020204" pitchFamily="34" charset="0"/>
              </a:rPr>
              <a:t>1,2 </a:t>
            </a:r>
            <a:r>
              <a:rPr lang="ko-KR" altLang="en-US" sz="1200" dirty="0" smtClean="0">
                <a:latin typeface="맑은 고딕" pitchFamily="50" charset="-127"/>
                <a:ea typeface="맑은 고딕" pitchFamily="50" charset="-127"/>
                <a:cs typeface="Arial" panose="020B0604020202020204" pitchFamily="34" charset="0"/>
              </a:rPr>
              <a:t>에 도달하는 것이</a:t>
            </a:r>
            <a:r>
              <a:rPr lang="ko" sz="1200" dirty="0" smtClean="0">
                <a:latin typeface="맑은 고딕" pitchFamily="50" charset="-127"/>
                <a:ea typeface="맑은 고딕" pitchFamily="50" charset="-127"/>
                <a:cs typeface="Arial" panose="020B0604020202020204" pitchFamily="34" charset="0"/>
              </a:rPr>
              <a:t>지만</a:t>
            </a:r>
            <a:r>
              <a:rPr lang="en-US" altLang="ko" sz="1200" dirty="0" smtClean="0">
                <a:latin typeface="맑은 고딕" pitchFamily="50" charset="-127"/>
                <a:ea typeface="맑은 고딕" pitchFamily="50" charset="-127"/>
                <a:cs typeface="Arial" panose="020B0604020202020204" pitchFamily="34" charset="0"/>
              </a:rPr>
              <a:t>,</a:t>
            </a:r>
            <a:r>
              <a:rPr lang="ko" sz="1200" dirty="0" smtClean="0">
                <a:latin typeface="맑은 고딕" pitchFamily="50" charset="-127"/>
                <a:ea typeface="맑은 고딕" pitchFamily="50" charset="-127"/>
                <a:cs typeface="Arial" panose="020B0604020202020204" pitchFamily="34" charset="0"/>
              </a:rPr>
              <a:t> </a:t>
            </a:r>
            <a:r>
              <a:rPr lang="ko" sz="1200" dirty="0">
                <a:latin typeface="맑은 고딕" pitchFamily="50" charset="-127"/>
                <a:ea typeface="맑은 고딕" pitchFamily="50" charset="-127"/>
                <a:cs typeface="Arial" panose="020B0604020202020204" pitchFamily="34" charset="0"/>
              </a:rPr>
              <a:t>아직 </a:t>
            </a:r>
            <a:r>
              <a:rPr lang="ko-KR" altLang="en-US" sz="1200" dirty="0" smtClean="0">
                <a:latin typeface="맑은 고딕" pitchFamily="50" charset="-127"/>
                <a:ea typeface="맑은 고딕" pitchFamily="50" charset="-127"/>
                <a:cs typeface="Arial" panose="020B0604020202020204" pitchFamily="34" charset="0"/>
              </a:rPr>
              <a:t>전문가 합의는 이루어지지 않았</a:t>
            </a:r>
            <a:r>
              <a:rPr lang="ko" sz="1200" dirty="0" smtClean="0">
                <a:latin typeface="맑은 고딕" pitchFamily="50" charset="-127"/>
                <a:ea typeface="맑은 고딕" pitchFamily="50" charset="-127"/>
                <a:cs typeface="Arial" panose="020B0604020202020204" pitchFamily="34" charset="0"/>
              </a:rPr>
              <a:t>다</a:t>
            </a:r>
            <a:r>
              <a:rPr lang="ko" sz="1200" dirty="0">
                <a:latin typeface="맑은 고딕" pitchFamily="50" charset="-127"/>
                <a:ea typeface="맑은 고딕" pitchFamily="50" charset="-127"/>
                <a:cs typeface="Arial" panose="020B0604020202020204" pitchFamily="34" charset="0"/>
              </a:rPr>
              <a:t>.</a:t>
            </a:r>
          </a:p>
          <a:p>
            <a:pPr marL="285750" indent="-285750">
              <a:buFont typeface="Arial" panose="020B0604020202020204" pitchFamily="34" charset="0"/>
              <a:buChar char="•"/>
            </a:pPr>
            <a:r>
              <a:rPr lang="ko" sz="1200" dirty="0" smtClean="0">
                <a:latin typeface="맑은 고딕" pitchFamily="50" charset="-127"/>
                <a:ea typeface="맑은 고딕" pitchFamily="50" charset="-127"/>
                <a:cs typeface="Arial" panose="020B0604020202020204" pitchFamily="34" charset="0"/>
              </a:rPr>
              <a:t>따라서</a:t>
            </a:r>
            <a:r>
              <a:rPr lang="en-US" altLang="ko" sz="1200" dirty="0" smtClean="0">
                <a:latin typeface="맑은 고딕" pitchFamily="50" charset="-127"/>
                <a:ea typeface="맑은 고딕" pitchFamily="50" charset="-127"/>
                <a:cs typeface="Arial" panose="020B0604020202020204" pitchFamily="34" charset="0"/>
              </a:rPr>
              <a:t>,</a:t>
            </a:r>
            <a:r>
              <a:rPr lang="ko" sz="1200" dirty="0" smtClean="0">
                <a:latin typeface="맑은 고딕" pitchFamily="50" charset="-127"/>
                <a:ea typeface="맑은 고딕" pitchFamily="50" charset="-127"/>
                <a:cs typeface="Arial" panose="020B0604020202020204" pitchFamily="34" charset="0"/>
              </a:rPr>
              <a:t> </a:t>
            </a:r>
            <a:r>
              <a:rPr lang="ko" sz="1200" dirty="0">
                <a:latin typeface="맑은 고딕" pitchFamily="50" charset="-127"/>
                <a:ea typeface="맑은 고딕" pitchFamily="50" charset="-127"/>
                <a:cs typeface="Arial" panose="020B0604020202020204" pitchFamily="34" charset="0"/>
              </a:rPr>
              <a:t>치료 목표는 </a:t>
            </a:r>
            <a:r>
              <a:rPr lang="ko-KR" altLang="en-US" sz="1200" dirty="0" smtClean="0">
                <a:latin typeface="맑은 고딕" pitchFamily="50" charset="-127"/>
                <a:ea typeface="맑은 고딕" pitchFamily="50" charset="-127"/>
                <a:cs typeface="Arial" panose="020B0604020202020204" pitchFamily="34" charset="0"/>
              </a:rPr>
              <a:t>질병의 </a:t>
            </a:r>
            <a:r>
              <a:rPr lang="ko" sz="1200" dirty="0" smtClean="0">
                <a:latin typeface="맑은 고딕" pitchFamily="50" charset="-127"/>
                <a:ea typeface="맑은 고딕" pitchFamily="50" charset="-127"/>
                <a:cs typeface="Arial" panose="020B0604020202020204" pitchFamily="34" charset="0"/>
              </a:rPr>
              <a:t>관해</a:t>
            </a:r>
            <a:r>
              <a:rPr lang="ko" sz="1200" dirty="0">
                <a:latin typeface="맑은 고딕" pitchFamily="50" charset="-127"/>
                <a:ea typeface="맑은 고딕" pitchFamily="50" charset="-127"/>
                <a:cs typeface="Arial" panose="020B0604020202020204" pitchFamily="34" charset="0"/>
              </a:rPr>
              <a:t>, 낮은 질병 </a:t>
            </a:r>
            <a:r>
              <a:rPr lang="ko" sz="1200" dirty="0" smtClean="0">
                <a:latin typeface="맑은 고딕" pitchFamily="50" charset="-127"/>
                <a:ea typeface="맑은 고딕" pitchFamily="50" charset="-127"/>
                <a:cs typeface="Arial" panose="020B0604020202020204" pitchFamily="34" charset="0"/>
              </a:rPr>
              <a:t>활성</a:t>
            </a:r>
            <a:r>
              <a:rPr lang="ko-KR" altLang="en-US" sz="1200" dirty="0" smtClean="0">
                <a:latin typeface="맑은 고딕" pitchFamily="50" charset="-127"/>
                <a:ea typeface="맑은 고딕" pitchFamily="50" charset="-127"/>
                <a:cs typeface="Arial" panose="020B0604020202020204" pitchFamily="34" charset="0"/>
              </a:rPr>
              <a:t>도</a:t>
            </a:r>
            <a:r>
              <a:rPr lang="ko" sz="1200" dirty="0" smtClean="0">
                <a:latin typeface="맑은 고딕" pitchFamily="50" charset="-127"/>
                <a:ea typeface="맑은 고딕" pitchFamily="50" charset="-127"/>
                <a:cs typeface="Arial" panose="020B0604020202020204" pitchFamily="34" charset="0"/>
              </a:rPr>
              <a:t>,</a:t>
            </a:r>
            <a:r>
              <a:rPr lang="ko" sz="1200" baseline="30000" dirty="0" smtClean="0">
                <a:latin typeface="맑은 고딕" pitchFamily="50" charset="-127"/>
                <a:ea typeface="맑은 고딕" pitchFamily="50" charset="-127"/>
                <a:cs typeface="Arial" panose="020B0604020202020204" pitchFamily="34" charset="0"/>
              </a:rPr>
              <a:t> </a:t>
            </a:r>
            <a:r>
              <a:rPr lang="ko" sz="1200" dirty="0">
                <a:latin typeface="맑은 고딕" pitchFamily="50" charset="-127"/>
                <a:ea typeface="맑은 고딕" pitchFamily="50" charset="-127"/>
                <a:cs typeface="Arial" panose="020B0604020202020204" pitchFamily="34" charset="0"/>
              </a:rPr>
              <a:t>또는 의사와 </a:t>
            </a:r>
            <a:r>
              <a:rPr lang="ko" sz="1200" dirty="0" smtClean="0">
                <a:latin typeface="맑은 고딕" pitchFamily="50" charset="-127"/>
                <a:ea typeface="맑은 고딕" pitchFamily="50" charset="-127"/>
                <a:cs typeface="Arial" panose="020B0604020202020204" pitchFamily="34" charset="0"/>
              </a:rPr>
              <a:t>환자</a:t>
            </a:r>
            <a:r>
              <a:rPr lang="ko-KR" altLang="en-US" sz="1200" dirty="0" smtClean="0">
                <a:latin typeface="맑은 고딕" pitchFamily="50" charset="-127"/>
                <a:ea typeface="맑은 고딕" pitchFamily="50" charset="-127"/>
                <a:cs typeface="Arial" panose="020B0604020202020204" pitchFamily="34" charset="0"/>
              </a:rPr>
              <a:t>가</a:t>
            </a:r>
            <a:r>
              <a:rPr lang="ko" sz="1200" dirty="0" smtClean="0">
                <a:latin typeface="맑은 고딕" pitchFamily="50" charset="-127"/>
                <a:ea typeface="맑은 고딕" pitchFamily="50" charset="-127"/>
                <a:cs typeface="Arial" panose="020B0604020202020204" pitchFamily="34" charset="0"/>
              </a:rPr>
              <a:t> 모두 </a:t>
            </a:r>
            <a:r>
              <a:rPr lang="ko" sz="1200" dirty="0">
                <a:latin typeface="맑은 고딕" pitchFamily="50" charset="-127"/>
                <a:ea typeface="맑은 고딕" pitchFamily="50" charset="-127"/>
                <a:cs typeface="Arial" panose="020B0604020202020204" pitchFamily="34" charset="0"/>
              </a:rPr>
              <a:t>동의한 </a:t>
            </a:r>
            <a:r>
              <a:rPr lang="ko" sz="1200" dirty="0" smtClean="0">
                <a:latin typeface="맑은 고딕" pitchFamily="50" charset="-127"/>
                <a:ea typeface="맑은 고딕" pitchFamily="50" charset="-127"/>
                <a:cs typeface="Arial" panose="020B0604020202020204" pitchFamily="34" charset="0"/>
              </a:rPr>
              <a:t>목표</a:t>
            </a:r>
            <a:r>
              <a:rPr lang="ko-KR" altLang="en-US" sz="1200" dirty="0">
                <a:latin typeface="맑은 고딕" pitchFamily="50" charset="-127"/>
                <a:ea typeface="맑은 고딕" pitchFamily="50" charset="-127"/>
                <a:cs typeface="Arial" panose="020B0604020202020204" pitchFamily="34" charset="0"/>
              </a:rPr>
              <a:t>이</a:t>
            </a:r>
            <a:r>
              <a:rPr lang="ko-KR" altLang="en-US" sz="1200" dirty="0" smtClean="0">
                <a:latin typeface="맑은 고딕" pitchFamily="50" charset="-127"/>
                <a:ea typeface="맑은 고딕" pitchFamily="50" charset="-127"/>
                <a:cs typeface="Arial" panose="020B0604020202020204" pitchFamily="34" charset="0"/>
              </a:rPr>
              <a:t>다</a:t>
            </a:r>
            <a:r>
              <a:rPr lang="ko" sz="1200" dirty="0" smtClean="0">
                <a:latin typeface="맑은 고딕" pitchFamily="50" charset="-127"/>
                <a:ea typeface="맑은 고딕" pitchFamily="50" charset="-127"/>
                <a:cs typeface="Arial" panose="020B0604020202020204" pitchFamily="34" charset="0"/>
              </a:rPr>
              <a:t>.</a:t>
            </a:r>
            <a:r>
              <a:rPr lang="ko" sz="1200" baseline="30000" dirty="0" smtClean="0">
                <a:latin typeface="맑은 고딕" pitchFamily="50" charset="-127"/>
                <a:ea typeface="맑은 고딕" pitchFamily="50" charset="-127"/>
                <a:cs typeface="Arial" panose="020B0604020202020204" pitchFamily="34" charset="0"/>
              </a:rPr>
              <a:t>1,3-7</a:t>
            </a:r>
            <a:endParaRPr lang="en-US" sz="1200" dirty="0">
              <a:latin typeface="맑은 고딕" pitchFamily="50" charset="-127"/>
              <a:ea typeface="맑은 고딕" pitchFamily="50" charset="-127"/>
              <a:cs typeface="Arial" panose="020B0604020202020204" pitchFamily="34" charset="0"/>
            </a:endParaRPr>
          </a:p>
        </p:txBody>
      </p:sp>
      <p:cxnSp>
        <p:nvCxnSpPr>
          <p:cNvPr id="23" name="Straight Arrow Connector 22">
            <a:extLst>
              <a:ext uri="{FF2B5EF4-FFF2-40B4-BE49-F238E27FC236}">
                <a16:creationId xmlns:a16="http://schemas.microsoft.com/office/drawing/2014/main" id="{56A02BDF-EA30-DB4E-8D56-D0B05F345BC3}"/>
              </a:ext>
            </a:extLst>
          </p:cNvPr>
          <p:cNvCxnSpPr>
            <a:cxnSpLocks/>
          </p:cNvCxnSpPr>
          <p:nvPr/>
        </p:nvCxnSpPr>
        <p:spPr>
          <a:xfrm>
            <a:off x="2546904" y="2484742"/>
            <a:ext cx="398870"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690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smtClean="0">
                <a:latin typeface="맑은 고딕" pitchFamily="50" charset="-127"/>
                <a:ea typeface="맑은 고딕" pitchFamily="50" charset="-127"/>
              </a:rPr>
              <a:t>건선관절염</a:t>
            </a:r>
            <a:r>
              <a:rPr lang="ko" dirty="0" smtClean="0">
                <a:latin typeface="맑은 고딕" pitchFamily="50" charset="-127"/>
                <a:ea typeface="맑은 고딕" pitchFamily="50" charset="-127"/>
              </a:rPr>
              <a:t>에 </a:t>
            </a:r>
            <a:r>
              <a:rPr lang="ko" dirty="0">
                <a:latin typeface="맑은 고딕" pitchFamily="50" charset="-127"/>
                <a:ea typeface="맑은 고딕" pitchFamily="50" charset="-127"/>
              </a:rPr>
              <a:t>대한 환자 </a:t>
            </a:r>
            <a:r>
              <a:rPr lang="ko" dirty="0" smtClean="0">
                <a:latin typeface="맑은 고딕" pitchFamily="50" charset="-127"/>
                <a:ea typeface="맑은 고딕" pitchFamily="50" charset="-127"/>
              </a:rPr>
              <a:t>중심</a:t>
            </a:r>
            <a:r>
              <a:rPr lang="ko-KR" altLang="en-US" dirty="0" smtClean="0">
                <a:latin typeface="맑은 고딕" pitchFamily="50" charset="-127"/>
                <a:ea typeface="맑은 고딕" pitchFamily="50" charset="-127"/>
              </a:rPr>
              <a:t>의 표준 치료</a:t>
            </a:r>
            <a:endParaRPr lang="ko" dirty="0">
              <a:latin typeface="맑은 고딕" pitchFamily="50" charset="-127"/>
              <a:ea typeface="맑은 고딕" pitchFamily="50" charset="-127"/>
            </a:endParaRP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84931" y="4096530"/>
            <a:ext cx="4029441" cy="388457"/>
          </a:xfrm>
        </p:spPr>
        <p:txBody>
          <a:bodyPr>
            <a:noAutofit/>
          </a:bodyPr>
          <a:lstStyle/>
          <a:p>
            <a:pPr lvl="0">
              <a:buClr>
                <a:srgbClr val="652C74"/>
              </a:buClr>
            </a:pPr>
            <a:r>
              <a:rPr lang="en-US" altLang="ko-KR" dirty="0">
                <a:solidFill>
                  <a:srgbClr val="000000"/>
                </a:solidFill>
              </a:rPr>
              <a:t>1. </a:t>
            </a:r>
            <a:r>
              <a:rPr lang="en-MY" altLang="ko-KR" dirty="0" err="1">
                <a:solidFill>
                  <a:srgbClr val="000000"/>
                </a:solidFill>
              </a:rPr>
              <a:t>Zangi</a:t>
            </a:r>
            <a:r>
              <a:rPr lang="en-MY" altLang="ko-KR" dirty="0">
                <a:solidFill>
                  <a:srgbClr val="000000"/>
                </a:solidFill>
              </a:rPr>
              <a:t> HA, et al. Ann Rheum Dis 2015;74(6):954-962.</a:t>
            </a:r>
            <a:endParaRPr lang="en-US" altLang="ko-KR" dirty="0">
              <a:solidFill>
                <a:srgbClr val="000000"/>
              </a:solidFill>
            </a:endParaRPr>
          </a:p>
          <a:p>
            <a:pPr lvl="0">
              <a:buClr>
                <a:srgbClr val="652C74"/>
              </a:buClr>
            </a:pPr>
            <a:r>
              <a:rPr lang="en-MY" altLang="ko-KR" dirty="0">
                <a:solidFill>
                  <a:srgbClr val="000000"/>
                </a:solidFill>
              </a:rPr>
              <a:t>2. Coates LC, et al. Arthritis </a:t>
            </a:r>
            <a:r>
              <a:rPr lang="en-MY" altLang="ko-KR" dirty="0" err="1">
                <a:solidFill>
                  <a:srgbClr val="000000"/>
                </a:solidFill>
              </a:rPr>
              <a:t>Rheumatol</a:t>
            </a:r>
            <a:r>
              <a:rPr lang="en-MY" altLang="ko-KR" dirty="0">
                <a:solidFill>
                  <a:srgbClr val="000000"/>
                </a:solidFill>
              </a:rPr>
              <a:t> 2016;68(5):1060-1071.</a:t>
            </a:r>
          </a:p>
          <a:p>
            <a:pPr lvl="0">
              <a:buClr>
                <a:srgbClr val="652C74"/>
              </a:buClr>
            </a:pPr>
            <a:r>
              <a:rPr lang="en-MY" altLang="ko-KR" dirty="0">
                <a:solidFill>
                  <a:srgbClr val="000000"/>
                </a:solidFill>
              </a:rPr>
              <a:t>3. </a:t>
            </a:r>
            <a:r>
              <a:rPr lang="en-MY" altLang="ko-KR" dirty="0" err="1">
                <a:solidFill>
                  <a:srgbClr val="000000"/>
                </a:solidFill>
              </a:rPr>
              <a:t>Bröms</a:t>
            </a:r>
            <a:r>
              <a:rPr lang="en-MY" altLang="ko-KR" dirty="0">
                <a:solidFill>
                  <a:srgbClr val="000000"/>
                </a:solidFill>
              </a:rPr>
              <a:t> G, et al. </a:t>
            </a:r>
            <a:r>
              <a:rPr lang="en-MY" altLang="ko-KR" dirty="0" err="1">
                <a:solidFill>
                  <a:srgbClr val="000000"/>
                </a:solidFill>
              </a:rPr>
              <a:t>Acta</a:t>
            </a:r>
            <a:r>
              <a:rPr lang="en-MY" altLang="ko-KR" dirty="0">
                <a:solidFill>
                  <a:srgbClr val="000000"/>
                </a:solidFill>
              </a:rPr>
              <a:t> </a:t>
            </a:r>
            <a:r>
              <a:rPr lang="en-MY" altLang="ko-KR" dirty="0" err="1">
                <a:solidFill>
                  <a:srgbClr val="000000"/>
                </a:solidFill>
              </a:rPr>
              <a:t>Derm</a:t>
            </a:r>
            <a:r>
              <a:rPr lang="en-MY" altLang="ko-KR" dirty="0">
                <a:solidFill>
                  <a:srgbClr val="000000"/>
                </a:solidFill>
              </a:rPr>
              <a:t> </a:t>
            </a:r>
            <a:r>
              <a:rPr lang="en-MY" altLang="ko-KR" dirty="0" err="1">
                <a:solidFill>
                  <a:srgbClr val="000000"/>
                </a:solidFill>
              </a:rPr>
              <a:t>Venereol</a:t>
            </a:r>
            <a:r>
              <a:rPr lang="en-MY" altLang="ko-KR" dirty="0">
                <a:solidFill>
                  <a:srgbClr val="000000"/>
                </a:solidFill>
              </a:rPr>
              <a:t>. 2018;98(8):728-734.</a:t>
            </a:r>
            <a:endParaRPr lang="en-US" altLang="ko-KR" dirty="0">
              <a:solidFill>
                <a:srgbClr val="000000"/>
              </a:solidFill>
            </a:endParaRPr>
          </a:p>
          <a:p>
            <a:pPr lvl="0">
              <a:buClr>
                <a:srgbClr val="652C74"/>
              </a:buClr>
            </a:pPr>
            <a:r>
              <a:rPr lang="en-US" altLang="ko-KR" dirty="0">
                <a:solidFill>
                  <a:srgbClr val="000000"/>
                </a:solidFill>
              </a:rPr>
              <a:t>4. </a:t>
            </a:r>
            <a:r>
              <a:rPr lang="en-US" altLang="ko-KR" dirty="0" err="1">
                <a:solidFill>
                  <a:srgbClr val="000000"/>
                </a:solidFill>
              </a:rPr>
              <a:t>Menter</a:t>
            </a:r>
            <a:r>
              <a:rPr lang="en-US" altLang="ko-KR" dirty="0">
                <a:solidFill>
                  <a:srgbClr val="000000"/>
                </a:solidFill>
              </a:rPr>
              <a:t> A, et al. J Am </a:t>
            </a:r>
            <a:r>
              <a:rPr lang="en-US" altLang="ko-KR" dirty="0" err="1">
                <a:solidFill>
                  <a:srgbClr val="000000"/>
                </a:solidFill>
              </a:rPr>
              <a:t>Acad</a:t>
            </a:r>
            <a:r>
              <a:rPr lang="en-US" altLang="ko-KR" dirty="0">
                <a:solidFill>
                  <a:srgbClr val="000000"/>
                </a:solidFill>
              </a:rPr>
              <a:t> </a:t>
            </a:r>
            <a:r>
              <a:rPr lang="en-US" altLang="ko-KR" dirty="0" err="1">
                <a:solidFill>
                  <a:srgbClr val="000000"/>
                </a:solidFill>
              </a:rPr>
              <a:t>Dermatol</a:t>
            </a:r>
            <a:r>
              <a:rPr lang="en-US" altLang="ko-KR" dirty="0">
                <a:solidFill>
                  <a:srgbClr val="000000"/>
                </a:solidFill>
              </a:rPr>
              <a:t> 2008;58(5):826-850.</a:t>
            </a:r>
          </a:p>
          <a:p>
            <a:pPr lvl="0">
              <a:buClr>
                <a:srgbClr val="652C74"/>
              </a:buClr>
            </a:pPr>
            <a:r>
              <a:rPr lang="en-US" altLang="ko-KR" dirty="0">
                <a:solidFill>
                  <a:srgbClr val="000000"/>
                </a:solidFill>
              </a:rPr>
              <a:t>5. GRAPPA (Group for Research and Assessment of Psoriasis and Psoriatic Arthritis). Guidance for psoriasis and psoriatic arthritis patients during COVID-19 pandemic. Available at: </a:t>
            </a:r>
            <a:r>
              <a:rPr lang="en-US" altLang="ko-KR" u="sng" dirty="0">
                <a:solidFill>
                  <a:srgbClr val="000000"/>
                </a:solidFill>
                <a:hlinkClick r:id="rId3"/>
              </a:rPr>
              <a:t>https://www.grappanetwork.org/covid-19-guidance-for-pso-and-psa-patients</a:t>
            </a:r>
            <a:r>
              <a:rPr lang="en-US" altLang="ko-KR" dirty="0">
                <a:solidFill>
                  <a:srgbClr val="000000"/>
                </a:solidFill>
              </a:rPr>
              <a:t> Accessed 10 July 2020. </a:t>
            </a:r>
          </a:p>
          <a:p>
            <a:endParaRPr lang="en-US" dirty="0"/>
          </a:p>
          <a:p>
            <a:r>
              <a:rPr lang="ko" dirty="0"/>
              <a:t> </a:t>
            </a:r>
            <a:endParaRPr lang="en-SG" dirty="0"/>
          </a:p>
          <a:p>
            <a:pPr marL="228600" indent="-228600">
              <a:buFont typeface="+mj-lt"/>
              <a:buAutoNum type="arabicPeriod"/>
            </a:pPr>
            <a:endParaRPr lang="en-SG" dirty="0"/>
          </a:p>
        </p:txBody>
      </p:sp>
      <p:sp>
        <p:nvSpPr>
          <p:cNvPr id="14" name="Rectangle 13">
            <a:extLst>
              <a:ext uri="{FF2B5EF4-FFF2-40B4-BE49-F238E27FC236}">
                <a16:creationId xmlns:a16="http://schemas.microsoft.com/office/drawing/2014/main" id="{3840674D-9557-ED42-934D-FE63651F21EC}"/>
              </a:ext>
            </a:extLst>
          </p:cNvPr>
          <p:cNvSpPr/>
          <p:nvPr/>
        </p:nvSpPr>
        <p:spPr>
          <a:xfrm>
            <a:off x="515851" y="2725554"/>
            <a:ext cx="5044042" cy="61551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ko" sz="1400" dirty="0">
                <a:solidFill>
                  <a:schemeClr val="tx1"/>
                </a:solidFill>
                <a:latin typeface="맑은 고딕" pitchFamily="50" charset="-127"/>
                <a:ea typeface="맑은 고딕" pitchFamily="50" charset="-127"/>
                <a:cs typeface="Arial" panose="020B0604020202020204" pitchFamily="34" charset="0"/>
              </a:rPr>
              <a:t>환자 교육 및 상담</a:t>
            </a:r>
            <a:r>
              <a:rPr lang="ko" sz="1400" dirty="0" smtClean="0">
                <a:solidFill>
                  <a:schemeClr val="tx1"/>
                </a:solidFill>
                <a:latin typeface="맑은 고딕" pitchFamily="50" charset="-127"/>
                <a:ea typeface="맑은 고딕" pitchFamily="50" charset="-127"/>
                <a:cs typeface="Arial" panose="020B0604020202020204" pitchFamily="34" charset="0"/>
              </a:rPr>
              <a:t>:</a:t>
            </a:r>
            <a:r>
              <a:rPr lang="ko" sz="1400" baseline="30000" dirty="0" smtClean="0">
                <a:solidFill>
                  <a:schemeClr val="tx1"/>
                </a:solidFill>
                <a:latin typeface="맑은 고딕" pitchFamily="50" charset="-127"/>
                <a:ea typeface="맑은 고딕" pitchFamily="50" charset="-127"/>
                <a:cs typeface="Arial" panose="020B0604020202020204" pitchFamily="34" charset="0"/>
              </a:rPr>
              <a:t>1</a:t>
            </a:r>
            <a:endParaRPr lang="ko" sz="1400" baseline="30000" dirty="0">
              <a:solidFill>
                <a:schemeClr val="tx1"/>
              </a:solidFill>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KR" altLang="en-US" sz="1400" dirty="0" smtClean="0">
                <a:solidFill>
                  <a:schemeClr val="tx1"/>
                </a:solidFill>
                <a:latin typeface="맑은 고딕" pitchFamily="50" charset="-127"/>
                <a:ea typeface="맑은 고딕" pitchFamily="50" charset="-127"/>
                <a:cs typeface="Arial" panose="020B0604020202020204" pitchFamily="34" charset="0"/>
              </a:rPr>
              <a:t>건선관절염 </a:t>
            </a:r>
            <a:r>
              <a:rPr lang="ko" sz="1400" dirty="0" smtClean="0">
                <a:solidFill>
                  <a:schemeClr val="tx1"/>
                </a:solidFill>
                <a:latin typeface="맑은 고딕" pitchFamily="50" charset="-127"/>
                <a:ea typeface="맑은 고딕" pitchFamily="50" charset="-127"/>
                <a:cs typeface="Arial" panose="020B0604020202020204" pitchFamily="34" charset="0"/>
              </a:rPr>
              <a:t>진단</a:t>
            </a:r>
            <a:endParaRPr lang="ko" sz="1400" dirty="0">
              <a:solidFill>
                <a:schemeClr val="tx1"/>
              </a:solidFill>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dirty="0">
                <a:latin typeface="맑은 고딕" pitchFamily="50" charset="-127"/>
                <a:ea typeface="맑은 고딕" pitchFamily="50" charset="-127"/>
                <a:cs typeface="Arial" panose="020B0604020202020204" pitchFamily="34" charset="0"/>
              </a:rPr>
              <a:t>자기 </a:t>
            </a:r>
            <a:r>
              <a:rPr lang="ko" sz="1400" dirty="0" smtClean="0">
                <a:latin typeface="맑은 고딕" pitchFamily="50" charset="-127"/>
                <a:ea typeface="맑은 고딕" pitchFamily="50" charset="-127"/>
                <a:cs typeface="Arial" panose="020B0604020202020204" pitchFamily="34" charset="0"/>
              </a:rPr>
              <a:t>관리</a:t>
            </a:r>
            <a:endParaRPr lang="ko" sz="14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dirty="0">
                <a:solidFill>
                  <a:schemeClr val="tx1"/>
                </a:solidFill>
                <a:latin typeface="맑은 고딕" pitchFamily="50" charset="-127"/>
                <a:ea typeface="맑은 고딕" pitchFamily="50" charset="-127"/>
                <a:cs typeface="Arial" panose="020B0604020202020204" pitchFamily="34" charset="0"/>
              </a:rPr>
              <a:t>증상 관리</a:t>
            </a:r>
          </a:p>
          <a:p>
            <a:pPr marL="285750" indent="-285750">
              <a:buFont typeface="Arial" panose="020B0604020202020204" pitchFamily="34" charset="0"/>
              <a:buChar char="•"/>
            </a:pPr>
            <a:r>
              <a:rPr lang="ko" sz="1400" dirty="0" smtClean="0">
                <a:latin typeface="맑은 고딕" pitchFamily="50" charset="-127"/>
                <a:ea typeface="맑은 고딕" pitchFamily="50" charset="-127"/>
                <a:cs typeface="Arial" panose="020B0604020202020204" pitchFamily="34" charset="0"/>
              </a:rPr>
              <a:t>동반질환</a:t>
            </a:r>
            <a:r>
              <a:rPr lang="ko" sz="1400" baseline="30000" dirty="0" smtClean="0">
                <a:latin typeface="맑은 고딕" pitchFamily="50" charset="-127"/>
                <a:ea typeface="맑은 고딕" pitchFamily="50" charset="-127"/>
                <a:cs typeface="Arial" panose="020B0604020202020204" pitchFamily="34" charset="0"/>
              </a:rPr>
              <a:t>2</a:t>
            </a:r>
            <a:endParaRPr lang="ko" sz="1400" baseline="300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KR" altLang="en-US" sz="1400" dirty="0" smtClean="0">
                <a:latin typeface="맑은 고딕" pitchFamily="50" charset="-127"/>
                <a:ea typeface="맑은 고딕" pitchFamily="50" charset="-127"/>
                <a:cs typeface="Arial" panose="020B0604020202020204" pitchFamily="34" charset="0"/>
              </a:rPr>
              <a:t>건선관절염</a:t>
            </a:r>
            <a:r>
              <a:rPr lang="ko" sz="1400" dirty="0" smtClean="0">
                <a:latin typeface="맑은 고딕" pitchFamily="50" charset="-127"/>
                <a:ea typeface="맑은 고딕" pitchFamily="50" charset="-127"/>
                <a:cs typeface="Arial" panose="020B0604020202020204" pitchFamily="34" charset="0"/>
              </a:rPr>
              <a:t>의 관절</a:t>
            </a:r>
            <a:r>
              <a:rPr lang="en-US" altLang="ko" sz="1400" dirty="0" smtClean="0">
                <a:latin typeface="맑은 고딕" pitchFamily="50" charset="-127"/>
                <a:ea typeface="맑은 고딕" pitchFamily="50" charset="-127"/>
                <a:cs typeface="Arial" panose="020B0604020202020204" pitchFamily="34" charset="0"/>
              </a:rPr>
              <a:t> </a:t>
            </a:r>
            <a:r>
              <a:rPr lang="ko" sz="1400" dirty="0" smtClean="0">
                <a:latin typeface="맑은 고딕" pitchFamily="50" charset="-127"/>
                <a:ea typeface="맑은 고딕" pitchFamily="50" charset="-127"/>
                <a:cs typeface="Arial" panose="020B0604020202020204" pitchFamily="34" charset="0"/>
              </a:rPr>
              <a:t>외 </a:t>
            </a:r>
            <a:r>
              <a:rPr lang="ko" sz="1400" dirty="0">
                <a:latin typeface="맑은 고딕" pitchFamily="50" charset="-127"/>
                <a:ea typeface="맑은 고딕" pitchFamily="50" charset="-127"/>
                <a:cs typeface="Arial" panose="020B0604020202020204" pitchFamily="34" charset="0"/>
              </a:rPr>
              <a:t>증상(포도막염 및 </a:t>
            </a:r>
            <a:r>
              <a:rPr lang="ko-KR" altLang="en-US" sz="1400" dirty="0" err="1" smtClean="0">
                <a:latin typeface="맑은 고딕" pitchFamily="50" charset="-127"/>
                <a:ea typeface="맑은 고딕" pitchFamily="50" charset="-127"/>
                <a:cs typeface="Arial" panose="020B0604020202020204" pitchFamily="34" charset="0"/>
              </a:rPr>
              <a:t>염증성</a:t>
            </a:r>
            <a:r>
              <a:rPr lang="ko-KR" altLang="en-US" sz="1400" dirty="0" smtClean="0">
                <a:latin typeface="맑은 고딕" pitchFamily="50" charset="-127"/>
                <a:ea typeface="맑은 고딕" pitchFamily="50" charset="-127"/>
                <a:cs typeface="Arial" panose="020B0604020202020204" pitchFamily="34" charset="0"/>
              </a:rPr>
              <a:t> </a:t>
            </a:r>
            <a:r>
              <a:rPr lang="ko-KR" altLang="en-US" sz="1400" dirty="0" err="1" smtClean="0">
                <a:latin typeface="맑은 고딕" pitchFamily="50" charset="-127"/>
                <a:ea typeface="맑은 고딕" pitchFamily="50" charset="-127"/>
                <a:cs typeface="Arial" panose="020B0604020202020204" pitchFamily="34" charset="0"/>
              </a:rPr>
              <a:t>장질환</a:t>
            </a:r>
            <a:r>
              <a:rPr lang="ko" sz="1400" dirty="0" smtClean="0">
                <a:latin typeface="맑은 고딕" pitchFamily="50" charset="-127"/>
                <a:ea typeface="맑은 고딕" pitchFamily="50" charset="-127"/>
                <a:cs typeface="Arial" panose="020B0604020202020204" pitchFamily="34" charset="0"/>
              </a:rPr>
              <a:t>)</a:t>
            </a:r>
            <a:r>
              <a:rPr lang="ko" sz="1400" baseline="30000" dirty="0" smtClean="0">
                <a:latin typeface="맑은 고딕" pitchFamily="50" charset="-127"/>
                <a:ea typeface="맑은 고딕" pitchFamily="50" charset="-127"/>
                <a:cs typeface="Arial" panose="020B0604020202020204" pitchFamily="34" charset="0"/>
              </a:rPr>
              <a:t>2</a:t>
            </a:r>
            <a:endParaRPr lang="ko" sz="1400" baseline="300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dirty="0">
                <a:latin typeface="맑은 고딕" pitchFamily="50" charset="-127"/>
                <a:ea typeface="맑은 고딕" pitchFamily="50" charset="-127"/>
                <a:cs typeface="Arial" panose="020B0604020202020204" pitchFamily="34" charset="0"/>
              </a:rPr>
              <a:t>약물 </a:t>
            </a:r>
            <a:r>
              <a:rPr lang="ko" sz="1400" dirty="0" smtClean="0">
                <a:latin typeface="맑은 고딕" pitchFamily="50" charset="-127"/>
                <a:ea typeface="맑은 고딕" pitchFamily="50" charset="-127"/>
                <a:cs typeface="Arial" panose="020B0604020202020204" pitchFamily="34" charset="0"/>
              </a:rPr>
              <a:t>정보</a:t>
            </a:r>
            <a:r>
              <a:rPr lang="en-US" altLang="ko" sz="1400" dirty="0" smtClean="0">
                <a:latin typeface="맑은 고딕" pitchFamily="50" charset="-127"/>
                <a:ea typeface="맑은 고딕" pitchFamily="50" charset="-127"/>
                <a:cs typeface="Arial" panose="020B0604020202020204" pitchFamily="34" charset="0"/>
              </a:rPr>
              <a:t> </a:t>
            </a:r>
            <a:r>
              <a:rPr lang="ko" sz="1400" dirty="0" smtClean="0">
                <a:latin typeface="맑은 고딕" pitchFamily="50" charset="-127"/>
                <a:ea typeface="맑은 고딕" pitchFamily="50" charset="-127"/>
                <a:cs typeface="Arial" panose="020B0604020202020204" pitchFamily="34" charset="0"/>
              </a:rPr>
              <a:t>(</a:t>
            </a:r>
            <a:r>
              <a:rPr lang="ko" sz="1400" dirty="0">
                <a:latin typeface="맑은 고딕" pitchFamily="50" charset="-127"/>
                <a:ea typeface="맑은 고딕" pitchFamily="50" charset="-127"/>
                <a:cs typeface="Arial" panose="020B0604020202020204" pitchFamily="34" charset="0"/>
              </a:rPr>
              <a:t>투여, 투약, 모니터링 요구 사항, 잠재적인 부작용, 오용 등</a:t>
            </a:r>
            <a:r>
              <a:rPr lang="ko" sz="1400" dirty="0" smtClean="0">
                <a:latin typeface="맑은 고딕" pitchFamily="50" charset="-127"/>
                <a:ea typeface="맑은 고딕" pitchFamily="50" charset="-127"/>
                <a:cs typeface="Arial" panose="020B0604020202020204" pitchFamily="34" charset="0"/>
              </a:rPr>
              <a:t>)</a:t>
            </a:r>
            <a:r>
              <a:rPr lang="ko" sz="1400" baseline="30000" dirty="0" smtClean="0">
                <a:latin typeface="맑은 고딕" pitchFamily="50" charset="-127"/>
                <a:ea typeface="맑은 고딕" pitchFamily="50" charset="-127"/>
                <a:cs typeface="Arial" panose="020B0604020202020204" pitchFamily="34" charset="0"/>
              </a:rPr>
              <a:t>2</a:t>
            </a:r>
            <a:endParaRPr lang="en-US" sz="14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dirty="0">
                <a:latin typeface="맑은 고딕" pitchFamily="50" charset="-127"/>
                <a:ea typeface="맑은 고딕" pitchFamily="50" charset="-127"/>
                <a:cs typeface="Arial" panose="020B0604020202020204" pitchFamily="34" charset="0"/>
              </a:rPr>
              <a:t>임신 전 </a:t>
            </a:r>
            <a:r>
              <a:rPr lang="ko" sz="1400" dirty="0" smtClean="0">
                <a:latin typeface="맑은 고딕" pitchFamily="50" charset="-127"/>
                <a:ea typeface="맑은 고딕" pitchFamily="50" charset="-127"/>
                <a:cs typeface="Arial" panose="020B0604020202020204" pitchFamily="34" charset="0"/>
              </a:rPr>
              <a:t>관리</a:t>
            </a:r>
            <a:r>
              <a:rPr lang="ko" sz="1400" baseline="30000" dirty="0" smtClean="0">
                <a:latin typeface="맑은 고딕" pitchFamily="50" charset="-127"/>
                <a:ea typeface="맑은 고딕" pitchFamily="50" charset="-127"/>
                <a:cs typeface="Arial" panose="020B0604020202020204" pitchFamily="34" charset="0"/>
              </a:rPr>
              <a:t>3</a:t>
            </a:r>
            <a:endParaRPr lang="ko" sz="1400" baseline="300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dirty="0">
                <a:latin typeface="맑은 고딕" pitchFamily="50" charset="-127"/>
                <a:ea typeface="맑은 고딕" pitchFamily="50" charset="-127"/>
                <a:cs typeface="Arial" panose="020B0604020202020204" pitchFamily="34" charset="0"/>
              </a:rPr>
              <a:t>감염 </a:t>
            </a:r>
            <a:r>
              <a:rPr lang="ko" sz="1400" dirty="0" smtClean="0">
                <a:latin typeface="맑은 고딕" pitchFamily="50" charset="-127"/>
                <a:ea typeface="맑은 고딕" pitchFamily="50" charset="-127"/>
                <a:cs typeface="Arial" panose="020B0604020202020204" pitchFamily="34" charset="0"/>
              </a:rPr>
              <a:t>예방</a:t>
            </a:r>
            <a:r>
              <a:rPr lang="ko" sz="1400" baseline="30000" dirty="0" smtClean="0">
                <a:latin typeface="맑은 고딕" pitchFamily="50" charset="-127"/>
                <a:ea typeface="맑은 고딕" pitchFamily="50" charset="-127"/>
                <a:cs typeface="Arial" panose="020B0604020202020204" pitchFamily="34" charset="0"/>
              </a:rPr>
              <a:t>2,4,5</a:t>
            </a:r>
            <a:endParaRPr lang="en-US" sz="1400" dirty="0">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endParaRPr lang="en-US" sz="14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D54B687-1CFE-0E44-AB68-B0122F34A3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6274" y="1630633"/>
            <a:ext cx="3237737" cy="1891556"/>
          </a:xfrm>
          <a:prstGeom prst="rect">
            <a:avLst/>
          </a:prstGeom>
        </p:spPr>
      </p:pic>
    </p:spTree>
    <p:extLst>
      <p:ext uri="{BB962C8B-B14F-4D97-AF65-F5344CB8AC3E}">
        <p14:creationId xmlns:p14="http://schemas.microsoft.com/office/powerpoint/2010/main" val="3960976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latin typeface="맑은 고딕" pitchFamily="50" charset="-127"/>
                <a:ea typeface="맑은 고딕" pitchFamily="50" charset="-127"/>
              </a:rPr>
              <a:t>건선관절염</a:t>
            </a:r>
            <a:r>
              <a:rPr lang="ko" dirty="0" smtClean="0">
                <a:latin typeface="맑은 고딕" pitchFamily="50" charset="-127"/>
                <a:ea typeface="맑은 고딕" pitchFamily="50" charset="-127"/>
              </a:rPr>
              <a:t>에 </a:t>
            </a:r>
            <a:r>
              <a:rPr lang="ko" dirty="0">
                <a:latin typeface="맑은 고딕" pitchFamily="50" charset="-127"/>
                <a:ea typeface="맑은 고딕" pitchFamily="50" charset="-127"/>
              </a:rPr>
              <a:t>대한 </a:t>
            </a:r>
            <a:r>
              <a:rPr lang="ko" dirty="0" smtClean="0">
                <a:latin typeface="맑은 고딕" pitchFamily="50" charset="-127"/>
                <a:ea typeface="맑은 고딕" pitchFamily="50" charset="-127"/>
              </a:rPr>
              <a:t>다학</a:t>
            </a:r>
            <a:r>
              <a:rPr lang="ko-KR" altLang="en-US" dirty="0" smtClean="0">
                <a:latin typeface="맑은 고딕" pitchFamily="50" charset="-127"/>
                <a:ea typeface="맑은 고딕" pitchFamily="50" charset="-127"/>
              </a:rPr>
              <a:t>제</a:t>
            </a:r>
            <a:r>
              <a:rPr lang="ko" dirty="0" smtClean="0">
                <a:latin typeface="맑은 고딕" pitchFamily="50" charset="-127"/>
                <a:ea typeface="맑은 고딕" pitchFamily="50" charset="-127"/>
              </a:rPr>
              <a:t>팀 </a:t>
            </a:r>
            <a:r>
              <a:rPr lang="ko" dirty="0">
                <a:latin typeface="맑은 고딕" pitchFamily="50" charset="-127"/>
                <a:ea typeface="맑은 고딕" pitchFamily="50" charset="-127"/>
              </a:rPr>
              <a:t>개입</a:t>
            </a:r>
          </a:p>
        </p:txBody>
      </p:sp>
      <p:sp>
        <p:nvSpPr>
          <p:cNvPr id="20" name="Rectangle 19"/>
          <p:cNvSpPr/>
          <p:nvPr/>
        </p:nvSpPr>
        <p:spPr>
          <a:xfrm>
            <a:off x="4572000" y="3896420"/>
            <a:ext cx="4038599" cy="200055"/>
          </a:xfrm>
          <a:prstGeom prst="rect">
            <a:avLst/>
          </a:prstGeom>
        </p:spPr>
        <p:txBody>
          <a:bodyPr wrap="square">
            <a:spAutoFit/>
          </a:bodyPr>
          <a:lstStyle/>
          <a:p>
            <a:endParaRPr lang="en-US" sz="700" dirty="0">
              <a:latin typeface="Arial" panose="020B0604020202020204" pitchFamily="34" charset="0"/>
              <a:cs typeface="Arial" panose="020B0604020202020204" pitchFamily="34" charset="0"/>
            </a:endParaRPr>
          </a:p>
        </p:txBody>
      </p:sp>
      <p:sp>
        <p:nvSpPr>
          <p:cNvPr id="11" name="Text Placeholder 4">
            <a:extLst>
              <a:ext uri="{FF2B5EF4-FFF2-40B4-BE49-F238E27FC236}">
                <a16:creationId xmlns:a16="http://schemas.microsoft.com/office/drawing/2014/main" id="{F88D5F23-E62B-344C-B6E7-8BC37BB69785}"/>
              </a:ext>
            </a:extLst>
          </p:cNvPr>
          <p:cNvSpPr txBox="1">
            <a:spLocks/>
          </p:cNvSpPr>
          <p:nvPr/>
        </p:nvSpPr>
        <p:spPr>
          <a:xfrm>
            <a:off x="457200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endParaRPr lang="en-US" dirty="0"/>
          </a:p>
          <a:p>
            <a:r>
              <a:rPr lang="en-US" dirty="0"/>
              <a:t>1. Singh JA, et al. Arthritis Care Res (Hoboken) 2019;71(1):2-29.</a:t>
            </a:r>
          </a:p>
          <a:p>
            <a:r>
              <a:rPr lang="en-US" dirty="0"/>
              <a:t>2. Singh JA, et al. Arthritis </a:t>
            </a:r>
            <a:r>
              <a:rPr lang="en-US" dirty="0" err="1"/>
              <a:t>Rheumatol</a:t>
            </a:r>
            <a:r>
              <a:rPr lang="en-US" dirty="0"/>
              <a:t> 2019;71:5-32.</a:t>
            </a:r>
          </a:p>
          <a:p>
            <a:endParaRPr lang="en-SG" dirty="0"/>
          </a:p>
        </p:txBody>
      </p:sp>
      <p:sp>
        <p:nvSpPr>
          <p:cNvPr id="10" name="Rectangle 9">
            <a:extLst>
              <a:ext uri="{FF2B5EF4-FFF2-40B4-BE49-F238E27FC236}">
                <a16:creationId xmlns:a16="http://schemas.microsoft.com/office/drawing/2014/main" id="{D8E9BAAA-4833-FD41-B8C3-63B687F79727}"/>
              </a:ext>
            </a:extLst>
          </p:cNvPr>
          <p:cNvSpPr/>
          <p:nvPr/>
        </p:nvSpPr>
        <p:spPr>
          <a:xfrm>
            <a:off x="200397" y="945269"/>
            <a:ext cx="8743206" cy="61551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ko" sz="1400" dirty="0">
                <a:solidFill>
                  <a:schemeClr val="tx1"/>
                </a:solidFill>
                <a:latin typeface="맑은 고딕" pitchFamily="50" charset="-127"/>
                <a:ea typeface="맑은 고딕" pitchFamily="50" charset="-127"/>
                <a:cs typeface="Arial" panose="020B0604020202020204" pitchFamily="34" charset="0"/>
              </a:rPr>
              <a:t>활동성 </a:t>
            </a:r>
            <a:r>
              <a:rPr lang="ko-KR" altLang="en-US" sz="1400" dirty="0" smtClean="0">
                <a:solidFill>
                  <a:schemeClr val="tx1"/>
                </a:solidFill>
                <a:latin typeface="맑은 고딕" pitchFamily="50" charset="-127"/>
                <a:ea typeface="맑은 고딕" pitchFamily="50" charset="-127"/>
                <a:cs typeface="Arial" panose="020B0604020202020204" pitchFamily="34" charset="0"/>
              </a:rPr>
              <a:t>건선관절염이</a:t>
            </a:r>
            <a:r>
              <a:rPr lang="ko" sz="1400" dirty="0" smtClean="0">
                <a:solidFill>
                  <a:schemeClr val="tx1"/>
                </a:solidFill>
                <a:latin typeface="맑은 고딕" pitchFamily="50" charset="-127"/>
                <a:ea typeface="맑은 고딕" pitchFamily="50" charset="-127"/>
                <a:cs typeface="Arial" panose="020B0604020202020204" pitchFamily="34" charset="0"/>
              </a:rPr>
              <a:t> </a:t>
            </a:r>
            <a:r>
              <a:rPr lang="ko" sz="1400" dirty="0">
                <a:solidFill>
                  <a:schemeClr val="tx1"/>
                </a:solidFill>
                <a:latin typeface="맑은 고딕" pitchFamily="50" charset="-127"/>
                <a:ea typeface="맑은 고딕" pitchFamily="50" charset="-127"/>
                <a:cs typeface="Arial" panose="020B0604020202020204" pitchFamily="34" charset="0"/>
              </a:rPr>
              <a:t>있는 환자는 다음 접근법의 </a:t>
            </a:r>
            <a:r>
              <a:rPr lang="ko" sz="1400" dirty="0" smtClean="0">
                <a:solidFill>
                  <a:schemeClr val="tx1"/>
                </a:solidFill>
                <a:latin typeface="맑은 고딕" pitchFamily="50" charset="-127"/>
                <a:ea typeface="맑은 고딕" pitchFamily="50" charset="-127"/>
                <a:cs typeface="Arial" panose="020B0604020202020204" pitchFamily="34" charset="0"/>
              </a:rPr>
              <a:t>일부 </a:t>
            </a:r>
            <a:r>
              <a:rPr lang="ko" sz="1400" dirty="0">
                <a:solidFill>
                  <a:schemeClr val="tx1"/>
                </a:solidFill>
                <a:latin typeface="맑은 고딕" pitchFamily="50" charset="-127"/>
                <a:ea typeface="맑은 고딕" pitchFamily="50" charset="-127"/>
                <a:cs typeface="Arial" panose="020B0604020202020204" pitchFamily="34" charset="0"/>
              </a:rPr>
              <a:t>또는 조합을 사용하는 것이 좋습니다</a:t>
            </a:r>
            <a:r>
              <a:rPr lang="ko" sz="1400" dirty="0" smtClean="0">
                <a:solidFill>
                  <a:schemeClr val="tx1"/>
                </a:solidFill>
                <a:latin typeface="맑은 고딕" pitchFamily="50" charset="-127"/>
                <a:ea typeface="맑은 고딕" pitchFamily="50" charset="-127"/>
                <a:cs typeface="Arial" panose="020B0604020202020204" pitchFamily="34" charset="0"/>
              </a:rPr>
              <a:t>.</a:t>
            </a:r>
            <a:r>
              <a:rPr lang="ko" sz="1400" baseline="30000" dirty="0" smtClean="0">
                <a:solidFill>
                  <a:schemeClr val="tx1"/>
                </a:solidFill>
                <a:latin typeface="맑은 고딕" pitchFamily="50" charset="-127"/>
                <a:ea typeface="맑은 고딕" pitchFamily="50" charset="-127"/>
                <a:cs typeface="Arial" panose="020B0604020202020204" pitchFamily="34" charset="0"/>
              </a:rPr>
              <a:t>1,2</a:t>
            </a:r>
            <a:endParaRPr lang="en-US" sz="1400" dirty="0">
              <a:solidFill>
                <a:schemeClr val="tx1"/>
              </a:solidFill>
              <a:latin typeface="맑은 고딕" pitchFamily="50" charset="-127"/>
              <a:ea typeface="맑은 고딕" pitchFamily="50" charset="-127"/>
              <a:cs typeface="Arial" panose="020B0604020202020204" pitchFamily="34" charset="0"/>
            </a:endParaRPr>
          </a:p>
        </p:txBody>
      </p:sp>
      <p:sp>
        <p:nvSpPr>
          <p:cNvPr id="14" name="Rectangle 13">
            <a:extLst>
              <a:ext uri="{FF2B5EF4-FFF2-40B4-BE49-F238E27FC236}">
                <a16:creationId xmlns:a16="http://schemas.microsoft.com/office/drawing/2014/main" id="{453A0087-EFE9-0940-BEF8-A266017EDDF8}"/>
              </a:ext>
            </a:extLst>
          </p:cNvPr>
          <p:cNvSpPr/>
          <p:nvPr/>
        </p:nvSpPr>
        <p:spPr>
          <a:xfrm>
            <a:off x="535052" y="1604648"/>
            <a:ext cx="3933415" cy="551837"/>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117475" indent="-117475">
              <a:buFont typeface="Arial" panose="020B0604020202020204" pitchFamily="34" charset="0"/>
              <a:buChar char="•"/>
            </a:pPr>
            <a:endParaRPr lang="en-US" sz="1400" dirty="0">
              <a:solidFill>
                <a:schemeClr val="tx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1002540-B8FB-CD46-AA2D-6CDD1C188A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4694" y="1932895"/>
            <a:ext cx="2772924" cy="2215909"/>
          </a:xfrm>
          <a:prstGeom prst="rect">
            <a:avLst/>
          </a:prstGeom>
        </p:spPr>
      </p:pic>
      <p:graphicFrame>
        <p:nvGraphicFramePr>
          <p:cNvPr id="7" name="Table 7">
            <a:extLst>
              <a:ext uri="{FF2B5EF4-FFF2-40B4-BE49-F238E27FC236}">
                <a16:creationId xmlns:a16="http://schemas.microsoft.com/office/drawing/2014/main" id="{2B1B337A-0173-2C49-A2D1-5DA05F9314D7}"/>
              </a:ext>
            </a:extLst>
          </p:cNvPr>
          <p:cNvGraphicFramePr>
            <a:graphicFrameLocks noGrp="1"/>
          </p:cNvGraphicFramePr>
          <p:nvPr>
            <p:extLst>
              <p:ext uri="{D42A27DB-BD31-4B8C-83A1-F6EECF244321}">
                <p14:modId xmlns:p14="http://schemas.microsoft.com/office/powerpoint/2010/main" val="2097058520"/>
              </p:ext>
            </p:extLst>
          </p:nvPr>
        </p:nvGraphicFramePr>
        <p:xfrm>
          <a:off x="328275" y="1880566"/>
          <a:ext cx="5546312" cy="1889760"/>
        </p:xfrm>
        <a:graphic>
          <a:graphicData uri="http://schemas.openxmlformats.org/drawingml/2006/table">
            <a:tbl>
              <a:tblPr firstRow="1" bandRow="1">
                <a:tableStyleId>{5C22544A-7EE6-4342-B048-85BDC9FD1C3A}</a:tableStyleId>
              </a:tblPr>
              <a:tblGrid>
                <a:gridCol w="2613892">
                  <a:extLst>
                    <a:ext uri="{9D8B030D-6E8A-4147-A177-3AD203B41FA5}">
                      <a16:colId xmlns:a16="http://schemas.microsoft.com/office/drawing/2014/main" val="791416372"/>
                    </a:ext>
                  </a:extLst>
                </a:gridCol>
                <a:gridCol w="2932420">
                  <a:extLst>
                    <a:ext uri="{9D8B030D-6E8A-4147-A177-3AD203B41FA5}">
                      <a16:colId xmlns:a16="http://schemas.microsoft.com/office/drawing/2014/main" val="297041393"/>
                    </a:ext>
                  </a:extLst>
                </a:gridCol>
              </a:tblGrid>
              <a:tr h="370840">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400" b="1" dirty="0">
                          <a:solidFill>
                            <a:schemeClr val="tx1"/>
                          </a:solidFill>
                          <a:latin typeface="맑은 고딕" pitchFamily="50" charset="-127"/>
                          <a:ea typeface="맑은 고딕" pitchFamily="50" charset="-127"/>
                          <a:cs typeface="Arial" panose="020B0604020202020204" pitchFamily="34" charset="0"/>
                        </a:rPr>
                        <a:t>충격이 적은 </a:t>
                      </a:r>
                      <a:r>
                        <a:rPr lang="ko" sz="1400" b="1" dirty="0" smtClean="0">
                          <a:solidFill>
                            <a:schemeClr val="tx1"/>
                          </a:solidFill>
                          <a:latin typeface="맑은 고딕" pitchFamily="50" charset="-127"/>
                          <a:ea typeface="맑은 고딕" pitchFamily="50" charset="-127"/>
                          <a:cs typeface="Arial" panose="020B0604020202020204" pitchFamily="34" charset="0"/>
                        </a:rPr>
                        <a:t>운동</a:t>
                      </a:r>
                      <a:r>
                        <a:rPr lang="en-US" altLang="ko" sz="1400" b="1" dirty="0" smtClean="0">
                          <a:solidFill>
                            <a:schemeClr val="tx1"/>
                          </a:solidFill>
                          <a:latin typeface="맑은 고딕" pitchFamily="50" charset="-127"/>
                          <a:ea typeface="맑은 고딕" pitchFamily="50" charset="-127"/>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ko" sz="1400" b="1" dirty="0" smtClean="0">
                          <a:solidFill>
                            <a:schemeClr val="tx1"/>
                          </a:solidFill>
                          <a:latin typeface="맑은 고딕" pitchFamily="50" charset="-127"/>
                          <a:ea typeface="맑은 고딕" pitchFamily="50" charset="-127"/>
                          <a:cs typeface="Arial" panose="020B0604020202020204" pitchFamily="34" charset="0"/>
                        </a:rPr>
                        <a:t>   </a:t>
                      </a:r>
                      <a:r>
                        <a:rPr lang="ko" sz="1400" b="1" dirty="0" smtClean="0">
                          <a:solidFill>
                            <a:schemeClr val="tx1"/>
                          </a:solidFill>
                          <a:latin typeface="맑은 고딕" pitchFamily="50" charset="-127"/>
                          <a:ea typeface="맑은 고딕" pitchFamily="50" charset="-127"/>
                          <a:cs typeface="Arial" panose="020B0604020202020204" pitchFamily="34" charset="0"/>
                        </a:rPr>
                        <a:t>(</a:t>
                      </a:r>
                      <a:r>
                        <a:rPr lang="ko" sz="1400" b="1" dirty="0">
                          <a:solidFill>
                            <a:schemeClr val="tx1"/>
                          </a:solidFill>
                          <a:latin typeface="맑은 고딕" pitchFamily="50" charset="-127"/>
                          <a:ea typeface="맑은 고딕" pitchFamily="50" charset="-127"/>
                          <a:cs typeface="Arial" panose="020B0604020202020204" pitchFamily="34" charset="0"/>
                        </a:rPr>
                        <a:t>예: 태극권, 요가, 수영)</a:t>
                      </a:r>
                    </a:p>
                  </a:txBody>
                  <a:tcPr>
                    <a:solidFill>
                      <a:schemeClr val="accent4">
                        <a:lumMod val="20000"/>
                        <a:lumOff val="80000"/>
                      </a:schemeClr>
                    </a:solidFill>
                  </a:tcPr>
                </a:tc>
                <a:tc>
                  <a:txBody>
                    <a:bodyPr/>
                    <a:lstStyle/>
                    <a:p>
                      <a:r>
                        <a:rPr lang="ko" sz="1400" b="0" dirty="0">
                          <a:solidFill>
                            <a:schemeClr val="tx1"/>
                          </a:solidFill>
                          <a:latin typeface="맑은 고딕" pitchFamily="50" charset="-127"/>
                          <a:ea typeface="맑은 고딕" pitchFamily="50" charset="-127"/>
                          <a:cs typeface="Arial" panose="020B0604020202020204" pitchFamily="34" charset="0"/>
                        </a:rPr>
                        <a:t>근육/힘줄 손상 또는 운동으로 악화되는 여러 </a:t>
                      </a:r>
                      <a:r>
                        <a:rPr lang="ko" sz="1400" b="0" dirty="0" smtClean="0">
                          <a:solidFill>
                            <a:schemeClr val="tx1"/>
                          </a:solidFill>
                          <a:latin typeface="맑은 고딕" pitchFamily="50" charset="-127"/>
                          <a:ea typeface="맑은 고딕" pitchFamily="50" charset="-127"/>
                          <a:cs typeface="Arial" panose="020B0604020202020204" pitchFamily="34" charset="0"/>
                        </a:rPr>
                        <a:t>염증</a:t>
                      </a:r>
                      <a:r>
                        <a:rPr lang="ko-KR" altLang="en-US" sz="1400" b="0" dirty="0" smtClean="0">
                          <a:solidFill>
                            <a:schemeClr val="tx1"/>
                          </a:solidFill>
                          <a:latin typeface="맑은 고딕" pitchFamily="50" charset="-127"/>
                          <a:ea typeface="맑은 고딕" pitchFamily="50" charset="-127"/>
                          <a:cs typeface="Arial" panose="020B0604020202020204" pitchFamily="34" charset="0"/>
                        </a:rPr>
                        <a:t>성 관절 증상 </a:t>
                      </a:r>
                      <a:r>
                        <a:rPr lang="ko" sz="1400" b="0" dirty="0" smtClean="0">
                          <a:solidFill>
                            <a:schemeClr val="tx1"/>
                          </a:solidFill>
                          <a:latin typeface="맑은 고딕" pitchFamily="50" charset="-127"/>
                          <a:ea typeface="맑은 고딕" pitchFamily="50" charset="-127"/>
                          <a:cs typeface="Arial" panose="020B0604020202020204" pitchFamily="34" charset="0"/>
                        </a:rPr>
                        <a:t>또는 </a:t>
                      </a:r>
                      <a:r>
                        <a:rPr lang="ko" sz="1400" b="0" dirty="0">
                          <a:solidFill>
                            <a:schemeClr val="tx1"/>
                          </a:solidFill>
                          <a:latin typeface="맑은 고딕" pitchFamily="50" charset="-127"/>
                          <a:ea typeface="맑은 고딕" pitchFamily="50" charset="-127"/>
                          <a:cs typeface="Arial" panose="020B0604020202020204" pitchFamily="34" charset="0"/>
                        </a:rPr>
                        <a:t>환자 선호도에 따라 다릅니다.</a:t>
                      </a:r>
                    </a:p>
                    <a:p>
                      <a:endParaRPr lang="en-US" sz="1400" b="0" dirty="0">
                        <a:solidFill>
                          <a:schemeClr val="tx1"/>
                        </a:solidFill>
                        <a:latin typeface="맑은 고딕" pitchFamily="50" charset="-127"/>
                        <a:ea typeface="맑은 고딕" pitchFamily="50" charset="-127"/>
                        <a:cs typeface="Arial" panose="020B0604020202020204" pitchFamily="34" charset="0"/>
                      </a:endParaRPr>
                    </a:p>
                  </a:txBody>
                  <a:tcPr>
                    <a:solidFill>
                      <a:schemeClr val="accent4">
                        <a:lumMod val="20000"/>
                        <a:lumOff val="80000"/>
                      </a:schemeClr>
                    </a:solidFill>
                  </a:tcPr>
                </a:tc>
                <a:extLst>
                  <a:ext uri="{0D108BD9-81ED-4DB2-BD59-A6C34878D82A}">
                    <a16:rowId xmlns:a16="http://schemas.microsoft.com/office/drawing/2014/main" val="25804084"/>
                  </a:ext>
                </a:extLst>
              </a:tr>
              <a:tr h="234582">
                <a:tc>
                  <a:txBody>
                    <a:bodyPr/>
                    <a:lstStyle/>
                    <a:p>
                      <a:pPr marL="285750" indent="-285750">
                        <a:buFont typeface="Arial" panose="020B0604020202020204" pitchFamily="34" charset="0"/>
                        <a:buChar char="•"/>
                      </a:pPr>
                      <a:r>
                        <a:rPr lang="ko" sz="1400" b="1" dirty="0">
                          <a:solidFill>
                            <a:schemeClr val="tx1"/>
                          </a:solidFill>
                          <a:latin typeface="맑은 고딕" pitchFamily="50" charset="-127"/>
                          <a:ea typeface="맑은 고딕" pitchFamily="50" charset="-127"/>
                          <a:cs typeface="Arial" panose="020B0604020202020204" pitchFamily="34" charset="0"/>
                        </a:rPr>
                        <a:t>물리 치료</a:t>
                      </a:r>
                    </a:p>
                    <a:p>
                      <a:pPr marL="285750" indent="-285750">
                        <a:buFont typeface="Arial" panose="020B0604020202020204" pitchFamily="34" charset="0"/>
                        <a:buChar char="•"/>
                      </a:pPr>
                      <a:r>
                        <a:rPr lang="ko" sz="1400" b="1" dirty="0">
                          <a:solidFill>
                            <a:schemeClr val="tx1"/>
                          </a:solidFill>
                          <a:latin typeface="맑은 고딕" pitchFamily="50" charset="-127"/>
                          <a:ea typeface="맑은 고딕" pitchFamily="50" charset="-127"/>
                          <a:cs typeface="Arial" panose="020B0604020202020204" pitchFamily="34" charset="0"/>
                        </a:rPr>
                        <a:t>작업 </a:t>
                      </a:r>
                      <a:r>
                        <a:rPr lang="ko-KR" altLang="en-US" sz="1400" b="1" dirty="0" smtClean="0">
                          <a:solidFill>
                            <a:schemeClr val="tx1"/>
                          </a:solidFill>
                          <a:latin typeface="맑은 고딕" pitchFamily="50" charset="-127"/>
                          <a:ea typeface="맑은 고딕" pitchFamily="50" charset="-127"/>
                          <a:cs typeface="Arial" panose="020B0604020202020204" pitchFamily="34" charset="0"/>
                        </a:rPr>
                        <a:t>치료</a:t>
                      </a:r>
                      <a:endParaRPr lang="en-US" altLang="ko-KR" sz="1400" b="1" dirty="0" smtClean="0">
                        <a:solidFill>
                          <a:schemeClr val="tx1"/>
                        </a:solidFill>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b="1" dirty="0" smtClean="0">
                          <a:solidFill>
                            <a:schemeClr val="tx1"/>
                          </a:solidFill>
                          <a:latin typeface="맑은 고딕" pitchFamily="50" charset="-127"/>
                          <a:ea typeface="맑은 고딕" pitchFamily="50" charset="-127"/>
                          <a:cs typeface="Arial" panose="020B0604020202020204" pitchFamily="34" charset="0"/>
                        </a:rPr>
                        <a:t>마사지 </a:t>
                      </a:r>
                      <a:r>
                        <a:rPr lang="ko-KR" altLang="en-US" sz="1400" b="1" dirty="0" smtClean="0">
                          <a:solidFill>
                            <a:schemeClr val="tx1"/>
                          </a:solidFill>
                          <a:latin typeface="맑은 고딕" pitchFamily="50" charset="-127"/>
                          <a:ea typeface="맑은 고딕" pitchFamily="50" charset="-127"/>
                          <a:cs typeface="Arial" panose="020B0604020202020204" pitchFamily="34" charset="0"/>
                        </a:rPr>
                        <a:t>요법</a:t>
                      </a:r>
                      <a:endParaRPr lang="en-US" altLang="ko-KR" sz="1400" b="1" dirty="0" smtClean="0">
                        <a:solidFill>
                          <a:schemeClr val="tx1"/>
                        </a:solidFill>
                        <a:latin typeface="맑은 고딕" pitchFamily="50" charset="-127"/>
                        <a:ea typeface="맑은 고딕" pitchFamily="50" charset="-127"/>
                        <a:cs typeface="Arial" panose="020B0604020202020204" pitchFamily="34" charset="0"/>
                      </a:endParaRPr>
                    </a:p>
                    <a:p>
                      <a:pPr marL="285750" indent="-285750">
                        <a:buFont typeface="Arial" panose="020B0604020202020204" pitchFamily="34" charset="0"/>
                        <a:buChar char="•"/>
                      </a:pPr>
                      <a:r>
                        <a:rPr lang="ko" sz="1400" b="1" dirty="0" smtClean="0">
                          <a:solidFill>
                            <a:schemeClr val="tx1"/>
                          </a:solidFill>
                          <a:latin typeface="맑은 고딕" pitchFamily="50" charset="-127"/>
                          <a:ea typeface="맑은 고딕" pitchFamily="50" charset="-127"/>
                          <a:cs typeface="Arial" panose="020B0604020202020204" pitchFamily="34" charset="0"/>
                        </a:rPr>
                        <a:t>침 </a:t>
                      </a:r>
                      <a:r>
                        <a:rPr lang="ko-KR" altLang="en-US" sz="1400" b="1" dirty="0" smtClean="0">
                          <a:solidFill>
                            <a:schemeClr val="tx1"/>
                          </a:solidFill>
                          <a:latin typeface="맑은 고딕" pitchFamily="50" charset="-127"/>
                          <a:ea typeface="맑은 고딕" pitchFamily="50" charset="-127"/>
                          <a:cs typeface="Arial" panose="020B0604020202020204" pitchFamily="34" charset="0"/>
                        </a:rPr>
                        <a:t>치료</a:t>
                      </a:r>
                      <a:endParaRPr lang="ko" sz="1400" b="1" dirty="0">
                        <a:solidFill>
                          <a:schemeClr val="tx1"/>
                        </a:solidFill>
                        <a:latin typeface="맑은 고딕" pitchFamily="50" charset="-127"/>
                        <a:ea typeface="맑은 고딕" pitchFamily="50" charset="-127"/>
                        <a:cs typeface="Arial" panose="020B0604020202020204" pitchFamily="34" charset="0"/>
                      </a:endParaRPr>
                    </a:p>
                  </a:txBody>
                  <a:tcPr>
                    <a:solidFill>
                      <a:schemeClr val="accent4">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400" b="0" dirty="0">
                          <a:latin typeface="맑은 고딕" pitchFamily="50" charset="-127"/>
                          <a:ea typeface="맑은 고딕" pitchFamily="50" charset="-127"/>
                          <a:cs typeface="Arial" panose="020B0604020202020204" pitchFamily="34" charset="0"/>
                        </a:rPr>
                        <a:t>환자의 선호도와 비용 및 물류 문제에 따라 다릅니다.</a:t>
                      </a:r>
                      <a:endParaRPr lang="en-US" sz="1400" b="0" dirty="0">
                        <a:effectLst/>
                        <a:latin typeface="맑은 고딕" pitchFamily="50" charset="-127"/>
                        <a:ea typeface="맑은 고딕" pitchFamily="50" charset="-127"/>
                        <a:cs typeface="Arial" panose="020B0604020202020204" pitchFamily="34" charset="0"/>
                      </a:endParaRPr>
                    </a:p>
                    <a:p>
                      <a:endParaRPr lang="en-US" sz="1400" b="0" dirty="0">
                        <a:solidFill>
                          <a:schemeClr val="tx1"/>
                        </a:solidFill>
                        <a:latin typeface="맑은 고딕" pitchFamily="50" charset="-127"/>
                        <a:ea typeface="맑은 고딕" pitchFamily="50" charset="-127"/>
                        <a:cs typeface="Arial" panose="020B0604020202020204" pitchFamily="34" charset="0"/>
                      </a:endParaRPr>
                    </a:p>
                  </a:txBody>
                  <a:tcPr>
                    <a:solidFill>
                      <a:schemeClr val="accent4">
                        <a:lumMod val="20000"/>
                        <a:lumOff val="80000"/>
                      </a:schemeClr>
                    </a:solidFill>
                  </a:tcPr>
                </a:tc>
                <a:extLst>
                  <a:ext uri="{0D108BD9-81ED-4DB2-BD59-A6C34878D82A}">
                    <a16:rowId xmlns:a16="http://schemas.microsoft.com/office/drawing/2014/main" val="1896919975"/>
                  </a:ext>
                </a:extLst>
              </a:tr>
            </a:tbl>
          </a:graphicData>
        </a:graphic>
      </p:graphicFrame>
    </p:spTree>
    <p:extLst>
      <p:ext uri="{BB962C8B-B14F-4D97-AF65-F5344CB8AC3E}">
        <p14:creationId xmlns:p14="http://schemas.microsoft.com/office/powerpoint/2010/main" val="1030148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err="1" smtClean="0">
                <a:latin typeface="맑은 고딕" pitchFamily="50" charset="-127"/>
                <a:ea typeface="맑은 고딕" pitchFamily="50" charset="-127"/>
              </a:rPr>
              <a:t>다학제팀의</a:t>
            </a:r>
            <a:r>
              <a:rPr lang="ko-KR" altLang="en-US" dirty="0" smtClean="0">
                <a:latin typeface="맑은 고딕" pitchFamily="50" charset="-127"/>
                <a:ea typeface="맑은 고딕" pitchFamily="50" charset="-127"/>
              </a:rPr>
              <a:t> 필수 </a:t>
            </a:r>
            <a:r>
              <a:rPr lang="ko-KR" altLang="en-US" dirty="0" err="1" smtClean="0">
                <a:latin typeface="맑은 고딕" pitchFamily="50" charset="-127"/>
                <a:ea typeface="맑은 고딕" pitchFamily="50" charset="-127"/>
              </a:rPr>
              <a:t>인력으로서의</a:t>
            </a:r>
            <a:r>
              <a:rPr lang="ko-KR" altLang="en-US" dirty="0" smtClean="0">
                <a:latin typeface="맑은 고딕" pitchFamily="50" charset="-127"/>
                <a:ea typeface="맑은 고딕" pitchFamily="50" charset="-127"/>
              </a:rPr>
              <a:t> 간호사 역할 </a:t>
            </a:r>
            <a:endParaRPr lang="ko" dirty="0">
              <a:latin typeface="맑은 고딕" pitchFamily="50" charset="-127"/>
              <a:ea typeface="맑은 고딕" pitchFamily="50" charset="-127"/>
            </a:endParaRPr>
          </a:p>
        </p:txBody>
      </p:sp>
      <p:sp>
        <p:nvSpPr>
          <p:cNvPr id="4" name="Text Placeholder 3"/>
          <p:cNvSpPr>
            <a:spLocks noGrp="1"/>
          </p:cNvSpPr>
          <p:nvPr>
            <p:ph type="body" sz="quarter" idx="10"/>
          </p:nvPr>
        </p:nvSpPr>
        <p:spPr>
          <a:xfrm>
            <a:off x="521808" y="4662799"/>
            <a:ext cx="4050192" cy="398299"/>
          </a:xfrm>
        </p:spPr>
        <p:txBody>
          <a:bodyPr>
            <a:normAutofit/>
          </a:bodyPr>
          <a:lstStyle/>
          <a:p>
            <a:pPr>
              <a:lnSpc>
                <a:spcPct val="110000"/>
              </a:lnSpc>
            </a:pPr>
            <a:r>
              <a:rPr lang="ko" sz="800" dirty="0">
                <a:latin typeface="맑은 고딕" pitchFamily="50" charset="-127"/>
                <a:ea typeface="맑은 고딕" pitchFamily="50" charset="-127"/>
              </a:rPr>
              <a:t>HCP, 의료 </a:t>
            </a:r>
            <a:r>
              <a:rPr lang="ko" sz="800" dirty="0" smtClean="0">
                <a:latin typeface="맑은 고딕" pitchFamily="50" charset="-127"/>
                <a:ea typeface="맑은 고딕" pitchFamily="50" charset="-127"/>
              </a:rPr>
              <a:t>전문가</a:t>
            </a:r>
            <a:endParaRPr lang="en-US" dirty="0">
              <a:latin typeface="맑은 고딕" pitchFamily="50" charset="-127"/>
              <a:ea typeface="맑은 고딕" pitchFamily="50" charset="-127"/>
            </a:endParaRPr>
          </a:p>
        </p:txBody>
      </p:sp>
      <p:sp>
        <p:nvSpPr>
          <p:cNvPr id="20" name="Rectangle 19"/>
          <p:cNvSpPr/>
          <p:nvPr/>
        </p:nvSpPr>
        <p:spPr>
          <a:xfrm>
            <a:off x="4572000" y="3896420"/>
            <a:ext cx="4038599" cy="200055"/>
          </a:xfrm>
          <a:prstGeom prst="rect">
            <a:avLst/>
          </a:prstGeom>
        </p:spPr>
        <p:txBody>
          <a:bodyPr wrap="square">
            <a:spAutoFit/>
          </a:bodyPr>
          <a:lstStyle/>
          <a:p>
            <a:endParaRPr lang="en-US" sz="700" dirty="0">
              <a:latin typeface="Arial" panose="020B0604020202020204" pitchFamily="34" charset="0"/>
              <a:cs typeface="Arial" panose="020B0604020202020204" pitchFamily="34" charset="0"/>
            </a:endParaRPr>
          </a:p>
        </p:txBody>
      </p:sp>
      <p:sp>
        <p:nvSpPr>
          <p:cNvPr id="11" name="Text Placeholder 4">
            <a:extLst>
              <a:ext uri="{FF2B5EF4-FFF2-40B4-BE49-F238E27FC236}">
                <a16:creationId xmlns:a16="http://schemas.microsoft.com/office/drawing/2014/main" id="{F88D5F23-E62B-344C-B6E7-8BC37BB69785}"/>
              </a:ext>
            </a:extLst>
          </p:cNvPr>
          <p:cNvSpPr txBox="1">
            <a:spLocks/>
          </p:cNvSpPr>
          <p:nvPr/>
        </p:nvSpPr>
        <p:spPr>
          <a:xfrm>
            <a:off x="4572000" y="4193043"/>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r>
              <a:rPr lang="en-US" altLang="ko" dirty="0"/>
              <a:t>1. </a:t>
            </a:r>
            <a:r>
              <a:rPr lang="en-US" altLang="ko" dirty="0" err="1"/>
              <a:t>Bech</a:t>
            </a:r>
            <a:r>
              <a:rPr lang="en-US" altLang="ko" dirty="0"/>
              <a:t> B, et al. Ann Rheum Dis 2020;79:61-68.</a:t>
            </a:r>
          </a:p>
          <a:p>
            <a:r>
              <a:rPr lang="en-US" altLang="ko" dirty="0"/>
              <a:t>2. Singh JA, et al. Arthritis Care Res (Hoboken) 2019;71(1):2-29.</a:t>
            </a:r>
          </a:p>
          <a:p>
            <a:r>
              <a:rPr lang="en-US" altLang="ko" dirty="0"/>
              <a:t>3. Singh JA, et al. Arthritis </a:t>
            </a:r>
            <a:r>
              <a:rPr lang="en-US" altLang="ko" dirty="0" err="1"/>
              <a:t>Rheumatol</a:t>
            </a:r>
            <a:r>
              <a:rPr lang="en-US" altLang="ko" dirty="0"/>
              <a:t> 2019;71:5-32.</a:t>
            </a:r>
          </a:p>
          <a:p>
            <a:r>
              <a:rPr lang="en-US" altLang="ko" dirty="0"/>
              <a:t>4. </a:t>
            </a:r>
            <a:r>
              <a:rPr lang="en-US" altLang="ko" dirty="0" err="1"/>
              <a:t>Zangi</a:t>
            </a:r>
            <a:r>
              <a:rPr lang="en-US" altLang="ko" dirty="0"/>
              <a:t> HA, et al. Ann Rheum Dis 2015;74(6):954-962.</a:t>
            </a:r>
          </a:p>
          <a:p>
            <a:r>
              <a:rPr lang="en-US" altLang="ko" dirty="0"/>
              <a:t>5. </a:t>
            </a:r>
            <a:r>
              <a:rPr lang="en-US" altLang="ko" dirty="0" err="1"/>
              <a:t>Rizzello</a:t>
            </a:r>
            <a:r>
              <a:rPr lang="en-US" altLang="ko" dirty="0"/>
              <a:t> F, et al. </a:t>
            </a:r>
            <a:r>
              <a:rPr lang="en-US" altLang="ko" dirty="0" err="1"/>
              <a:t>Adv</a:t>
            </a:r>
            <a:r>
              <a:rPr lang="en-US" altLang="ko" dirty="0"/>
              <a:t> </a:t>
            </a:r>
            <a:r>
              <a:rPr lang="en-US" altLang="ko" dirty="0" err="1"/>
              <a:t>Ther</a:t>
            </a:r>
            <a:r>
              <a:rPr lang="en-US" altLang="ko" dirty="0"/>
              <a:t> 2018;35:545–562.</a:t>
            </a:r>
          </a:p>
          <a:p>
            <a:r>
              <a:rPr lang="en-US" altLang="ko" dirty="0"/>
              <a:t>6. Candelas G, et al. </a:t>
            </a:r>
            <a:r>
              <a:rPr lang="en-US" altLang="ko" dirty="0" err="1"/>
              <a:t>Rheumatol</a:t>
            </a:r>
            <a:r>
              <a:rPr lang="en-US" altLang="ko" dirty="0"/>
              <a:t> </a:t>
            </a:r>
            <a:r>
              <a:rPr lang="en-US" altLang="ko" dirty="0" err="1"/>
              <a:t>Int</a:t>
            </a:r>
            <a:r>
              <a:rPr lang="en-US" altLang="ko" dirty="0"/>
              <a:t> 2016;36:1493-1506. </a:t>
            </a:r>
          </a:p>
        </p:txBody>
      </p:sp>
      <p:cxnSp>
        <p:nvCxnSpPr>
          <p:cNvPr id="6" name="Straight Connector 5">
            <a:extLst>
              <a:ext uri="{FF2B5EF4-FFF2-40B4-BE49-F238E27FC236}">
                <a16:creationId xmlns:a16="http://schemas.microsoft.com/office/drawing/2014/main" id="{7AD69953-7AEB-0945-BAA5-2137572D8CD1}"/>
              </a:ext>
            </a:extLst>
          </p:cNvPr>
          <p:cNvCxnSpPr>
            <a:cxnSpLocks/>
          </p:cNvCxnSpPr>
          <p:nvPr/>
        </p:nvCxnSpPr>
        <p:spPr>
          <a:xfrm flipH="1" flipV="1">
            <a:off x="2740024" y="1954124"/>
            <a:ext cx="800100" cy="432329"/>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926F19E6-BFD2-3748-A943-7199CE7B51A3}"/>
              </a:ext>
            </a:extLst>
          </p:cNvPr>
          <p:cNvSpPr/>
          <p:nvPr/>
        </p:nvSpPr>
        <p:spPr>
          <a:xfrm>
            <a:off x="213328" y="1098666"/>
            <a:ext cx="8743206" cy="61551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ko" sz="1400" dirty="0">
                <a:solidFill>
                  <a:schemeClr val="tx1"/>
                </a:solidFill>
                <a:latin typeface="맑은 고딕" pitchFamily="50" charset="-127"/>
                <a:ea typeface="맑은 고딕" pitchFamily="50" charset="-127"/>
                <a:cs typeface="Arial" panose="020B0604020202020204" pitchFamily="34" charset="0"/>
              </a:rPr>
              <a:t>간호사의 구체적인 역할은 다음과 같습니다</a:t>
            </a:r>
            <a:r>
              <a:rPr lang="ko" sz="1400" dirty="0" smtClean="0">
                <a:solidFill>
                  <a:schemeClr val="tx1"/>
                </a:solidFill>
                <a:latin typeface="맑은 고딕" pitchFamily="50" charset="-127"/>
                <a:ea typeface="맑은 고딕" pitchFamily="50" charset="-127"/>
                <a:cs typeface="Arial" panose="020B0604020202020204" pitchFamily="34" charset="0"/>
              </a:rPr>
              <a:t>.</a:t>
            </a:r>
            <a:r>
              <a:rPr lang="ko" sz="1400" baseline="30000" dirty="0" smtClean="0">
                <a:solidFill>
                  <a:schemeClr val="tx1"/>
                </a:solidFill>
                <a:latin typeface="맑은 고딕" pitchFamily="50" charset="-127"/>
                <a:ea typeface="맑은 고딕" pitchFamily="50" charset="-127"/>
                <a:cs typeface="Arial" panose="020B0604020202020204" pitchFamily="34" charset="0"/>
              </a:rPr>
              <a:t>1-6</a:t>
            </a:r>
            <a:endParaRPr lang="en-US" sz="1400" dirty="0">
              <a:solidFill>
                <a:schemeClr val="tx1"/>
              </a:solidFill>
              <a:latin typeface="맑은 고딕" pitchFamily="50" charset="-127"/>
              <a:ea typeface="맑은 고딕" pitchFamily="50" charset="-127"/>
              <a:cs typeface="Arial" panose="020B0604020202020204" pitchFamily="34" charset="0"/>
            </a:endParaRPr>
          </a:p>
        </p:txBody>
      </p:sp>
      <p:sp>
        <p:nvSpPr>
          <p:cNvPr id="26" name="Rectangle 25">
            <a:extLst>
              <a:ext uri="{FF2B5EF4-FFF2-40B4-BE49-F238E27FC236}">
                <a16:creationId xmlns:a16="http://schemas.microsoft.com/office/drawing/2014/main" id="{C204794C-6222-8A4F-BC8E-D5A9EFAC03AB}"/>
              </a:ext>
            </a:extLst>
          </p:cNvPr>
          <p:cNvSpPr/>
          <p:nvPr/>
        </p:nvSpPr>
        <p:spPr>
          <a:xfrm>
            <a:off x="6527888" y="2503895"/>
            <a:ext cx="2428647" cy="646331"/>
          </a:xfrm>
          <a:prstGeom prst="rect">
            <a:avLst/>
          </a:prstGeom>
        </p:spPr>
        <p:txBody>
          <a:bodyPr wrap="square">
            <a:spAutoFit/>
          </a:bodyPr>
          <a:lstStyle/>
          <a:p>
            <a:r>
              <a:rPr lang="ko" sz="1200" dirty="0">
                <a:latin typeface="맑은 고딕" pitchFamily="50" charset="-127"/>
                <a:ea typeface="맑은 고딕" pitchFamily="50" charset="-127"/>
                <a:cs typeface="Arial" panose="020B0604020202020204" pitchFamily="34" charset="0"/>
              </a:rPr>
              <a:t>관절 외 </a:t>
            </a:r>
            <a:r>
              <a:rPr lang="ko-KR" altLang="en-US" sz="1200" dirty="0" smtClean="0">
                <a:latin typeface="맑은 고딕" pitchFamily="50" charset="-127"/>
                <a:ea typeface="맑은 고딕" pitchFamily="50" charset="-127"/>
                <a:cs typeface="Arial" panose="020B0604020202020204" pitchFamily="34" charset="0"/>
              </a:rPr>
              <a:t>증상 </a:t>
            </a:r>
            <a:r>
              <a:rPr lang="ko" sz="1200" dirty="0" smtClean="0">
                <a:latin typeface="맑은 고딕" pitchFamily="50" charset="-127"/>
                <a:ea typeface="맑은 고딕" pitchFamily="50" charset="-127"/>
                <a:cs typeface="Arial" panose="020B0604020202020204" pitchFamily="34" charset="0"/>
              </a:rPr>
              <a:t>(</a:t>
            </a:r>
            <a:r>
              <a:rPr lang="ko" sz="1200" dirty="0">
                <a:latin typeface="맑은 고딕" pitchFamily="50" charset="-127"/>
                <a:ea typeface="맑은 고딕" pitchFamily="50" charset="-127"/>
                <a:cs typeface="Arial" panose="020B0604020202020204" pitchFamily="34" charset="0"/>
              </a:rPr>
              <a:t>포도막염 또는 염증성 </a:t>
            </a:r>
            <a:r>
              <a:rPr lang="ko" sz="1200" dirty="0" smtClean="0">
                <a:latin typeface="맑은 고딕" pitchFamily="50" charset="-127"/>
                <a:ea typeface="맑은 고딕" pitchFamily="50" charset="-127"/>
                <a:cs typeface="Arial" panose="020B0604020202020204" pitchFamily="34" charset="0"/>
              </a:rPr>
              <a:t>장질환</a:t>
            </a:r>
            <a:r>
              <a:rPr lang="ko" sz="1200" dirty="0">
                <a:latin typeface="맑은 고딕" pitchFamily="50" charset="-127"/>
                <a:ea typeface="맑은 고딕" pitchFamily="50" charset="-127"/>
                <a:cs typeface="Arial" panose="020B0604020202020204" pitchFamily="34" charset="0"/>
              </a:rPr>
              <a:t>)에 대한 </a:t>
            </a:r>
            <a:r>
              <a:rPr lang="ko-KR" altLang="en-US" sz="1200" dirty="0" err="1" smtClean="0">
                <a:latin typeface="맑은 고딕" pitchFamily="50" charset="-127"/>
                <a:ea typeface="맑은 고딕" pitchFamily="50" charset="-127"/>
                <a:cs typeface="Arial" panose="020B0604020202020204" pitchFamily="34" charset="0"/>
              </a:rPr>
              <a:t>스크리닝</a:t>
            </a:r>
            <a:r>
              <a:rPr lang="ko" sz="1200" dirty="0" smtClean="0">
                <a:latin typeface="맑은 고딕" pitchFamily="50" charset="-127"/>
                <a:ea typeface="맑은 고딕" pitchFamily="50" charset="-127"/>
                <a:cs typeface="Arial" panose="020B0604020202020204" pitchFamily="34" charset="0"/>
              </a:rPr>
              <a:t> </a:t>
            </a:r>
            <a:r>
              <a:rPr lang="ko" sz="1200" dirty="0">
                <a:latin typeface="맑은 고딕" pitchFamily="50" charset="-127"/>
                <a:ea typeface="맑은 고딕" pitchFamily="50" charset="-127"/>
                <a:cs typeface="Arial" panose="020B0604020202020204" pitchFamily="34" charset="0"/>
              </a:rPr>
              <a:t>및 적절한 치료에 대한 조언 제공</a:t>
            </a:r>
          </a:p>
        </p:txBody>
      </p:sp>
      <p:sp>
        <p:nvSpPr>
          <p:cNvPr id="28" name="Rectangle 27">
            <a:extLst>
              <a:ext uri="{FF2B5EF4-FFF2-40B4-BE49-F238E27FC236}">
                <a16:creationId xmlns:a16="http://schemas.microsoft.com/office/drawing/2014/main" id="{68C5D36D-E493-2749-9159-854A809D7FFE}"/>
              </a:ext>
            </a:extLst>
          </p:cNvPr>
          <p:cNvSpPr/>
          <p:nvPr/>
        </p:nvSpPr>
        <p:spPr>
          <a:xfrm>
            <a:off x="6240265" y="1812388"/>
            <a:ext cx="2716270" cy="276999"/>
          </a:xfrm>
          <a:prstGeom prst="rect">
            <a:avLst/>
          </a:prstGeom>
        </p:spPr>
        <p:txBody>
          <a:bodyPr wrap="square">
            <a:spAutoFit/>
          </a:bodyPr>
          <a:lstStyle/>
          <a:p>
            <a:r>
              <a:rPr lang="ko" sz="1200" dirty="0">
                <a:latin typeface="맑은 고딕" pitchFamily="50" charset="-127"/>
                <a:ea typeface="맑은 고딕" pitchFamily="50" charset="-127"/>
                <a:cs typeface="Arial" panose="020B0604020202020204" pitchFamily="34" charset="0"/>
              </a:rPr>
              <a:t>동반질환 조언 및 모니터링</a:t>
            </a:r>
          </a:p>
        </p:txBody>
      </p:sp>
      <p:sp>
        <p:nvSpPr>
          <p:cNvPr id="29" name="Rectangle 28">
            <a:extLst>
              <a:ext uri="{FF2B5EF4-FFF2-40B4-BE49-F238E27FC236}">
                <a16:creationId xmlns:a16="http://schemas.microsoft.com/office/drawing/2014/main" id="{AC7A4B78-A5C5-8C4E-91FF-9BE72A143DC3}"/>
              </a:ext>
            </a:extLst>
          </p:cNvPr>
          <p:cNvSpPr/>
          <p:nvPr/>
        </p:nvSpPr>
        <p:spPr>
          <a:xfrm>
            <a:off x="1213822" y="2801128"/>
            <a:ext cx="1333082" cy="276999"/>
          </a:xfrm>
          <a:prstGeom prst="rect">
            <a:avLst/>
          </a:prstGeom>
        </p:spPr>
        <p:txBody>
          <a:bodyPr wrap="square">
            <a:spAutoFit/>
          </a:bodyPr>
          <a:lstStyle/>
          <a:p>
            <a:r>
              <a:rPr lang="ko" sz="1200" dirty="0">
                <a:latin typeface="맑은 고딕" pitchFamily="50" charset="-127"/>
                <a:ea typeface="맑은 고딕" pitchFamily="50" charset="-127"/>
                <a:cs typeface="Arial" panose="020B0604020202020204" pitchFamily="34" charset="0"/>
              </a:rPr>
              <a:t>마약 교육</a:t>
            </a:r>
          </a:p>
        </p:txBody>
      </p:sp>
      <p:sp>
        <p:nvSpPr>
          <p:cNvPr id="30" name="Rectangle 29">
            <a:extLst>
              <a:ext uri="{FF2B5EF4-FFF2-40B4-BE49-F238E27FC236}">
                <a16:creationId xmlns:a16="http://schemas.microsoft.com/office/drawing/2014/main" id="{909DD237-5414-A24D-A51D-3F7B8C33EA4D}"/>
              </a:ext>
            </a:extLst>
          </p:cNvPr>
          <p:cNvSpPr/>
          <p:nvPr/>
        </p:nvSpPr>
        <p:spPr>
          <a:xfrm>
            <a:off x="832918" y="1616688"/>
            <a:ext cx="1907105" cy="830997"/>
          </a:xfrm>
          <a:prstGeom prst="rect">
            <a:avLst/>
          </a:prstGeom>
        </p:spPr>
        <p:txBody>
          <a:bodyPr wrap="square">
            <a:spAutoFit/>
          </a:bodyPr>
          <a:lstStyle/>
          <a:p>
            <a:r>
              <a:rPr lang="ko" sz="1200" dirty="0">
                <a:latin typeface="맑은 고딕" pitchFamily="50" charset="-127"/>
                <a:ea typeface="맑은 고딕" pitchFamily="50" charset="-127"/>
                <a:cs typeface="Arial" panose="020B0604020202020204" pitchFamily="34" charset="0"/>
              </a:rPr>
              <a:t>관절염 검사, 관절 손상과 같은 질병 </a:t>
            </a:r>
            <a:r>
              <a:rPr lang="ko" sz="1200" dirty="0" smtClean="0">
                <a:latin typeface="맑은 고딕" pitchFamily="50" charset="-127"/>
                <a:ea typeface="맑은 고딕" pitchFamily="50" charset="-127"/>
                <a:cs typeface="Arial" panose="020B0604020202020204" pitchFamily="34" charset="0"/>
              </a:rPr>
              <a:t>활</a:t>
            </a:r>
            <a:r>
              <a:rPr lang="ko-KR" altLang="en-US" sz="1200" dirty="0" smtClean="0">
                <a:latin typeface="맑은 고딕" pitchFamily="50" charset="-127"/>
                <a:ea typeface="맑은 고딕" pitchFamily="50" charset="-127"/>
                <a:cs typeface="Arial" panose="020B0604020202020204" pitchFamily="34" charset="0"/>
              </a:rPr>
              <a:t>성도</a:t>
            </a:r>
            <a:r>
              <a:rPr lang="ko" sz="1200" dirty="0" smtClean="0">
                <a:latin typeface="맑은 고딕" pitchFamily="50" charset="-127"/>
                <a:ea typeface="맑은 고딕" pitchFamily="50" charset="-127"/>
                <a:cs typeface="Arial" panose="020B0604020202020204" pitchFamily="34" charset="0"/>
              </a:rPr>
              <a:t> </a:t>
            </a:r>
            <a:r>
              <a:rPr lang="ko" sz="1200" dirty="0">
                <a:latin typeface="맑은 고딕" pitchFamily="50" charset="-127"/>
                <a:ea typeface="맑은 고딕" pitchFamily="50" charset="-127"/>
                <a:cs typeface="Arial" panose="020B0604020202020204" pitchFamily="34" charset="0"/>
              </a:rPr>
              <a:t>및 질병 진행 모니터링, 발 검사 및 관리</a:t>
            </a:r>
          </a:p>
        </p:txBody>
      </p:sp>
      <p:cxnSp>
        <p:nvCxnSpPr>
          <p:cNvPr id="31" name="Straight Connector 30">
            <a:extLst>
              <a:ext uri="{FF2B5EF4-FFF2-40B4-BE49-F238E27FC236}">
                <a16:creationId xmlns:a16="http://schemas.microsoft.com/office/drawing/2014/main" id="{A247E6DA-785D-A24E-8FE1-B66938769863}"/>
              </a:ext>
            </a:extLst>
          </p:cNvPr>
          <p:cNvCxnSpPr>
            <a:cxnSpLocks/>
          </p:cNvCxnSpPr>
          <p:nvPr/>
        </p:nvCxnSpPr>
        <p:spPr>
          <a:xfrm flipH="1">
            <a:off x="5469004" y="2032187"/>
            <a:ext cx="800100" cy="30244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47F9AA9-A39F-C246-B623-A05573DE8987}"/>
              </a:ext>
            </a:extLst>
          </p:cNvPr>
          <p:cNvCxnSpPr>
            <a:cxnSpLocks/>
          </p:cNvCxnSpPr>
          <p:nvPr/>
        </p:nvCxnSpPr>
        <p:spPr>
          <a:xfrm flipH="1">
            <a:off x="5519056" y="2870880"/>
            <a:ext cx="942260" cy="3991"/>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33DA172-7547-CB45-A183-25C402A68FAC}"/>
              </a:ext>
            </a:extLst>
          </p:cNvPr>
          <p:cNvCxnSpPr>
            <a:cxnSpLocks/>
          </p:cNvCxnSpPr>
          <p:nvPr/>
        </p:nvCxnSpPr>
        <p:spPr>
          <a:xfrm flipH="1">
            <a:off x="2490499" y="2882038"/>
            <a:ext cx="979341" cy="25013"/>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AAA2EC4-7A33-6E4B-94CC-F9179214D77D}"/>
              </a:ext>
            </a:extLst>
          </p:cNvPr>
          <p:cNvSpPr/>
          <p:nvPr/>
        </p:nvSpPr>
        <p:spPr>
          <a:xfrm>
            <a:off x="1065022" y="3720739"/>
            <a:ext cx="1915147" cy="276999"/>
          </a:xfrm>
          <a:prstGeom prst="rect">
            <a:avLst/>
          </a:prstGeom>
        </p:spPr>
        <p:txBody>
          <a:bodyPr wrap="square">
            <a:spAutoFit/>
          </a:bodyPr>
          <a:lstStyle/>
          <a:p>
            <a:r>
              <a:rPr lang="ko" sz="1200" dirty="0" smtClean="0">
                <a:latin typeface="맑은 고딕" pitchFamily="50" charset="-127"/>
                <a:ea typeface="맑은 고딕" pitchFamily="50" charset="-127"/>
                <a:cs typeface="Arial" panose="020B0604020202020204" pitchFamily="34" charset="0"/>
              </a:rPr>
              <a:t>심리</a:t>
            </a:r>
            <a:r>
              <a:rPr lang="en-US" altLang="ko" sz="1200" dirty="0" smtClean="0">
                <a:latin typeface="맑은 고딕" pitchFamily="50" charset="-127"/>
                <a:ea typeface="맑은 고딕" pitchFamily="50" charset="-127"/>
                <a:cs typeface="Arial" panose="020B0604020202020204" pitchFamily="34" charset="0"/>
              </a:rPr>
              <a:t>,</a:t>
            </a:r>
            <a:r>
              <a:rPr lang="ko" sz="1200" dirty="0" smtClean="0">
                <a:latin typeface="맑은 고딕" pitchFamily="50" charset="-127"/>
                <a:ea typeface="맑은 고딕" pitchFamily="50" charset="-127"/>
                <a:cs typeface="Arial" panose="020B0604020202020204" pitchFamily="34" charset="0"/>
              </a:rPr>
              <a:t>사회적 </a:t>
            </a:r>
            <a:r>
              <a:rPr lang="ko" sz="1200" dirty="0">
                <a:latin typeface="맑은 고딕" pitchFamily="50" charset="-127"/>
                <a:ea typeface="맑은 고딕" pitchFamily="50" charset="-127"/>
                <a:cs typeface="Arial" panose="020B0604020202020204" pitchFamily="34" charset="0"/>
              </a:rPr>
              <a:t>문제 검토</a:t>
            </a:r>
            <a:endParaRPr lang="en-US" sz="1200" dirty="0">
              <a:effectLst/>
              <a:latin typeface="맑은 고딕" pitchFamily="50" charset="-127"/>
              <a:ea typeface="맑은 고딕" pitchFamily="50" charset="-127"/>
              <a:cs typeface="Arial" panose="020B0604020202020204" pitchFamily="34" charset="0"/>
            </a:endParaRPr>
          </a:p>
        </p:txBody>
      </p:sp>
      <p:cxnSp>
        <p:nvCxnSpPr>
          <p:cNvPr id="42" name="Straight Connector 41">
            <a:extLst>
              <a:ext uri="{FF2B5EF4-FFF2-40B4-BE49-F238E27FC236}">
                <a16:creationId xmlns:a16="http://schemas.microsoft.com/office/drawing/2014/main" id="{F673592B-8C10-0947-9DAC-512C3D6E9042}"/>
              </a:ext>
            </a:extLst>
          </p:cNvPr>
          <p:cNvCxnSpPr>
            <a:cxnSpLocks/>
          </p:cNvCxnSpPr>
          <p:nvPr/>
        </p:nvCxnSpPr>
        <p:spPr>
          <a:xfrm flipH="1" flipV="1">
            <a:off x="5469004" y="3350117"/>
            <a:ext cx="800100" cy="323164"/>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9BEE170D-C234-FE4C-BD23-0B8A57C44D9F}"/>
              </a:ext>
            </a:extLst>
          </p:cNvPr>
          <p:cNvSpPr/>
          <p:nvPr/>
        </p:nvSpPr>
        <p:spPr>
          <a:xfrm>
            <a:off x="6313663" y="3442448"/>
            <a:ext cx="2062586" cy="461665"/>
          </a:xfrm>
          <a:prstGeom prst="rect">
            <a:avLst/>
          </a:prstGeom>
        </p:spPr>
        <p:txBody>
          <a:bodyPr wrap="square">
            <a:spAutoFit/>
          </a:bodyPr>
          <a:lstStyle/>
          <a:p>
            <a:r>
              <a:rPr lang="ko-KR" altLang="en-US" sz="1200" smtClean="0">
                <a:solidFill>
                  <a:srgbClr val="000000"/>
                </a:solidFill>
                <a:latin typeface="맑은 고딕" pitchFamily="50" charset="-127"/>
                <a:ea typeface="맑은 고딕" pitchFamily="50" charset="-127"/>
                <a:cs typeface="Arial" panose="020B0604020202020204" pitchFamily="34" charset="0"/>
              </a:rPr>
              <a:t>의료 전문가</a:t>
            </a:r>
            <a:r>
              <a:rPr lang="ko" sz="1200" dirty="0" smtClean="0">
                <a:solidFill>
                  <a:srgbClr val="000000"/>
                </a:solidFill>
                <a:latin typeface="맑은 고딕" pitchFamily="50" charset="-127"/>
                <a:ea typeface="맑은 고딕" pitchFamily="50" charset="-127"/>
                <a:cs typeface="Arial" panose="020B0604020202020204" pitchFamily="34" charset="0"/>
              </a:rPr>
              <a:t> </a:t>
            </a:r>
            <a:r>
              <a:rPr lang="ko" sz="1200" dirty="0">
                <a:solidFill>
                  <a:srgbClr val="000000"/>
                </a:solidFill>
                <a:latin typeface="맑은 고딕" pitchFamily="50" charset="-127"/>
                <a:ea typeface="맑은 고딕" pitchFamily="50" charset="-127"/>
                <a:cs typeface="Arial" panose="020B0604020202020204" pitchFamily="34" charset="0"/>
              </a:rPr>
              <a:t>지도하에 장기 지원 및 자기관리 추진</a:t>
            </a:r>
            <a:endParaRPr lang="en-US" sz="1200" dirty="0">
              <a:latin typeface="맑은 고딕" pitchFamily="50" charset="-127"/>
              <a:ea typeface="맑은 고딕" pitchFamily="50" charset="-127"/>
              <a:cs typeface="Arial" panose="020B0604020202020204" pitchFamily="34" charset="0"/>
            </a:endParaRPr>
          </a:p>
        </p:txBody>
      </p:sp>
      <p:cxnSp>
        <p:nvCxnSpPr>
          <p:cNvPr id="45" name="Straight Connector 44">
            <a:extLst>
              <a:ext uri="{FF2B5EF4-FFF2-40B4-BE49-F238E27FC236}">
                <a16:creationId xmlns:a16="http://schemas.microsoft.com/office/drawing/2014/main" id="{0774D75C-020B-594D-B6D7-DE74B392146E}"/>
              </a:ext>
            </a:extLst>
          </p:cNvPr>
          <p:cNvCxnSpPr>
            <a:cxnSpLocks/>
          </p:cNvCxnSpPr>
          <p:nvPr/>
        </p:nvCxnSpPr>
        <p:spPr>
          <a:xfrm flipH="1">
            <a:off x="2771786" y="3382932"/>
            <a:ext cx="811732" cy="355344"/>
          </a:xfrm>
          <a:prstGeom prst="line">
            <a:avLst/>
          </a:prstGeom>
          <a:ln w="63500"/>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14A846B9-0071-1C45-B17A-12F9C669AF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58891" y="1974318"/>
            <a:ext cx="2700141" cy="1730740"/>
          </a:xfrm>
          <a:prstGeom prst="rect">
            <a:avLst/>
          </a:prstGeom>
        </p:spPr>
      </p:pic>
    </p:spTree>
    <p:extLst>
      <p:ext uri="{BB962C8B-B14F-4D97-AF65-F5344CB8AC3E}">
        <p14:creationId xmlns:p14="http://schemas.microsoft.com/office/powerpoint/2010/main" val="1552102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sz="2800" baseline="30000" dirty="0"/>
              <a:t>건선관절염의 약물치료</a:t>
            </a:r>
            <a:r>
              <a:rPr lang="ko" baseline="30000" dirty="0"/>
              <a:t>1-3 </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15851" y="4722716"/>
            <a:ext cx="4050192" cy="387665"/>
          </a:xfrm>
        </p:spPr>
        <p:txBody>
          <a:bodyPr>
            <a:noAutofit/>
          </a:bodyPr>
          <a:lstStyle/>
          <a:p>
            <a:endParaRPr lang="en-US" dirty="0">
              <a:solidFill>
                <a:srgbClr val="000000"/>
              </a:solidFill>
              <a:ea typeface="SimSun" panose="02010600030101010101" pitchFamily="2" charset="-122"/>
            </a:endParaRPr>
          </a:p>
          <a:p>
            <a:r>
              <a:rPr lang="ko" dirty="0">
                <a:solidFill>
                  <a:srgbClr val="000000"/>
                </a:solidFill>
                <a:ea typeface="SimSun" panose="02010600030101010101" pitchFamily="2" charset="-122"/>
              </a:rPr>
              <a:t>DMARDs, 질병 </a:t>
            </a:r>
            <a:r>
              <a:rPr lang="ko" dirty="0"/>
              <a:t>수정 항류마티스 약물; JAK, 야누스 키나제; PsA, 건선성 관절염; STAT, 신호 변환기 및 전사 활성화제</a:t>
            </a:r>
            <a:r>
              <a:rPr lang="en-US" altLang="ko" dirty="0"/>
              <a:t> (</a:t>
            </a:r>
            <a:r>
              <a:rPr lang="en-US" altLang="ko-KR" dirty="0"/>
              <a:t>signal transducer and activator of transcription)</a:t>
            </a:r>
            <a:endParaRPr lang="ko" dirty="0"/>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392349"/>
            <a:ext cx="4029441" cy="388457"/>
          </a:xfrm>
        </p:spPr>
        <p:txBody>
          <a:bodyPr>
            <a:noAutofit/>
          </a:bodyPr>
          <a:lstStyle/>
          <a:p>
            <a:endParaRPr lang="en-US" dirty="0"/>
          </a:p>
          <a:p>
            <a:endParaRPr lang="en-US" dirty="0"/>
          </a:p>
          <a:p>
            <a:endParaRPr lang="en-US" dirty="0"/>
          </a:p>
          <a:p>
            <a:r>
              <a:rPr lang="en-US" altLang="ko-KR" dirty="0"/>
              <a:t>1. </a:t>
            </a:r>
            <a:r>
              <a:rPr lang="en-MY" altLang="ko-KR" dirty="0" err="1"/>
              <a:t>Ogdie</a:t>
            </a:r>
            <a:r>
              <a:rPr lang="en-MY" altLang="ko-KR" dirty="0"/>
              <a:t> A, et al. Rheumatology 2020;59:i37-i46.</a:t>
            </a:r>
          </a:p>
          <a:p>
            <a:pPr lvl="0"/>
            <a:r>
              <a:rPr lang="en-US" altLang="ko-KR" dirty="0"/>
              <a:t>2. </a:t>
            </a:r>
            <a:r>
              <a:rPr lang="en-MY" altLang="ko-KR" dirty="0"/>
              <a:t>Stiff KM, et al. </a:t>
            </a:r>
            <a:r>
              <a:rPr lang="en-US" altLang="ko-KR" dirty="0"/>
              <a:t>Expert Rev </a:t>
            </a:r>
            <a:r>
              <a:rPr lang="en-US" altLang="ko-KR" dirty="0" err="1"/>
              <a:t>Clin</a:t>
            </a:r>
            <a:r>
              <a:rPr lang="en-US" altLang="ko-KR" dirty="0"/>
              <a:t> </a:t>
            </a:r>
            <a:r>
              <a:rPr lang="en-US" altLang="ko-KR" dirty="0" err="1"/>
              <a:t>Pharmacol</a:t>
            </a:r>
            <a:r>
              <a:rPr lang="en-US" altLang="ko-KR" dirty="0"/>
              <a:t> 2018;11(12):1209-1218.</a:t>
            </a:r>
          </a:p>
          <a:p>
            <a:pPr lvl="0"/>
            <a:r>
              <a:rPr lang="en-US" altLang="ko-KR" dirty="0"/>
              <a:t>3. </a:t>
            </a:r>
            <a:r>
              <a:rPr lang="en-MY" altLang="ko-KR" dirty="0"/>
              <a:t>Singh JA, et al</a:t>
            </a:r>
            <a:r>
              <a:rPr lang="en-US" altLang="ko-KR" dirty="0"/>
              <a:t>. Arthritis Care Res (Hoboken) 2019;71(1):2-29.</a:t>
            </a:r>
          </a:p>
          <a:p>
            <a:r>
              <a:rPr lang="ko" dirty="0"/>
              <a:t> </a:t>
            </a:r>
            <a:endParaRPr lang="en-SG" dirty="0"/>
          </a:p>
          <a:p>
            <a:pPr marL="228600" indent="-228600">
              <a:buFont typeface="+mj-lt"/>
              <a:buAutoNum type="arabicPeriod"/>
            </a:pPr>
            <a:endParaRPr lang="en-SG" dirty="0"/>
          </a:p>
        </p:txBody>
      </p:sp>
      <p:sp>
        <p:nvSpPr>
          <p:cNvPr id="30" name="Left Brace 29">
            <a:extLst>
              <a:ext uri="{FF2B5EF4-FFF2-40B4-BE49-F238E27FC236}">
                <a16:creationId xmlns:a16="http://schemas.microsoft.com/office/drawing/2014/main" id="{966CB663-7BE9-8444-B32E-F14012AE2DB8}"/>
              </a:ext>
            </a:extLst>
          </p:cNvPr>
          <p:cNvSpPr/>
          <p:nvPr/>
        </p:nvSpPr>
        <p:spPr>
          <a:xfrm>
            <a:off x="815210" y="2430685"/>
            <a:ext cx="134632" cy="1277134"/>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1" name="Rectangle 30">
            <a:extLst>
              <a:ext uri="{FF2B5EF4-FFF2-40B4-BE49-F238E27FC236}">
                <a16:creationId xmlns:a16="http://schemas.microsoft.com/office/drawing/2014/main" id="{B77C59A7-711E-064A-8798-6EC6494AB3DC}"/>
              </a:ext>
            </a:extLst>
          </p:cNvPr>
          <p:cNvSpPr/>
          <p:nvPr/>
        </p:nvSpPr>
        <p:spPr>
          <a:xfrm>
            <a:off x="67786" y="2807844"/>
            <a:ext cx="816585" cy="461665"/>
          </a:xfrm>
          <a:prstGeom prst="rect">
            <a:avLst/>
          </a:prstGeom>
        </p:spPr>
        <p:txBody>
          <a:bodyPr wrap="square">
            <a:spAutoFit/>
          </a:bodyPr>
          <a:lstStyle/>
          <a:p>
            <a:r>
              <a:rPr lang="ko" sz="1200" dirty="0">
                <a:solidFill>
                  <a:srgbClr val="000000"/>
                </a:solidFill>
                <a:latin typeface="Arial" panose="020B0604020202020204" pitchFamily="34" charset="0"/>
                <a:ea typeface="SimSun" panose="02010600030101010101" pitchFamily="2" charset="-122"/>
                <a:cs typeface="Arial" panose="020B0604020202020204" pitchFamily="34" charset="0"/>
              </a:rPr>
              <a:t>생물학적 DMARD</a:t>
            </a:r>
            <a:endParaRPr lang="en-GB" sz="1200" dirty="0">
              <a:latin typeface="Arial" panose="020B0604020202020204" pitchFamily="34" charset="0"/>
              <a:cs typeface="Arial" panose="020B0604020202020204" pitchFamily="34" charset="0"/>
            </a:endParaRPr>
          </a:p>
        </p:txBody>
      </p:sp>
      <p:graphicFrame>
        <p:nvGraphicFramePr>
          <p:cNvPr id="10" name="Diagram 9">
            <a:extLst>
              <a:ext uri="{FF2B5EF4-FFF2-40B4-BE49-F238E27FC236}">
                <a16:creationId xmlns:a16="http://schemas.microsoft.com/office/drawing/2014/main" id="{55C9139F-DCE7-4A4B-8B69-304CE9ADD8C2}"/>
              </a:ext>
            </a:extLst>
          </p:cNvPr>
          <p:cNvGraphicFramePr/>
          <p:nvPr>
            <p:extLst>
              <p:ext uri="{D42A27DB-BD31-4B8C-83A1-F6EECF244321}">
                <p14:modId xmlns:p14="http://schemas.microsoft.com/office/powerpoint/2010/main" val="761929323"/>
              </p:ext>
            </p:extLst>
          </p:nvPr>
        </p:nvGraphicFramePr>
        <p:xfrm>
          <a:off x="1024696" y="1668067"/>
          <a:ext cx="8010736" cy="2741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69205B07-76C6-734E-9780-7018D003FF58}"/>
              </a:ext>
            </a:extLst>
          </p:cNvPr>
          <p:cNvSpPr/>
          <p:nvPr/>
        </p:nvSpPr>
        <p:spPr>
          <a:xfrm>
            <a:off x="714741" y="1127906"/>
            <a:ext cx="8300672" cy="523220"/>
          </a:xfrm>
          <a:prstGeom prst="rect">
            <a:avLst/>
          </a:prstGeom>
        </p:spPr>
        <p:txBody>
          <a:bodyPr wrap="square">
            <a:spAutoFit/>
          </a:bodyPr>
          <a:lstStyle/>
          <a:p>
            <a:r>
              <a:rPr lang="ko-KR" altLang="en-US" sz="1400" dirty="0" err="1" smtClean="0">
                <a:latin typeface="Arial" panose="020B0604020202020204" pitchFamily="34" charset="0"/>
                <a:cs typeface="Arial" panose="020B0604020202020204" pitchFamily="34" charset="0"/>
              </a:rPr>
              <a:t>건선관절염</a:t>
            </a:r>
            <a:r>
              <a:rPr lang="ko-KR" altLang="en-US" sz="1400" dirty="0" smtClean="0">
                <a:latin typeface="Arial" panose="020B0604020202020204" pitchFamily="34" charset="0"/>
                <a:cs typeface="Arial" panose="020B0604020202020204" pitchFamily="34" charset="0"/>
              </a:rPr>
              <a:t> 치료 승인 약제가 국가마다 </a:t>
            </a:r>
            <a:r>
              <a:rPr lang="ko" sz="1400" dirty="0" smtClean="0">
                <a:latin typeface="Arial" panose="020B0604020202020204" pitchFamily="34" charset="0"/>
                <a:cs typeface="Arial" panose="020B0604020202020204" pitchFamily="34" charset="0"/>
              </a:rPr>
              <a:t>다를 </a:t>
            </a:r>
            <a:r>
              <a:rPr lang="ko" sz="1400" dirty="0">
                <a:latin typeface="Arial" panose="020B0604020202020204" pitchFamily="34" charset="0"/>
                <a:cs typeface="Arial" panose="020B0604020202020204" pitchFamily="34" charset="0"/>
              </a:rPr>
              <a:t>수 </a:t>
            </a:r>
            <a:r>
              <a:rPr lang="ko" sz="1400" dirty="0" smtClean="0">
                <a:latin typeface="Arial" panose="020B0604020202020204" pitchFamily="34" charset="0"/>
                <a:cs typeface="Arial" panose="020B0604020202020204" pitchFamily="34" charset="0"/>
              </a:rPr>
              <a:t>있다</a:t>
            </a:r>
            <a:r>
              <a:rPr lang="ko" sz="1400" dirty="0">
                <a:latin typeface="Arial" panose="020B0604020202020204" pitchFamily="34" charset="0"/>
                <a:cs typeface="Arial" panose="020B0604020202020204" pitchFamily="34" charset="0"/>
              </a:rPr>
              <a:t>. </a:t>
            </a:r>
            <a:r>
              <a:rPr lang="ko-KR" altLang="en-US" sz="1400" dirty="0" smtClean="0">
                <a:latin typeface="Arial" panose="020B0604020202020204" pitchFamily="34" charset="0"/>
                <a:cs typeface="Arial" panose="020B0604020202020204" pitchFamily="34" charset="0"/>
              </a:rPr>
              <a:t>현 지역에서 </a:t>
            </a:r>
            <a:r>
              <a:rPr lang="ko" sz="1400" dirty="0" smtClean="0">
                <a:latin typeface="Arial" panose="020B0604020202020204" pitchFamily="34" charset="0"/>
                <a:cs typeface="Arial" panose="020B0604020202020204" pitchFamily="34" charset="0"/>
              </a:rPr>
              <a:t>승인된 </a:t>
            </a:r>
            <a:r>
              <a:rPr lang="ko" sz="1400" dirty="0">
                <a:latin typeface="Arial" panose="020B0604020202020204" pitchFamily="34" charset="0"/>
                <a:cs typeface="Arial" panose="020B0604020202020204" pitchFamily="34" charset="0"/>
              </a:rPr>
              <a:t>약품을 명확히 </a:t>
            </a:r>
            <a:r>
              <a:rPr lang="ko-KR" altLang="en-US" sz="1400" dirty="0" smtClean="0">
                <a:latin typeface="Arial" panose="020B0604020202020204" pitchFamily="34" charset="0"/>
                <a:cs typeface="Arial" panose="020B0604020202020204" pitchFamily="34" charset="0"/>
              </a:rPr>
              <a:t>확인해야 한다</a:t>
            </a:r>
            <a:r>
              <a:rPr lang="en-US" altLang="ko-KR"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E6114DEC-7691-B740-81AD-1FE993BE9C1F}"/>
              </a:ext>
            </a:extLst>
          </p:cNvPr>
          <p:cNvSpPr/>
          <p:nvPr/>
        </p:nvSpPr>
        <p:spPr>
          <a:xfrm>
            <a:off x="949842" y="4357089"/>
            <a:ext cx="8065571" cy="600164"/>
          </a:xfrm>
          <a:prstGeom prst="rect">
            <a:avLst/>
          </a:prstGeom>
        </p:spPr>
        <p:txBody>
          <a:bodyPr wrap="square">
            <a:spAutoFit/>
          </a:bodyPr>
          <a:lstStyle/>
          <a:p>
            <a:r>
              <a:rPr lang="ko" sz="1100" dirty="0" smtClean="0">
                <a:solidFill>
                  <a:srgbClr val="000000"/>
                </a:solidFill>
                <a:latin typeface="Arial" panose="020B0604020202020204" pitchFamily="34" charset="0"/>
                <a:cs typeface="Arial" panose="020B0604020202020204" pitchFamily="34" charset="0"/>
              </a:rPr>
              <a:t>*</a:t>
            </a:r>
            <a:r>
              <a:rPr lang="ko-KR" altLang="en-US" sz="1100" dirty="0" err="1" smtClean="0">
                <a:solidFill>
                  <a:srgbClr val="000000"/>
                </a:solidFill>
                <a:latin typeface="Arial" panose="020B0604020202020204" pitchFamily="34" charset="0"/>
                <a:cs typeface="Arial" panose="020B0604020202020204" pitchFamily="34" charset="0"/>
              </a:rPr>
              <a:t>글루</a:t>
            </a:r>
            <a:r>
              <a:rPr lang="ko" sz="1100" dirty="0" smtClean="0">
                <a:latin typeface="Arial" panose="020B0604020202020204" pitchFamily="34" charset="0"/>
                <a:cs typeface="Arial" panose="020B0604020202020204" pitchFamily="34" charset="0"/>
              </a:rPr>
              <a:t>코코티코이드</a:t>
            </a:r>
            <a:r>
              <a:rPr lang="ko" sz="1100" dirty="0" smtClean="0">
                <a:solidFill>
                  <a:srgbClr val="000000"/>
                </a:solidFill>
                <a:latin typeface="Arial" panose="020B0604020202020204" pitchFamily="34" charset="0"/>
                <a:cs typeface="Arial" panose="020B0604020202020204" pitchFamily="34" charset="0"/>
              </a:rPr>
              <a:t>는 </a:t>
            </a:r>
            <a:r>
              <a:rPr lang="ko" sz="1100" dirty="0">
                <a:solidFill>
                  <a:srgbClr val="000000"/>
                </a:solidFill>
                <a:latin typeface="Arial" panose="020B0604020202020204" pitchFamily="34" charset="0"/>
                <a:cs typeface="Arial" panose="020B0604020202020204" pitchFamily="34" charset="0"/>
              </a:rPr>
              <a:t>필요한 경우에만 최단 </a:t>
            </a:r>
            <a:r>
              <a:rPr lang="ko" sz="1100" dirty="0" smtClean="0">
                <a:solidFill>
                  <a:srgbClr val="000000"/>
                </a:solidFill>
                <a:latin typeface="Arial" panose="020B0604020202020204" pitchFamily="34" charset="0"/>
                <a:cs typeface="Arial" panose="020B0604020202020204" pitchFamily="34" charset="0"/>
              </a:rPr>
              <a:t>기간 </a:t>
            </a:r>
            <a:r>
              <a:rPr lang="ko" sz="1100" dirty="0">
                <a:solidFill>
                  <a:srgbClr val="000000"/>
                </a:solidFill>
                <a:latin typeface="Arial" panose="020B0604020202020204" pitchFamily="34" charset="0"/>
                <a:cs typeface="Arial" panose="020B0604020202020204" pitchFamily="34" charset="0"/>
              </a:rPr>
              <a:t>최저 용량으로 사용해야 합니다. </a:t>
            </a:r>
            <a:r>
              <a:rPr lang="ko" sz="1100" baseline="30000" dirty="0">
                <a:solidFill>
                  <a:srgbClr val="000000"/>
                </a:solidFill>
                <a:latin typeface="Arial" panose="020B0604020202020204" pitchFamily="34" charset="0"/>
                <a:cs typeface="Arial" panose="020B0604020202020204" pitchFamily="34" charset="0"/>
              </a:rPr>
              <a:t>1 </a:t>
            </a:r>
            <a:endParaRPr lang="en-US" altLang="ko" sz="1100" baseline="30000" dirty="0">
              <a:solidFill>
                <a:srgbClr val="000000"/>
              </a:solidFill>
              <a:latin typeface="Arial" panose="020B0604020202020204" pitchFamily="34" charset="0"/>
              <a:cs typeface="Arial" panose="020B0604020202020204" pitchFamily="34" charset="0"/>
            </a:endParaRPr>
          </a:p>
          <a:p>
            <a:r>
              <a:rPr lang="ko" sz="1100" dirty="0">
                <a:latin typeface="Arial" panose="020B0604020202020204" pitchFamily="34" charset="0"/>
                <a:cs typeface="Arial" panose="020B0604020202020204" pitchFamily="34" charset="0"/>
              </a:rPr>
              <a:t>일본에서는 3종의 IL-17 억제제와 IL-23 억제제가 </a:t>
            </a:r>
            <a:r>
              <a:rPr lang="ko-KR" altLang="en-US" sz="1100" dirty="0" smtClean="0">
                <a:latin typeface="Arial" panose="020B0604020202020204" pitchFamily="34" charset="0"/>
                <a:cs typeface="Arial" panose="020B0604020202020204" pitchFamily="34" charset="0"/>
              </a:rPr>
              <a:t>승인되었다</a:t>
            </a:r>
            <a:r>
              <a:rPr lang="en-US" altLang="ko-KR" sz="1100" dirty="0" smtClean="0">
                <a:latin typeface="Arial" panose="020B0604020202020204" pitchFamily="34" charset="0"/>
                <a:cs typeface="Arial" panose="020B0604020202020204" pitchFamily="34" charset="0"/>
              </a:rPr>
              <a:t>.</a:t>
            </a:r>
            <a:endParaRPr lang="en-US" sz="1100" dirty="0">
              <a:solidFill>
                <a:srgbClr val="000000"/>
              </a:solidFill>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9135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KR" altLang="en-US" dirty="0" smtClean="0"/>
              <a:t>증상 완화를 위한 비스테로이드 </a:t>
            </a:r>
            <a:r>
              <a:rPr lang="ko-KR" altLang="en-US" dirty="0"/>
              <a:t>소염진통제</a:t>
            </a:r>
            <a:r>
              <a:rPr lang="en-US" altLang="ko-KR" dirty="0"/>
              <a:t>(</a:t>
            </a:r>
            <a:r>
              <a:rPr lang="ko" dirty="0"/>
              <a:t>NSAID</a:t>
            </a:r>
            <a:r>
              <a:rPr lang="en-US" altLang="ko" dirty="0" smtClean="0"/>
              <a:t>)</a:t>
            </a:r>
            <a:r>
              <a:rPr lang="ko" dirty="0" smtClean="0"/>
              <a:t> </a:t>
            </a:r>
            <a:r>
              <a:rPr lang="ko" baseline="30000" dirty="0"/>
              <a:t>1</a:t>
            </a:r>
            <a:endParaRPr lang="en-US" dirty="0"/>
          </a:p>
        </p:txBody>
      </p:sp>
      <p:sp>
        <p:nvSpPr>
          <p:cNvPr id="3" name="Content Placeholder 2">
            <a:extLst>
              <a:ext uri="{FF2B5EF4-FFF2-40B4-BE49-F238E27FC236}">
                <a16:creationId xmlns:a16="http://schemas.microsoft.com/office/drawing/2014/main" id="{8FDD46C8-6C0B-2548-853A-35C843C61B33}"/>
              </a:ext>
            </a:extLst>
          </p:cNvPr>
          <p:cNvSpPr>
            <a:spLocks noGrp="1"/>
          </p:cNvSpPr>
          <p:nvPr>
            <p:ph idx="1"/>
          </p:nvPr>
        </p:nvSpPr>
        <p:spPr>
          <a:xfrm>
            <a:off x="425663" y="1309147"/>
            <a:ext cx="5609378" cy="3402419"/>
          </a:xfrm>
        </p:spPr>
        <p:txBody>
          <a:bodyPr>
            <a:noAutofit/>
          </a:bodyPr>
          <a:lstStyle/>
          <a:p>
            <a:pPr marL="117475" indent="-117475">
              <a:lnSpc>
                <a:spcPct val="110000"/>
              </a:lnSpc>
              <a:spcAft>
                <a:spcPts val="0"/>
              </a:spcAft>
            </a:pPr>
            <a:r>
              <a:rPr lang="en-US" altLang="ko" dirty="0" smtClean="0"/>
              <a:t>NSAID</a:t>
            </a:r>
            <a:r>
              <a:rPr lang="ko" dirty="0" smtClean="0"/>
              <a:t>는 </a:t>
            </a:r>
            <a:r>
              <a:rPr lang="ko" dirty="0"/>
              <a:t>주로 증상 완화(특히 경증 관절 질환)에 </a:t>
            </a:r>
            <a:r>
              <a:rPr lang="ko" dirty="0" smtClean="0"/>
              <a:t>사용</a:t>
            </a:r>
            <a:r>
              <a:rPr lang="ko-KR" altLang="en-US" dirty="0" smtClean="0"/>
              <a:t>된</a:t>
            </a:r>
            <a:r>
              <a:rPr lang="ko" dirty="0" smtClean="0"/>
              <a:t>다</a:t>
            </a:r>
            <a:r>
              <a:rPr lang="ko" dirty="0"/>
              <a:t>. </a:t>
            </a:r>
            <a:r>
              <a:rPr lang="ko" baseline="30000" dirty="0"/>
              <a:t>1-3</a:t>
            </a:r>
          </a:p>
          <a:p>
            <a:pPr marL="117475" indent="-117475">
              <a:lnSpc>
                <a:spcPct val="110000"/>
              </a:lnSpc>
              <a:spcAft>
                <a:spcPts val="0"/>
              </a:spcAft>
            </a:pPr>
            <a:r>
              <a:rPr lang="en-US" altLang="ko-KR" dirty="0" smtClean="0"/>
              <a:t>NSAID </a:t>
            </a:r>
            <a:r>
              <a:rPr lang="ko-KR" altLang="en-US" dirty="0" smtClean="0"/>
              <a:t>치료의</a:t>
            </a:r>
            <a:r>
              <a:rPr lang="ko" dirty="0" smtClean="0"/>
              <a:t> 위험</a:t>
            </a:r>
            <a:r>
              <a:rPr lang="en-US" altLang="ko" dirty="0" smtClean="0"/>
              <a:t> </a:t>
            </a:r>
            <a:r>
              <a:rPr lang="ko-KR" altLang="en-US" dirty="0" smtClean="0"/>
              <a:t>인자</a:t>
            </a:r>
            <a:r>
              <a:rPr lang="ko" dirty="0" smtClean="0"/>
              <a:t>(</a:t>
            </a:r>
            <a:r>
              <a:rPr lang="ko" dirty="0"/>
              <a:t>고령</a:t>
            </a:r>
            <a:r>
              <a:rPr lang="ko" dirty="0" smtClean="0"/>
              <a:t>,</a:t>
            </a:r>
            <a:r>
              <a:rPr lang="en-US" altLang="ko" dirty="0" smtClean="0"/>
              <a:t> </a:t>
            </a:r>
            <a:r>
              <a:rPr lang="ko-KR" altLang="en-US" dirty="0" smtClean="0"/>
              <a:t>심혈관 질환</a:t>
            </a:r>
            <a:r>
              <a:rPr lang="ko" dirty="0" smtClean="0"/>
              <a:t> </a:t>
            </a:r>
            <a:r>
              <a:rPr lang="ko" dirty="0"/>
              <a:t>위험, </a:t>
            </a:r>
            <a:r>
              <a:rPr lang="ko-KR" altLang="en-US" dirty="0" smtClean="0"/>
              <a:t>소화기</a:t>
            </a:r>
            <a:r>
              <a:rPr lang="ko" dirty="0" smtClean="0"/>
              <a:t> </a:t>
            </a:r>
            <a:r>
              <a:rPr lang="ko" dirty="0"/>
              <a:t>궤양의 병력, </a:t>
            </a:r>
            <a:r>
              <a:rPr lang="ko-KR" altLang="en-US" dirty="0" smtClean="0"/>
              <a:t>위장관</a:t>
            </a:r>
            <a:r>
              <a:rPr lang="ko" dirty="0" smtClean="0"/>
              <a:t> </a:t>
            </a:r>
            <a:r>
              <a:rPr lang="ko" dirty="0"/>
              <a:t>출혈, 염증성 장 질환, 신장 장애, 간 장애, 천식</a:t>
            </a:r>
            <a:r>
              <a:rPr lang="ko" dirty="0" smtClean="0"/>
              <a:t>)</a:t>
            </a:r>
            <a:r>
              <a:rPr lang="ko-KR" altLang="en-US" dirty="0" err="1" smtClean="0"/>
              <a:t>를</a:t>
            </a:r>
            <a:r>
              <a:rPr lang="ko" dirty="0" smtClean="0"/>
              <a:t> </a:t>
            </a:r>
            <a:r>
              <a:rPr lang="ko" dirty="0"/>
              <a:t>검토</a:t>
            </a:r>
            <a:r>
              <a:rPr lang="ko-KR" altLang="en-US" dirty="0" smtClean="0"/>
              <a:t>해야 한다</a:t>
            </a:r>
            <a:r>
              <a:rPr lang="ko" dirty="0"/>
              <a:t>. </a:t>
            </a:r>
            <a:r>
              <a:rPr lang="ko" baseline="30000" dirty="0"/>
              <a:t>1,3-6</a:t>
            </a:r>
          </a:p>
          <a:p>
            <a:pPr marL="117475" indent="-117475">
              <a:lnSpc>
                <a:spcPct val="110000"/>
              </a:lnSpc>
              <a:spcAft>
                <a:spcPts val="0"/>
              </a:spcAft>
            </a:pPr>
            <a:r>
              <a:rPr lang="ko" dirty="0" smtClean="0"/>
              <a:t>NSAID는 신장애가 </a:t>
            </a:r>
            <a:r>
              <a:rPr lang="ko" dirty="0"/>
              <a:t>있는 환자에서 </a:t>
            </a:r>
            <a:r>
              <a:rPr lang="ko-KR" altLang="en-US" dirty="0" smtClean="0"/>
              <a:t>사용이 </a:t>
            </a:r>
            <a:r>
              <a:rPr lang="ko" dirty="0" smtClean="0"/>
              <a:t>제한되거나 </a:t>
            </a:r>
            <a:r>
              <a:rPr lang="ko" dirty="0"/>
              <a:t>피해야 하므로 </a:t>
            </a:r>
            <a:r>
              <a:rPr lang="ko-KR" altLang="en-US" dirty="0"/>
              <a:t>지속적인 </a:t>
            </a:r>
            <a:r>
              <a:rPr lang="ko" dirty="0" smtClean="0"/>
              <a:t>신기능</a:t>
            </a:r>
            <a:r>
              <a:rPr lang="ko-KR" altLang="en-US" dirty="0" smtClean="0"/>
              <a:t> </a:t>
            </a:r>
            <a:r>
              <a:rPr lang="ko-KR" altLang="en-US" dirty="0"/>
              <a:t>평가가 </a:t>
            </a:r>
            <a:r>
              <a:rPr lang="ko-KR" altLang="en-US" dirty="0" smtClean="0"/>
              <a:t>필요하다</a:t>
            </a:r>
            <a:r>
              <a:rPr lang="ko" dirty="0"/>
              <a:t>. </a:t>
            </a:r>
            <a:r>
              <a:rPr lang="ko" baseline="30000" dirty="0"/>
              <a:t>5</a:t>
            </a:r>
            <a:endParaRPr lang="en-US" dirty="0"/>
          </a:p>
          <a:p>
            <a:pPr marL="117475" indent="-117475">
              <a:lnSpc>
                <a:spcPct val="110000"/>
              </a:lnSpc>
              <a:spcAft>
                <a:spcPts val="0"/>
              </a:spcAft>
            </a:pPr>
            <a:r>
              <a:rPr lang="ko" dirty="0" smtClean="0"/>
              <a:t>일부 </a:t>
            </a:r>
            <a:r>
              <a:rPr lang="ko-KR" altLang="en-US" dirty="0" err="1"/>
              <a:t>비선택적</a:t>
            </a:r>
            <a:r>
              <a:rPr lang="ko-KR" altLang="en-US" dirty="0"/>
              <a:t> </a:t>
            </a:r>
            <a:r>
              <a:rPr lang="en-US" altLang="ko-KR" dirty="0" smtClean="0"/>
              <a:t>NSAID</a:t>
            </a:r>
            <a:r>
              <a:rPr lang="ko-KR" altLang="en-US" dirty="0" smtClean="0"/>
              <a:t>에 의</a:t>
            </a:r>
            <a:r>
              <a:rPr lang="ko-KR" altLang="en-US" dirty="0"/>
              <a:t>해</a:t>
            </a:r>
            <a:r>
              <a:rPr lang="ko" dirty="0" smtClean="0"/>
              <a:t> 건선</a:t>
            </a:r>
            <a:r>
              <a:rPr lang="ko-KR" altLang="en-US" dirty="0" smtClean="0"/>
              <a:t>이 악화될 수 있으므로</a:t>
            </a:r>
            <a:r>
              <a:rPr lang="en-US" altLang="ko-KR" dirty="0" smtClean="0"/>
              <a:t>, </a:t>
            </a:r>
            <a:r>
              <a:rPr lang="ko-KR" altLang="en-US" dirty="0" smtClean="0"/>
              <a:t>이에</a:t>
            </a:r>
            <a:r>
              <a:rPr lang="ko" dirty="0" smtClean="0"/>
              <a:t> 대해 </a:t>
            </a:r>
            <a:r>
              <a:rPr lang="ko" dirty="0"/>
              <a:t>환자에게 </a:t>
            </a:r>
            <a:r>
              <a:rPr lang="ko-KR" altLang="en-US" dirty="0"/>
              <a:t>설명해야 </a:t>
            </a:r>
            <a:r>
              <a:rPr lang="ko-KR" altLang="en-US" dirty="0" smtClean="0"/>
              <a:t>한다</a:t>
            </a:r>
            <a:r>
              <a:rPr lang="en-US" altLang="ko-KR" dirty="0"/>
              <a:t>.</a:t>
            </a:r>
            <a:r>
              <a:rPr lang="ko" dirty="0"/>
              <a:t> </a:t>
            </a:r>
            <a:r>
              <a:rPr lang="ko" baseline="30000" dirty="0"/>
              <a:t>7</a:t>
            </a:r>
            <a:r>
              <a:rPr lang="ko" dirty="0"/>
              <a:t> </a:t>
            </a:r>
          </a:p>
          <a:p>
            <a:pPr marL="117475" indent="-117475">
              <a:lnSpc>
                <a:spcPct val="110000"/>
              </a:lnSpc>
              <a:spcAft>
                <a:spcPts val="0"/>
              </a:spcAft>
            </a:pPr>
            <a:r>
              <a:rPr lang="ko" dirty="0"/>
              <a:t>출혈 위험 증가에 대해 환자에게 </a:t>
            </a:r>
            <a:r>
              <a:rPr lang="ko-KR" altLang="en-US" dirty="0" smtClean="0"/>
              <a:t>알린</a:t>
            </a:r>
            <a:r>
              <a:rPr lang="ko" dirty="0" smtClean="0"/>
              <a:t>다</a:t>
            </a:r>
            <a:r>
              <a:rPr lang="ko" dirty="0"/>
              <a:t>. </a:t>
            </a:r>
            <a:r>
              <a:rPr lang="ko" baseline="30000" dirty="0"/>
              <a:t>4,5</a:t>
            </a:r>
            <a:endParaRPr lang="en-US" dirty="0"/>
          </a:p>
          <a:p>
            <a:pPr marL="117475" indent="-117475">
              <a:lnSpc>
                <a:spcPct val="110000"/>
              </a:lnSpc>
              <a:spcAft>
                <a:spcPts val="0"/>
              </a:spcAft>
            </a:pPr>
            <a:r>
              <a:rPr lang="ko" dirty="0"/>
              <a:t>항응고제 또는 항혈소판제를 복용</a:t>
            </a:r>
            <a:r>
              <a:rPr lang="ko-KR" altLang="en-US" dirty="0"/>
              <a:t>여부를 확인하여 담당 </a:t>
            </a:r>
            <a:r>
              <a:rPr lang="ko" dirty="0"/>
              <a:t>임상의와 상담하</a:t>
            </a:r>
            <a:r>
              <a:rPr lang="ko-KR" altLang="en-US" dirty="0"/>
              <a:t>게 </a:t>
            </a:r>
            <a:r>
              <a:rPr lang="ko-KR" altLang="en-US" dirty="0" smtClean="0"/>
              <a:t>한다</a:t>
            </a:r>
            <a:r>
              <a:rPr lang="ko" dirty="0" smtClean="0"/>
              <a:t>. </a:t>
            </a:r>
            <a:r>
              <a:rPr lang="ko" baseline="30000" dirty="0"/>
              <a:t>4,5</a:t>
            </a:r>
            <a:endParaRPr lang="en-US" dirty="0"/>
          </a:p>
          <a:p>
            <a:pPr marL="117475" lvl="0" indent="-117475">
              <a:lnSpc>
                <a:spcPct val="110000"/>
              </a:lnSpc>
              <a:spcAft>
                <a:spcPts val="0"/>
              </a:spcAft>
              <a:buClrTx/>
              <a:defRPr/>
            </a:pPr>
            <a:r>
              <a:rPr lang="ko" dirty="0"/>
              <a:t>위 보호 약물(예: </a:t>
            </a:r>
            <a:r>
              <a:rPr lang="en-US" altLang="ko" dirty="0" smtClean="0"/>
              <a:t>PPI</a:t>
            </a:r>
            <a:r>
              <a:rPr lang="ko" dirty="0" smtClean="0"/>
              <a:t>) </a:t>
            </a:r>
            <a:r>
              <a:rPr lang="ko" dirty="0"/>
              <a:t>추가</a:t>
            </a:r>
            <a:r>
              <a:rPr lang="ko-KR" altLang="en-US" dirty="0"/>
              <a:t>가 필요</a:t>
            </a:r>
            <a:r>
              <a:rPr lang="ko" dirty="0"/>
              <a:t>할 수 있음을 환자에게 </a:t>
            </a:r>
            <a:r>
              <a:rPr lang="ko-KR" altLang="en-US" dirty="0" smtClean="0"/>
              <a:t>알린다</a:t>
            </a:r>
            <a:r>
              <a:rPr lang="en-US" altLang="ko-KR" dirty="0" smtClean="0"/>
              <a:t>.</a:t>
            </a:r>
            <a:r>
              <a:rPr lang="ko" dirty="0" smtClean="0"/>
              <a:t> </a:t>
            </a:r>
            <a:r>
              <a:rPr lang="ko" baseline="30000" dirty="0"/>
              <a:t>4</a:t>
            </a:r>
            <a:endParaRPr lang="en-US" dirty="0"/>
          </a:p>
        </p:txBody>
      </p:sp>
      <p:sp>
        <p:nvSpPr>
          <p:cNvPr id="4" name="Text Placeholder 3"/>
          <p:cNvSpPr>
            <a:spLocks noGrp="1"/>
          </p:cNvSpPr>
          <p:nvPr>
            <p:ph type="body" sz="quarter" idx="10"/>
          </p:nvPr>
        </p:nvSpPr>
        <p:spPr/>
        <p:txBody>
          <a:bodyPr>
            <a:normAutofit/>
          </a:bodyPr>
          <a:lstStyle/>
          <a:p>
            <a:endParaRPr lang="en-US" altLang="zh-CN" dirty="0"/>
          </a:p>
          <a:p>
            <a:r>
              <a:rPr lang="ko" altLang="zh-CN" dirty="0"/>
              <a:t>CV, 심혈관; </a:t>
            </a:r>
            <a:r>
              <a:rPr lang="ko" dirty="0"/>
              <a:t>GI, 위장관; </a:t>
            </a:r>
            <a:r>
              <a:rPr lang="ko" altLang="zh-CN" dirty="0"/>
              <a:t>NSAID, 비스테로이드성 소염제</a:t>
            </a:r>
            <a:endParaRPr lang="en-US" dirty="0"/>
          </a:p>
        </p:txBody>
      </p:sp>
      <p:pic>
        <p:nvPicPr>
          <p:cNvPr id="9" name="Picture 8">
            <a:extLst>
              <a:ext uri="{FF2B5EF4-FFF2-40B4-BE49-F238E27FC236}">
                <a16:creationId xmlns:a16="http://schemas.microsoft.com/office/drawing/2014/main" id="{577A87EF-B3D6-F341-A974-F2998F744F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5793" y="1309147"/>
            <a:ext cx="2693478" cy="1852161"/>
          </a:xfrm>
          <a:prstGeom prst="rect">
            <a:avLst/>
          </a:prstGeom>
        </p:spPr>
      </p:pic>
      <p:sp>
        <p:nvSpPr>
          <p:cNvPr id="7" name="Text Placeholder 4">
            <a:extLst>
              <a:ext uri="{FF2B5EF4-FFF2-40B4-BE49-F238E27FC236}">
                <a16:creationId xmlns:a16="http://schemas.microsoft.com/office/drawing/2014/main" id="{5523C031-9882-2247-BBFB-8956CCC16CBD}"/>
              </a:ext>
            </a:extLst>
          </p:cNvPr>
          <p:cNvSpPr txBox="1">
            <a:spLocks/>
          </p:cNvSpPr>
          <p:nvPr/>
        </p:nvSpPr>
        <p:spPr>
          <a:xfrm>
            <a:off x="4983480" y="41678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1. Gossec L, et al. Ann Rheum Dis 2020;79(6):700‐712.</a:t>
            </a:r>
          </a:p>
          <a:p>
            <a:r>
              <a:rPr lang="en-US" dirty="0"/>
              <a:t>2. Gossec L, et al. Ann Rheum Dis 2016;75:499–510.</a:t>
            </a:r>
          </a:p>
          <a:p>
            <a:r>
              <a:rPr lang="en-US" dirty="0"/>
              <a:t>3. </a:t>
            </a:r>
            <a:r>
              <a:rPr lang="en-US" altLang="zh-CN" dirty="0"/>
              <a:t>Crofford LJ. Arthritis Res Ther 2013;15(3):S2.</a:t>
            </a:r>
          </a:p>
          <a:p>
            <a:r>
              <a:rPr lang="en-US" dirty="0"/>
              <a:t>4. Hochberg MC, et al. 2015. Rheumatology (Sixth Edition). Philadelphia: Mosby/Elsevier.</a:t>
            </a:r>
          </a:p>
          <a:p>
            <a:r>
              <a:rPr lang="en-US" dirty="0"/>
              <a:t>5. Carter SC, et al (eds). 2015. Core Curriculum for Rheumatology Nursing. Greenville, SC, USA: Rheumatology Nurses Society</a:t>
            </a:r>
            <a:r>
              <a:rPr lang="en-US" altLang="zh-CN" dirty="0"/>
              <a:t>.</a:t>
            </a:r>
          </a:p>
          <a:p>
            <a:r>
              <a:rPr lang="en-US" altLang="zh-CN" dirty="0"/>
              <a:t>6. Orchard TR. Gastroenterol Hepatol (N Y) 2012;8(5):327-329.</a:t>
            </a:r>
          </a:p>
          <a:p>
            <a:r>
              <a:rPr lang="en-US" dirty="0"/>
              <a:t>7. Kim GK, et al. J Clin Aesthet Dermatol 2010;3(1):32-38.</a:t>
            </a:r>
          </a:p>
          <a:p>
            <a:endParaRPr lang="en-SG" dirty="0"/>
          </a:p>
        </p:txBody>
      </p:sp>
    </p:spTree>
    <p:extLst>
      <p:ext uri="{BB962C8B-B14F-4D97-AF65-F5344CB8AC3E}">
        <p14:creationId xmlns:p14="http://schemas.microsoft.com/office/powerpoint/2010/main" val="2639806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KR" altLang="en-US" dirty="0" smtClean="0"/>
              <a:t>보조 요법으로 사용하는 글</a:t>
            </a:r>
            <a:r>
              <a:rPr lang="ko" dirty="0" smtClean="0"/>
              <a:t>루코코티코이드 </a:t>
            </a:r>
            <a:r>
              <a:rPr lang="ko" baseline="30000" dirty="0"/>
              <a:t>1,2</a:t>
            </a:r>
            <a:endParaRPr lang="en-US" dirty="0"/>
          </a:p>
        </p:txBody>
      </p:sp>
      <p:sp>
        <p:nvSpPr>
          <p:cNvPr id="4" name="Text Placeholder 3"/>
          <p:cNvSpPr>
            <a:spLocks noGrp="1"/>
          </p:cNvSpPr>
          <p:nvPr>
            <p:ph type="body" sz="quarter" idx="10"/>
          </p:nvPr>
        </p:nvSpPr>
        <p:spPr>
          <a:xfrm>
            <a:off x="521808" y="4662799"/>
            <a:ext cx="4050192" cy="200055"/>
          </a:xfrm>
        </p:spPr>
        <p:txBody>
          <a:bodyPr>
            <a:noAutofit/>
          </a:bodyPr>
          <a:lstStyle/>
          <a:p>
            <a:endParaRPr lang="en-US" dirty="0"/>
          </a:p>
          <a:p>
            <a:endParaRPr lang="en-US" dirty="0"/>
          </a:p>
          <a:p>
            <a:r>
              <a:rPr lang="ko" dirty="0"/>
              <a:t>IA, 동맥내; IM, 근육내; IV, 정맥내; PsA, 건선성 관절염</a:t>
            </a:r>
          </a:p>
          <a:p>
            <a:endParaRPr lang="en-US" dirty="0"/>
          </a:p>
        </p:txBody>
      </p:sp>
      <p:sp>
        <p:nvSpPr>
          <p:cNvPr id="7" name="Content Placeholder 2">
            <a:extLst>
              <a:ext uri="{FF2B5EF4-FFF2-40B4-BE49-F238E27FC236}">
                <a16:creationId xmlns:a16="http://schemas.microsoft.com/office/drawing/2014/main" id="{23C1D51A-DE26-3645-84F7-1293AAB7687F}"/>
              </a:ext>
            </a:extLst>
          </p:cNvPr>
          <p:cNvSpPr>
            <a:spLocks noGrp="1"/>
          </p:cNvSpPr>
          <p:nvPr>
            <p:ph idx="1"/>
          </p:nvPr>
        </p:nvSpPr>
        <p:spPr>
          <a:xfrm>
            <a:off x="515851" y="1152545"/>
            <a:ext cx="5503102" cy="3402419"/>
          </a:xfrm>
        </p:spPr>
        <p:txBody>
          <a:bodyPr>
            <a:noAutofit/>
          </a:bodyPr>
          <a:lstStyle/>
          <a:p>
            <a:pPr marL="117475" indent="-117475">
              <a:lnSpc>
                <a:spcPct val="110000"/>
              </a:lnSpc>
              <a:spcAft>
                <a:spcPts val="0"/>
              </a:spcAft>
            </a:pPr>
            <a:r>
              <a:rPr lang="ko-KR" altLang="en-US" dirty="0" err="1" smtClean="0">
                <a:solidFill>
                  <a:srgbClr val="000000"/>
                </a:solidFill>
              </a:rPr>
              <a:t>글루코코티코이드</a:t>
            </a:r>
            <a:r>
              <a:rPr lang="ko" dirty="0" smtClean="0">
                <a:solidFill>
                  <a:srgbClr val="000000"/>
                </a:solidFill>
              </a:rPr>
              <a:t>는 </a:t>
            </a:r>
            <a:r>
              <a:rPr lang="ko" dirty="0">
                <a:solidFill>
                  <a:srgbClr val="000000"/>
                </a:solidFill>
              </a:rPr>
              <a:t>필요한 경우에만 최단 기간 </a:t>
            </a:r>
            <a:r>
              <a:rPr lang="ko-KR" altLang="en-US" dirty="0" smtClean="0">
                <a:solidFill>
                  <a:srgbClr val="000000"/>
                </a:solidFill>
              </a:rPr>
              <a:t>최저 </a:t>
            </a:r>
            <a:r>
              <a:rPr lang="ko" dirty="0" smtClean="0">
                <a:solidFill>
                  <a:srgbClr val="000000"/>
                </a:solidFill>
              </a:rPr>
              <a:t>용량으로 </a:t>
            </a:r>
            <a:r>
              <a:rPr lang="ko" dirty="0">
                <a:solidFill>
                  <a:srgbClr val="000000"/>
                </a:solidFill>
              </a:rPr>
              <a:t>사용해야 </a:t>
            </a:r>
            <a:r>
              <a:rPr lang="ko-KR" altLang="en-US" dirty="0">
                <a:solidFill>
                  <a:srgbClr val="000000"/>
                </a:solidFill>
              </a:rPr>
              <a:t>한</a:t>
            </a:r>
            <a:r>
              <a:rPr lang="ko" dirty="0" smtClean="0">
                <a:solidFill>
                  <a:srgbClr val="000000"/>
                </a:solidFill>
              </a:rPr>
              <a:t>다</a:t>
            </a:r>
            <a:r>
              <a:rPr lang="ko" dirty="0">
                <a:solidFill>
                  <a:srgbClr val="000000"/>
                </a:solidFill>
              </a:rPr>
              <a:t>. </a:t>
            </a:r>
            <a:r>
              <a:rPr lang="ko" baseline="30000" dirty="0">
                <a:solidFill>
                  <a:srgbClr val="000000"/>
                </a:solidFill>
              </a:rPr>
              <a:t>1-3</a:t>
            </a:r>
          </a:p>
          <a:p>
            <a:pPr lvl="1">
              <a:lnSpc>
                <a:spcPct val="110000"/>
              </a:lnSpc>
              <a:spcAft>
                <a:spcPts val="0"/>
              </a:spcAft>
              <a:buFont typeface="Wingdings" pitchFamily="2" charset="2"/>
              <a:buChar char="§"/>
            </a:pPr>
            <a:r>
              <a:rPr lang="ko-KR" altLang="en-US" dirty="0" err="1" smtClean="0">
                <a:solidFill>
                  <a:srgbClr val="000000"/>
                </a:solidFill>
              </a:rPr>
              <a:t>건선관절염</a:t>
            </a:r>
            <a:r>
              <a:rPr lang="ko" dirty="0" smtClean="0">
                <a:solidFill>
                  <a:srgbClr val="000000"/>
                </a:solidFill>
              </a:rPr>
              <a:t>에서 </a:t>
            </a:r>
            <a:r>
              <a:rPr lang="ko" dirty="0">
                <a:solidFill>
                  <a:srgbClr val="000000"/>
                </a:solidFill>
              </a:rPr>
              <a:t>질병 조절 효과 없음.</a:t>
            </a:r>
          </a:p>
          <a:p>
            <a:pPr lvl="1">
              <a:lnSpc>
                <a:spcPct val="110000"/>
              </a:lnSpc>
              <a:spcAft>
                <a:spcPts val="0"/>
              </a:spcAft>
              <a:buFont typeface="Wingdings" pitchFamily="2" charset="2"/>
              <a:buChar char="§"/>
            </a:pPr>
            <a:r>
              <a:rPr lang="ko" dirty="0">
                <a:solidFill>
                  <a:srgbClr val="000000"/>
                </a:solidFill>
              </a:rPr>
              <a:t>대부분의 상황에서 </a:t>
            </a:r>
            <a:r>
              <a:rPr lang="ko" dirty="0" smtClean="0">
                <a:solidFill>
                  <a:srgbClr val="000000"/>
                </a:solidFill>
              </a:rPr>
              <a:t>고려</a:t>
            </a:r>
            <a:r>
              <a:rPr lang="ko-KR" altLang="en-US" dirty="0" smtClean="0">
                <a:solidFill>
                  <a:srgbClr val="000000"/>
                </a:solidFill>
              </a:rPr>
              <a:t>하지 않는다</a:t>
            </a:r>
            <a:r>
              <a:rPr lang="ko" dirty="0" smtClean="0">
                <a:solidFill>
                  <a:srgbClr val="000000"/>
                </a:solidFill>
              </a:rPr>
              <a:t>.</a:t>
            </a:r>
            <a:endParaRPr lang="ko" dirty="0">
              <a:solidFill>
                <a:srgbClr val="000000"/>
              </a:solidFill>
            </a:endParaRPr>
          </a:p>
          <a:p>
            <a:pPr marL="117475" indent="-117475">
              <a:lnSpc>
                <a:spcPct val="110000"/>
              </a:lnSpc>
              <a:spcAft>
                <a:spcPts val="0"/>
              </a:spcAft>
            </a:pPr>
            <a:r>
              <a:rPr lang="ko" dirty="0"/>
              <a:t>환자에게 감염 위험 증가에 대해 </a:t>
            </a:r>
            <a:r>
              <a:rPr lang="ko-KR" altLang="en-US" dirty="0" smtClean="0"/>
              <a:t>알려야 한다</a:t>
            </a:r>
            <a:r>
              <a:rPr lang="ko" dirty="0"/>
              <a:t>. </a:t>
            </a:r>
            <a:r>
              <a:rPr lang="ko" baseline="30000" dirty="0"/>
              <a:t>4</a:t>
            </a:r>
            <a:r>
              <a:rPr lang="ko" dirty="0"/>
              <a:t> </a:t>
            </a:r>
          </a:p>
          <a:p>
            <a:pPr marL="117475" indent="-117475">
              <a:lnSpc>
                <a:spcPct val="110000"/>
              </a:lnSpc>
              <a:spcAft>
                <a:spcPts val="0"/>
              </a:spcAft>
            </a:pPr>
            <a:r>
              <a:rPr lang="ko" dirty="0"/>
              <a:t>눈, 피부, 골밀도, 당뇨병, 위장 문제에 대한 위험 요소를 검토하고 </a:t>
            </a:r>
            <a:r>
              <a:rPr lang="ko-KR" altLang="en-US" dirty="0"/>
              <a:t>적절하게 </a:t>
            </a:r>
            <a:r>
              <a:rPr lang="ko-KR" altLang="en-US" dirty="0" smtClean="0"/>
              <a:t>사용해야 한다</a:t>
            </a:r>
            <a:r>
              <a:rPr lang="ko" dirty="0"/>
              <a:t>. </a:t>
            </a:r>
            <a:r>
              <a:rPr lang="ko" baseline="30000" dirty="0"/>
              <a:t>4</a:t>
            </a:r>
            <a:r>
              <a:rPr lang="ko" dirty="0"/>
              <a:t>  </a:t>
            </a:r>
          </a:p>
          <a:p>
            <a:pPr marL="117475" indent="-117475">
              <a:lnSpc>
                <a:spcPct val="110000"/>
              </a:lnSpc>
              <a:spcAft>
                <a:spcPts val="0"/>
              </a:spcAft>
            </a:pPr>
            <a:r>
              <a:rPr lang="ko" dirty="0"/>
              <a:t>체중 증가, 기분 변화, 고혈압, </a:t>
            </a:r>
            <a:r>
              <a:rPr lang="ko" dirty="0" smtClean="0"/>
              <a:t>심혈관 </a:t>
            </a:r>
            <a:r>
              <a:rPr lang="ko" dirty="0"/>
              <a:t>질환 및</a:t>
            </a:r>
            <a:r>
              <a:rPr lang="en-US" altLang="ko" dirty="0"/>
              <a:t> </a:t>
            </a:r>
            <a:r>
              <a:rPr lang="ko-KR" altLang="en-US" dirty="0"/>
              <a:t>골다공증</a:t>
            </a:r>
            <a:r>
              <a:rPr lang="ko" dirty="0"/>
              <a:t>과 같은 잠재적인 부작용에 대해 환자에게 </a:t>
            </a:r>
            <a:r>
              <a:rPr lang="ko-KR" altLang="en-US" dirty="0" smtClean="0"/>
              <a:t>알려야 한다</a:t>
            </a:r>
            <a:r>
              <a:rPr lang="ko" dirty="0" smtClean="0"/>
              <a:t>. </a:t>
            </a:r>
            <a:r>
              <a:rPr lang="ko" baseline="30000" dirty="0"/>
              <a:t>4,5</a:t>
            </a:r>
            <a:endParaRPr lang="en-US" dirty="0"/>
          </a:p>
          <a:p>
            <a:pPr marL="117475" indent="-117475">
              <a:lnSpc>
                <a:spcPct val="110000"/>
              </a:lnSpc>
              <a:spcAft>
                <a:spcPts val="0"/>
              </a:spcAft>
            </a:pPr>
            <a:r>
              <a:rPr lang="ko" dirty="0" smtClean="0"/>
              <a:t>글루코코티코이드를 </a:t>
            </a:r>
            <a:r>
              <a:rPr lang="ko" dirty="0"/>
              <a:t>감량할 때 부신 기능 부전의 징후를 </a:t>
            </a:r>
            <a:r>
              <a:rPr lang="ko-KR" altLang="en-US" dirty="0" smtClean="0"/>
              <a:t>인식할 </a:t>
            </a:r>
            <a:r>
              <a:rPr lang="ko-KR" altLang="en-US" dirty="0"/>
              <a:t>수 있</a:t>
            </a:r>
            <a:r>
              <a:rPr lang="ko" dirty="0"/>
              <a:t>도록 환자를 </a:t>
            </a:r>
            <a:r>
              <a:rPr lang="ko" dirty="0" smtClean="0"/>
              <a:t>교육</a:t>
            </a:r>
            <a:r>
              <a:rPr lang="ko-KR" altLang="en-US" dirty="0" smtClean="0"/>
              <a:t>한다</a:t>
            </a:r>
            <a:r>
              <a:rPr lang="ko" dirty="0" smtClean="0"/>
              <a:t>. </a:t>
            </a:r>
            <a:r>
              <a:rPr lang="ko" baseline="30000" dirty="0"/>
              <a:t>4</a:t>
            </a:r>
            <a:r>
              <a:rPr lang="ko" dirty="0"/>
              <a:t> </a:t>
            </a:r>
          </a:p>
          <a:p>
            <a:pPr marL="117475" indent="-117475">
              <a:lnSpc>
                <a:spcPct val="110000"/>
              </a:lnSpc>
              <a:spcAft>
                <a:spcPts val="0"/>
              </a:spcAft>
            </a:pPr>
            <a:r>
              <a:rPr lang="ko" dirty="0"/>
              <a:t>특히 </a:t>
            </a:r>
            <a:r>
              <a:rPr lang="ko-KR" altLang="en-US" dirty="0"/>
              <a:t>스테로이드 투약 중단</a:t>
            </a:r>
            <a:r>
              <a:rPr lang="ko" dirty="0"/>
              <a:t> 후 건선 악화의 </a:t>
            </a:r>
            <a:r>
              <a:rPr lang="ko-KR" altLang="en-US" dirty="0" smtClean="0"/>
              <a:t>가능성에 </a:t>
            </a:r>
            <a:r>
              <a:rPr lang="ko" dirty="0" smtClean="0"/>
              <a:t>대해 </a:t>
            </a:r>
            <a:r>
              <a:rPr lang="ko" dirty="0"/>
              <a:t>환자에게 알</a:t>
            </a:r>
            <a:r>
              <a:rPr lang="ko-KR" altLang="en-US" dirty="0" err="1" smtClean="0"/>
              <a:t>려야</a:t>
            </a:r>
            <a:r>
              <a:rPr lang="ko-KR" altLang="en-US" dirty="0" smtClean="0"/>
              <a:t> 한다</a:t>
            </a:r>
            <a:r>
              <a:rPr lang="ko" dirty="0" smtClean="0"/>
              <a:t>. </a:t>
            </a:r>
            <a:r>
              <a:rPr lang="ko" baseline="30000" dirty="0"/>
              <a:t>3,6</a:t>
            </a:r>
            <a:endParaRPr lang="en-US" dirty="0"/>
          </a:p>
        </p:txBody>
      </p:sp>
      <p:pic>
        <p:nvPicPr>
          <p:cNvPr id="9" name="Picture 8">
            <a:extLst>
              <a:ext uri="{FF2B5EF4-FFF2-40B4-BE49-F238E27FC236}">
                <a16:creationId xmlns:a16="http://schemas.microsoft.com/office/drawing/2014/main" id="{969D0B5B-DD36-8F4F-95A9-5294F72627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8953" y="1272515"/>
            <a:ext cx="2693478" cy="1852161"/>
          </a:xfrm>
          <a:prstGeom prst="rect">
            <a:avLst/>
          </a:prstGeom>
        </p:spPr>
      </p:pic>
      <p:sp>
        <p:nvSpPr>
          <p:cNvPr id="8" name="Text Placeholder 4">
            <a:extLst>
              <a:ext uri="{FF2B5EF4-FFF2-40B4-BE49-F238E27FC236}">
                <a16:creationId xmlns:a16="http://schemas.microsoft.com/office/drawing/2014/main" id="{F7DA8561-5013-EC43-93E2-472E4718759B}"/>
              </a:ext>
            </a:extLst>
          </p:cNvPr>
          <p:cNvSpPr txBox="1">
            <a:spLocks/>
          </p:cNvSpPr>
          <p:nvPr/>
        </p:nvSpPr>
        <p:spPr>
          <a:xfrm>
            <a:off x="468299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1. Gossec L, et al. Ann Rheum Dis 2020;79(6):700‐712.</a:t>
            </a:r>
          </a:p>
          <a:p>
            <a:r>
              <a:rPr lang="en-US" dirty="0"/>
              <a:t>2. Gossec L, et al. Ann Rheum Dis 2016;75:499–510.</a:t>
            </a:r>
          </a:p>
          <a:p>
            <a:r>
              <a:rPr lang="en-US" dirty="0"/>
              <a:t>3. </a:t>
            </a:r>
            <a:r>
              <a:rPr lang="en-MY" dirty="0"/>
              <a:t>Ogdie A, et al. Rheumatology 2020;59:i37-i46.</a:t>
            </a:r>
            <a:endParaRPr lang="en-US" dirty="0"/>
          </a:p>
          <a:p>
            <a:r>
              <a:rPr lang="en-US" dirty="0"/>
              <a:t>4.Carter SC, et al (eds). 2015. Core Curriculum for Rheumatology Nursing. Greenville, SC, USA: Rheumatology Nurses Society</a:t>
            </a:r>
            <a:r>
              <a:rPr lang="en-US" altLang="zh-CN" dirty="0"/>
              <a:t>.</a:t>
            </a:r>
            <a:r>
              <a:rPr lang="en-US" altLang="zh-CN" b="1" dirty="0"/>
              <a:t> </a:t>
            </a:r>
          </a:p>
          <a:p>
            <a:r>
              <a:rPr lang="en-US" dirty="0"/>
              <a:t>5. Wei L, et al. Ann Intern Med. 2004 Nov 16;141(10):764-70.</a:t>
            </a:r>
          </a:p>
          <a:p>
            <a:r>
              <a:rPr lang="en-US" dirty="0"/>
              <a:t>6. Coates LC, et al. Br J Dermatol 2016;174(1):219-221. </a:t>
            </a:r>
          </a:p>
          <a:p>
            <a:endParaRPr lang="en-US" dirty="0"/>
          </a:p>
          <a:p>
            <a:endParaRPr lang="en-SG" dirty="0"/>
          </a:p>
        </p:txBody>
      </p:sp>
    </p:spTree>
    <p:extLst>
      <p:ext uri="{BB962C8B-B14F-4D97-AF65-F5344CB8AC3E}">
        <p14:creationId xmlns:p14="http://schemas.microsoft.com/office/powerpoint/2010/main" val="3734106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34" y="194928"/>
            <a:ext cx="8676055" cy="731509"/>
          </a:xfrm>
        </p:spPr>
        <p:txBody>
          <a:bodyPr>
            <a:normAutofit/>
          </a:bodyPr>
          <a:lstStyle/>
          <a:p>
            <a:r>
              <a:rPr lang="ko-KR" altLang="en-US" sz="2000" dirty="0" smtClean="0"/>
              <a:t>말초관절염</a:t>
            </a:r>
            <a:r>
              <a:rPr lang="ko-KR" altLang="en-US" sz="2000" dirty="0"/>
              <a:t>에</a:t>
            </a:r>
            <a:r>
              <a:rPr lang="ko-KR" altLang="en-US" sz="2000" dirty="0" smtClean="0"/>
              <a:t> 사용하는 </a:t>
            </a:r>
            <a:r>
              <a:rPr lang="en-US" altLang="ko-KR" sz="2000" dirty="0" smtClean="0"/>
              <a:t>methotrexate, sulfasalazine, </a:t>
            </a:r>
            <a:r>
              <a:rPr lang="en-US" altLang="ko-KR" sz="2000" dirty="0" err="1" smtClean="0"/>
              <a:t>leflunomide</a:t>
            </a:r>
            <a:r>
              <a:rPr lang="ko" sz="2000" baseline="30000" dirty="0" smtClean="0"/>
              <a:t>1,2 </a:t>
            </a:r>
            <a:r>
              <a:rPr lang="ko" sz="2000" dirty="0"/>
              <a:t>(1/2)</a:t>
            </a:r>
          </a:p>
        </p:txBody>
      </p:sp>
      <p:sp>
        <p:nvSpPr>
          <p:cNvPr id="4" name="Text Placeholder 3"/>
          <p:cNvSpPr>
            <a:spLocks noGrp="1"/>
          </p:cNvSpPr>
          <p:nvPr>
            <p:ph type="body" sz="quarter" idx="10"/>
          </p:nvPr>
        </p:nvSpPr>
        <p:spPr>
          <a:xfrm>
            <a:off x="531235" y="4673435"/>
            <a:ext cx="4050192" cy="398299"/>
          </a:xfrm>
        </p:spPr>
        <p:txBody>
          <a:bodyPr>
            <a:noAutofit/>
          </a:bodyPr>
          <a:lstStyle/>
          <a:p>
            <a:endParaRPr lang="en-US" dirty="0"/>
          </a:p>
          <a:p>
            <a:endParaRPr lang="en-US" dirty="0"/>
          </a:p>
          <a:p>
            <a:r>
              <a:rPr lang="ko" dirty="0"/>
              <a:t>DMARD, 질병 수정 항류마티스 약물; LEF, 레플루노마이드; MTX, 메토트렉세이트; </a:t>
            </a:r>
            <a:r>
              <a:rPr lang="ko" altLang="zh-CN" dirty="0"/>
              <a:t>NSAID, 비스테로이드성 소염진통제</a:t>
            </a:r>
            <a:endParaRPr lang="en-US" dirty="0"/>
          </a:p>
        </p:txBody>
      </p:sp>
      <p:sp>
        <p:nvSpPr>
          <p:cNvPr id="10" name="Content Placeholder 2">
            <a:extLst>
              <a:ext uri="{FF2B5EF4-FFF2-40B4-BE49-F238E27FC236}">
                <a16:creationId xmlns:a16="http://schemas.microsoft.com/office/drawing/2014/main" id="{56AE91DD-25FC-4746-A246-4C7CE32783A5}"/>
              </a:ext>
            </a:extLst>
          </p:cNvPr>
          <p:cNvSpPr>
            <a:spLocks noGrp="1"/>
          </p:cNvSpPr>
          <p:nvPr>
            <p:ph idx="1"/>
          </p:nvPr>
        </p:nvSpPr>
        <p:spPr>
          <a:xfrm>
            <a:off x="144780" y="1179407"/>
            <a:ext cx="5479643" cy="3090049"/>
          </a:xfrm>
        </p:spPr>
        <p:txBody>
          <a:bodyPr>
            <a:noAutofit/>
          </a:bodyPr>
          <a:lstStyle/>
          <a:p>
            <a:pPr marL="117475" indent="-117475">
              <a:lnSpc>
                <a:spcPct val="110000"/>
              </a:lnSpc>
              <a:spcAft>
                <a:spcPts val="0"/>
              </a:spcAft>
            </a:pPr>
            <a:r>
              <a:rPr lang="ko-KR" altLang="en-US" sz="1200" dirty="0"/>
              <a:t>고식적 </a:t>
            </a:r>
            <a:r>
              <a:rPr lang="ko-KR" altLang="en-US" sz="1200" dirty="0" smtClean="0"/>
              <a:t>항류마티스제제 </a:t>
            </a:r>
            <a:r>
              <a:rPr lang="en-US" altLang="ko-KR" sz="1200" dirty="0"/>
              <a:t>(conventional </a:t>
            </a:r>
            <a:r>
              <a:rPr lang="ko" sz="1200" dirty="0"/>
              <a:t> DMARD</a:t>
            </a:r>
            <a:r>
              <a:rPr lang="en-US" altLang="ko" sz="1200" dirty="0"/>
              <a:t>)</a:t>
            </a:r>
            <a:r>
              <a:rPr lang="ko" sz="1200" dirty="0"/>
              <a:t>는</a:t>
            </a:r>
            <a:r>
              <a:rPr lang="en-US" altLang="ko" sz="1200" dirty="0"/>
              <a:t> </a:t>
            </a:r>
            <a:r>
              <a:rPr lang="ko-KR" altLang="en-US" sz="1200" dirty="0"/>
              <a:t>일차 치료 약물로</a:t>
            </a:r>
            <a:r>
              <a:rPr lang="en-US" altLang="ko-KR" sz="1200" dirty="0"/>
              <a:t>, </a:t>
            </a:r>
            <a:r>
              <a:rPr lang="ko-KR" altLang="en-US" sz="1200" dirty="0" err="1"/>
              <a:t>치료시작시</a:t>
            </a:r>
            <a:r>
              <a:rPr lang="ko-KR" altLang="en-US" sz="1200" dirty="0"/>
              <a:t> </a:t>
            </a:r>
            <a:r>
              <a:rPr lang="ko-KR" altLang="en-US" sz="1200" dirty="0" smtClean="0"/>
              <a:t>처음 사용하거나</a:t>
            </a:r>
            <a:r>
              <a:rPr lang="en-US" altLang="ko-KR" sz="1200" dirty="0" smtClean="0"/>
              <a:t>, NSAIDs </a:t>
            </a:r>
            <a:r>
              <a:rPr lang="ko-KR" altLang="en-US" sz="1200" dirty="0"/>
              <a:t>를 짧게 투여한 </a:t>
            </a:r>
            <a:r>
              <a:rPr lang="ko" sz="1200" dirty="0"/>
              <a:t>후에 </a:t>
            </a:r>
            <a:r>
              <a:rPr lang="ko-KR" altLang="en-US" sz="1200" dirty="0" smtClean="0"/>
              <a:t>시작한다</a:t>
            </a:r>
            <a:r>
              <a:rPr lang="en-US" altLang="ko-KR" sz="1200" dirty="0"/>
              <a:t>.</a:t>
            </a:r>
            <a:r>
              <a:rPr lang="ko" sz="1200" baseline="30000" dirty="0"/>
              <a:t>1</a:t>
            </a:r>
          </a:p>
          <a:p>
            <a:pPr marL="117475" indent="-117475">
              <a:lnSpc>
                <a:spcPct val="110000"/>
              </a:lnSpc>
              <a:spcAft>
                <a:spcPts val="0"/>
              </a:spcAft>
            </a:pPr>
            <a:r>
              <a:rPr lang="en-US" altLang="ko" sz="1200" dirty="0" smtClean="0"/>
              <a:t>Methotrexate (</a:t>
            </a:r>
            <a:r>
              <a:rPr lang="ko" sz="1200" dirty="0" smtClean="0"/>
              <a:t>MTX</a:t>
            </a:r>
            <a:r>
              <a:rPr lang="en-US" altLang="ko" sz="1200" dirty="0" smtClean="0"/>
              <a:t>) </a:t>
            </a:r>
            <a:r>
              <a:rPr lang="ko" sz="1200" dirty="0" smtClean="0"/>
              <a:t>는 </a:t>
            </a:r>
            <a:r>
              <a:rPr lang="ko" sz="1200" dirty="0"/>
              <a:t>NSAID와 함께 사용할 수 </a:t>
            </a:r>
            <a:r>
              <a:rPr lang="ko" sz="1200" dirty="0" smtClean="0"/>
              <a:t>있다</a:t>
            </a:r>
            <a:r>
              <a:rPr lang="ko" sz="1200" dirty="0"/>
              <a:t>. </a:t>
            </a:r>
            <a:r>
              <a:rPr lang="ko" sz="1200" baseline="30000" dirty="0"/>
              <a:t>2 </a:t>
            </a:r>
            <a:r>
              <a:rPr lang="ko" sz="1200" dirty="0"/>
              <a:t>저용량 MTX는 세포독성이 </a:t>
            </a:r>
            <a:r>
              <a:rPr lang="ko-KR" altLang="en-US" sz="1200" dirty="0"/>
              <a:t>없</a:t>
            </a:r>
            <a:r>
              <a:rPr lang="ko" sz="1200" dirty="0" smtClean="0"/>
              <a:t>다</a:t>
            </a:r>
            <a:r>
              <a:rPr lang="ko" sz="1200" dirty="0"/>
              <a:t>. </a:t>
            </a:r>
            <a:r>
              <a:rPr lang="en-US" altLang="ko" sz="1200" baseline="30000" dirty="0"/>
              <a:t>3</a:t>
            </a:r>
            <a:endParaRPr lang="ko" sz="1200" baseline="30000" dirty="0"/>
          </a:p>
          <a:p>
            <a:pPr marL="117475" indent="-117475">
              <a:lnSpc>
                <a:spcPct val="110000"/>
              </a:lnSpc>
              <a:spcAft>
                <a:spcPts val="0"/>
              </a:spcAft>
            </a:pPr>
            <a:r>
              <a:rPr lang="ko" sz="1200" dirty="0"/>
              <a:t>알코올 남용의 병력이 있는 환자는 MTX를 투여해서는 안 </a:t>
            </a:r>
            <a:r>
              <a:rPr lang="ko-KR" altLang="en-US" sz="1200" dirty="0" smtClean="0"/>
              <a:t>된</a:t>
            </a:r>
            <a:r>
              <a:rPr lang="ko" sz="1200" dirty="0" smtClean="0"/>
              <a:t>다</a:t>
            </a:r>
            <a:r>
              <a:rPr lang="ko" sz="1200" dirty="0"/>
              <a:t>. </a:t>
            </a:r>
            <a:r>
              <a:rPr lang="ko" sz="1200" baseline="30000" dirty="0"/>
              <a:t>4 </a:t>
            </a:r>
            <a:r>
              <a:rPr lang="ko" sz="1200" dirty="0"/>
              <a:t>MTX를 사용하는 </a:t>
            </a:r>
            <a:r>
              <a:rPr lang="ko" sz="1200" dirty="0" smtClean="0"/>
              <a:t>환자</a:t>
            </a:r>
            <a:r>
              <a:rPr lang="ko-KR" altLang="en-US" sz="1200" dirty="0" smtClean="0"/>
              <a:t>는</a:t>
            </a:r>
            <a:r>
              <a:rPr lang="ko" sz="1200" dirty="0" smtClean="0"/>
              <a:t> </a:t>
            </a:r>
            <a:r>
              <a:rPr lang="ko" sz="1200" dirty="0"/>
              <a:t>알코올 섭취를 주 1-2회로 제한하도록 </a:t>
            </a:r>
            <a:r>
              <a:rPr lang="ko-KR" altLang="en-US" sz="1200" dirty="0"/>
              <a:t>한</a:t>
            </a:r>
            <a:r>
              <a:rPr lang="ko" sz="1200" dirty="0" smtClean="0"/>
              <a:t>다</a:t>
            </a:r>
            <a:r>
              <a:rPr lang="ko" sz="1200" dirty="0"/>
              <a:t>. </a:t>
            </a:r>
            <a:r>
              <a:rPr lang="ko" sz="1200" baseline="30000" dirty="0"/>
              <a:t>4</a:t>
            </a:r>
            <a:endParaRPr lang="en-US" sz="1200" dirty="0"/>
          </a:p>
          <a:p>
            <a:pPr marL="117475" lvl="0" indent="-117475">
              <a:lnSpc>
                <a:spcPct val="110000"/>
              </a:lnSpc>
              <a:spcAft>
                <a:spcPts val="0"/>
              </a:spcAft>
              <a:defRPr/>
            </a:pPr>
            <a:r>
              <a:rPr lang="ko" sz="1200" dirty="0"/>
              <a:t>질환이</a:t>
            </a:r>
            <a:r>
              <a:rPr lang="en-US" altLang="ko" sz="1200" dirty="0"/>
              <a:t> </a:t>
            </a:r>
            <a:r>
              <a:rPr lang="ko-KR" altLang="en-US" sz="1200" dirty="0"/>
              <a:t>경미하거나 </a:t>
            </a:r>
            <a:r>
              <a:rPr lang="ko" sz="1200" dirty="0"/>
              <a:t>불량한 예후인자가 없는 환자</a:t>
            </a:r>
            <a:r>
              <a:rPr lang="ko-KR" altLang="en-US" sz="1200" dirty="0"/>
              <a:t>에서 </a:t>
            </a:r>
            <a:r>
              <a:rPr lang="ko" sz="1200" dirty="0"/>
              <a:t>기존의 </a:t>
            </a:r>
            <a:r>
              <a:rPr lang="ko-KR" altLang="en-US" sz="1200" dirty="0" smtClean="0"/>
              <a:t>고식적 </a:t>
            </a:r>
            <a:r>
              <a:rPr lang="ko" sz="1200" dirty="0" smtClean="0"/>
              <a:t>DMARD</a:t>
            </a:r>
            <a:r>
              <a:rPr lang="ko-KR" altLang="en-US" sz="1200" dirty="0"/>
              <a:t>의 효과가 </a:t>
            </a:r>
            <a:r>
              <a:rPr lang="ko-KR" altLang="en-US" sz="1200" dirty="0" smtClean="0"/>
              <a:t>불충분한 경우</a:t>
            </a:r>
            <a:r>
              <a:rPr lang="en-US" altLang="ko-KR" sz="1200" dirty="0"/>
              <a:t>,</a:t>
            </a:r>
            <a:r>
              <a:rPr lang="ko" sz="1200" dirty="0"/>
              <a:t> 다른 </a:t>
            </a:r>
            <a:r>
              <a:rPr lang="ko-KR" altLang="en-US" sz="1200" dirty="0"/>
              <a:t>고식적 </a:t>
            </a:r>
            <a:r>
              <a:rPr lang="ko" sz="1200" dirty="0"/>
              <a:t>DMARD로 </a:t>
            </a:r>
            <a:r>
              <a:rPr lang="ko-KR" altLang="en-US" sz="1200" dirty="0" smtClean="0"/>
              <a:t>변경할 </a:t>
            </a:r>
            <a:r>
              <a:rPr lang="ko-KR" altLang="en-US" sz="1200" dirty="0"/>
              <a:t>수 </a:t>
            </a:r>
            <a:r>
              <a:rPr lang="ko-KR" altLang="en-US" sz="1200" dirty="0" smtClean="0"/>
              <a:t>있다</a:t>
            </a:r>
            <a:r>
              <a:rPr lang="en-US" altLang="ko-KR" sz="1200" dirty="0"/>
              <a:t>.</a:t>
            </a:r>
            <a:r>
              <a:rPr lang="ko" sz="1200" dirty="0"/>
              <a:t> </a:t>
            </a:r>
            <a:r>
              <a:rPr lang="ko" sz="1200" baseline="30000" dirty="0"/>
              <a:t>1</a:t>
            </a:r>
          </a:p>
          <a:p>
            <a:pPr marL="117475" lvl="0" indent="-117475">
              <a:lnSpc>
                <a:spcPct val="110000"/>
              </a:lnSpc>
              <a:spcAft>
                <a:spcPts val="0"/>
              </a:spcAft>
              <a:defRPr/>
            </a:pPr>
            <a:r>
              <a:rPr lang="ko" sz="1200" dirty="0"/>
              <a:t>지속적</a:t>
            </a:r>
            <a:r>
              <a:rPr lang="ko-KR" altLang="en-US" sz="1200" dirty="0"/>
              <a:t>으로</a:t>
            </a:r>
            <a:r>
              <a:rPr lang="ko" sz="1200" dirty="0"/>
              <a:t> 관해가 </a:t>
            </a:r>
            <a:r>
              <a:rPr lang="ko-KR" altLang="en-US" sz="1200" dirty="0" err="1"/>
              <a:t>유지되</a:t>
            </a:r>
            <a:r>
              <a:rPr lang="ko" sz="1200" dirty="0"/>
              <a:t>는 환자</a:t>
            </a:r>
            <a:r>
              <a:rPr lang="ko-KR" altLang="en-US" sz="1200" dirty="0"/>
              <a:t>에서는</a:t>
            </a:r>
            <a:r>
              <a:rPr lang="ko" sz="1200" dirty="0"/>
              <a:t> DMARD를 </a:t>
            </a:r>
            <a:r>
              <a:rPr lang="ko" sz="1200" dirty="0" smtClean="0"/>
              <a:t>조심스럽게 </a:t>
            </a:r>
            <a:r>
              <a:rPr lang="ko-KR" altLang="en-US" sz="1200" dirty="0"/>
              <a:t>감량하여 유지치료를 해 볼 수 </a:t>
            </a:r>
            <a:r>
              <a:rPr lang="ko" sz="1200" dirty="0" smtClean="0"/>
              <a:t>있다</a:t>
            </a:r>
            <a:r>
              <a:rPr lang="ko" sz="1200" dirty="0"/>
              <a:t>. </a:t>
            </a:r>
            <a:r>
              <a:rPr lang="ko" sz="1200" baseline="30000" dirty="0"/>
              <a:t>1</a:t>
            </a:r>
          </a:p>
          <a:p>
            <a:pPr marL="117475" indent="-117475">
              <a:lnSpc>
                <a:spcPct val="110000"/>
              </a:lnSpc>
              <a:spcAft>
                <a:spcPts val="0"/>
              </a:spcAft>
              <a:defRPr/>
            </a:pPr>
            <a:r>
              <a:rPr lang="ko" sz="1200" dirty="0"/>
              <a:t>환자에게 임신 중에는 MTX와 </a:t>
            </a:r>
            <a:r>
              <a:rPr lang="en-US" altLang="ko" sz="1200" dirty="0" err="1" smtClean="0"/>
              <a:t>leflunomide</a:t>
            </a:r>
            <a:r>
              <a:rPr lang="en-US" altLang="ko" sz="1200" dirty="0" smtClean="0"/>
              <a:t> (LEF) </a:t>
            </a:r>
            <a:r>
              <a:rPr lang="ko" sz="1200" dirty="0" smtClean="0"/>
              <a:t>를 </a:t>
            </a:r>
            <a:r>
              <a:rPr lang="ko" sz="1200" dirty="0"/>
              <a:t>사용해서는 안 된다고 알</a:t>
            </a:r>
            <a:r>
              <a:rPr lang="ko-KR" altLang="en-US" sz="1200" dirty="0" err="1"/>
              <a:t>려야</a:t>
            </a:r>
            <a:r>
              <a:rPr lang="ko-KR" altLang="en-US" sz="1200" dirty="0"/>
              <a:t> 한</a:t>
            </a:r>
            <a:r>
              <a:rPr lang="ko" sz="1200" dirty="0" smtClean="0"/>
              <a:t>다</a:t>
            </a:r>
            <a:r>
              <a:rPr lang="ko" sz="1200" dirty="0"/>
              <a:t>. </a:t>
            </a:r>
            <a:r>
              <a:rPr lang="ko" sz="1200" baseline="30000" dirty="0"/>
              <a:t>5 </a:t>
            </a:r>
            <a:r>
              <a:rPr lang="en-US" altLang="ko" sz="1200" dirty="0" smtClean="0"/>
              <a:t>sulfasalazine (SSZ) </a:t>
            </a:r>
            <a:r>
              <a:rPr lang="ko" sz="1200" dirty="0" smtClean="0"/>
              <a:t>은 </a:t>
            </a:r>
            <a:r>
              <a:rPr lang="ko" sz="1200" dirty="0"/>
              <a:t>임신 중에 사용할 수 </a:t>
            </a:r>
            <a:r>
              <a:rPr lang="ko" sz="1200" dirty="0" smtClean="0"/>
              <a:t>있다</a:t>
            </a:r>
            <a:r>
              <a:rPr lang="ko" sz="1200" dirty="0"/>
              <a:t>. </a:t>
            </a:r>
            <a:r>
              <a:rPr lang="ko" sz="1200" baseline="30000" dirty="0"/>
              <a:t>5</a:t>
            </a:r>
            <a:endParaRPr lang="en-US" sz="1200" dirty="0"/>
          </a:p>
          <a:p>
            <a:pPr lvl="1">
              <a:lnSpc>
                <a:spcPct val="110000"/>
              </a:lnSpc>
              <a:spcAft>
                <a:spcPts val="0"/>
              </a:spcAft>
              <a:buFont typeface="Wingdings" pitchFamily="2" charset="2"/>
              <a:buChar char="§"/>
              <a:defRPr/>
            </a:pPr>
            <a:r>
              <a:rPr lang="ko" sz="1200" dirty="0"/>
              <a:t>남성과 여성은 임신 3개월 전에 MTX와 </a:t>
            </a:r>
            <a:r>
              <a:rPr lang="en-US" altLang="ko" sz="1200" dirty="0" smtClean="0"/>
              <a:t>LEF</a:t>
            </a:r>
            <a:r>
              <a:rPr lang="ko" sz="1200" dirty="0" smtClean="0"/>
              <a:t>를 </a:t>
            </a:r>
            <a:r>
              <a:rPr lang="ko" sz="1200" dirty="0"/>
              <a:t>중단해야 </a:t>
            </a:r>
            <a:r>
              <a:rPr lang="ko-KR" altLang="en-US" sz="1200" dirty="0"/>
              <a:t>한</a:t>
            </a:r>
            <a:r>
              <a:rPr lang="ko" sz="1200" dirty="0" smtClean="0"/>
              <a:t>다</a:t>
            </a:r>
            <a:r>
              <a:rPr lang="ko" sz="1200" dirty="0"/>
              <a:t>. </a:t>
            </a:r>
            <a:r>
              <a:rPr lang="ko" sz="1200" baseline="30000" dirty="0"/>
              <a:t>5</a:t>
            </a:r>
          </a:p>
          <a:p>
            <a:pPr lvl="1">
              <a:lnSpc>
                <a:spcPct val="110000"/>
              </a:lnSpc>
              <a:spcAft>
                <a:spcPts val="0"/>
              </a:spcAft>
              <a:buFont typeface="Wingdings" pitchFamily="2" charset="2"/>
              <a:buChar char="§"/>
              <a:defRPr/>
            </a:pPr>
            <a:r>
              <a:rPr lang="ko" sz="1200" dirty="0"/>
              <a:t>MTX와 </a:t>
            </a:r>
            <a:r>
              <a:rPr lang="en-US" altLang="ko" sz="1200" dirty="0" smtClean="0"/>
              <a:t>LEF</a:t>
            </a:r>
            <a:r>
              <a:rPr lang="ko" sz="1200" dirty="0" smtClean="0"/>
              <a:t>는 </a:t>
            </a:r>
            <a:r>
              <a:rPr lang="ko" sz="1200" dirty="0"/>
              <a:t>모유 수유 중인 여성에게 투여해서는 안 </a:t>
            </a:r>
            <a:r>
              <a:rPr lang="ko-KR" altLang="en-US" sz="1200" dirty="0"/>
              <a:t>된</a:t>
            </a:r>
            <a:r>
              <a:rPr lang="ko" sz="1200" dirty="0" smtClean="0"/>
              <a:t>다</a:t>
            </a:r>
            <a:r>
              <a:rPr lang="ko" sz="1200" dirty="0"/>
              <a:t>. </a:t>
            </a:r>
            <a:r>
              <a:rPr lang="ko" sz="1200" baseline="30000" dirty="0"/>
              <a:t>5</a:t>
            </a:r>
            <a:endParaRPr lang="en-US" sz="1200" dirty="0"/>
          </a:p>
        </p:txBody>
      </p:sp>
      <p:pic>
        <p:nvPicPr>
          <p:cNvPr id="5" name="Picture 4">
            <a:extLst>
              <a:ext uri="{FF2B5EF4-FFF2-40B4-BE49-F238E27FC236}">
                <a16:creationId xmlns:a16="http://schemas.microsoft.com/office/drawing/2014/main" id="{95153BE3-A577-CA43-85B9-983F0930EF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8566" y="1179407"/>
            <a:ext cx="2994523" cy="2095438"/>
          </a:xfrm>
          <a:prstGeom prst="rect">
            <a:avLst/>
          </a:prstGeom>
        </p:spPr>
      </p:pic>
      <p:sp>
        <p:nvSpPr>
          <p:cNvPr id="7" name="Text Placeholder 4">
            <a:extLst>
              <a:ext uri="{FF2B5EF4-FFF2-40B4-BE49-F238E27FC236}">
                <a16:creationId xmlns:a16="http://schemas.microsoft.com/office/drawing/2014/main" id="{24FB3EB1-EFC1-8A48-BDF3-948423377BD2}"/>
              </a:ext>
            </a:extLst>
          </p:cNvPr>
          <p:cNvSpPr txBox="1">
            <a:spLocks/>
          </p:cNvSpPr>
          <p:nvPr/>
        </p:nvSpPr>
        <p:spPr>
          <a:xfrm>
            <a:off x="5888566" y="3880999"/>
            <a:ext cx="3255434"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1. Gossec L, et al. Ann Rheum Dis 2020;79(6):700‐712.</a:t>
            </a:r>
          </a:p>
          <a:p>
            <a:r>
              <a:rPr lang="en-US" dirty="0"/>
              <a:t>2. Cuchacovich R, et al. Ther Adv Chronic Dis 2012;3(6):259-269. </a:t>
            </a:r>
          </a:p>
          <a:p>
            <a:r>
              <a:rPr lang="en-US" dirty="0"/>
              <a:t>3. Robinson PC, et al. Australian Pharmacist 2014;33(5):68-70.</a:t>
            </a:r>
          </a:p>
          <a:p>
            <a:r>
              <a:rPr lang="en-US" dirty="0"/>
              <a:t>4. John Hopkins Arthritis Center. Rheumatoid arthritis treatment. Available at: </a:t>
            </a:r>
            <a:r>
              <a:rPr lang="en-US" dirty="0">
                <a:hlinkClick r:id="rId4"/>
              </a:rPr>
              <a:t>https://www.hopkinsarthritis.org/arthritis-info/rheumatoid-arthritis/ra-treatment/</a:t>
            </a:r>
            <a:r>
              <a:rPr lang="en-US" dirty="0"/>
              <a:t> Accessed 20 September 2020. </a:t>
            </a:r>
          </a:p>
          <a:p>
            <a:r>
              <a:rPr lang="en-US" dirty="0"/>
              <a:t>5. Krause ML, et al. Ther Adv Musculoskelet Dis 2014;6(5):169-184.</a:t>
            </a:r>
          </a:p>
          <a:p>
            <a:endParaRPr lang="en-US" dirty="0"/>
          </a:p>
          <a:p>
            <a:endParaRPr lang="en-SG" dirty="0"/>
          </a:p>
        </p:txBody>
      </p:sp>
    </p:spTree>
    <p:extLst>
      <p:ext uri="{BB962C8B-B14F-4D97-AF65-F5344CB8AC3E}">
        <p14:creationId xmlns:p14="http://schemas.microsoft.com/office/powerpoint/2010/main" val="1550752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21808" y="4673435"/>
            <a:ext cx="4050192" cy="398299"/>
          </a:xfrm>
        </p:spPr>
        <p:txBody>
          <a:bodyPr>
            <a:noAutofit/>
          </a:bodyPr>
          <a:lstStyle/>
          <a:p>
            <a:endParaRPr lang="en-US" dirty="0"/>
          </a:p>
          <a:p>
            <a:endParaRPr lang="en-US" dirty="0"/>
          </a:p>
          <a:p>
            <a:r>
              <a:rPr lang="ko" dirty="0"/>
              <a:t>CBC, 전체 혈구 수; LFT, 간 기능 검사</a:t>
            </a:r>
          </a:p>
        </p:txBody>
      </p:sp>
      <p:graphicFrame>
        <p:nvGraphicFramePr>
          <p:cNvPr id="6" name="Content Placeholder 6"/>
          <p:cNvGraphicFramePr>
            <a:graphicFrameLocks/>
          </p:cNvGraphicFramePr>
          <p:nvPr>
            <p:extLst>
              <p:ext uri="{D42A27DB-BD31-4B8C-83A1-F6EECF244321}">
                <p14:modId xmlns:p14="http://schemas.microsoft.com/office/powerpoint/2010/main" val="3191311751"/>
              </p:ext>
            </p:extLst>
          </p:nvPr>
        </p:nvGraphicFramePr>
        <p:xfrm>
          <a:off x="441597" y="837768"/>
          <a:ext cx="5236254" cy="3315716"/>
        </p:xfrm>
        <a:graphic>
          <a:graphicData uri="http://schemas.openxmlformats.org/drawingml/2006/table">
            <a:tbl>
              <a:tblPr firstRow="1" bandRow="1">
                <a:tableStyleId>{69012ECD-51FC-41F1-AA8D-1B2483CD663E}</a:tableStyleId>
              </a:tblPr>
              <a:tblGrid>
                <a:gridCol w="1452984">
                  <a:extLst>
                    <a:ext uri="{9D8B030D-6E8A-4147-A177-3AD203B41FA5}">
                      <a16:colId xmlns:a16="http://schemas.microsoft.com/office/drawing/2014/main" val="20000"/>
                    </a:ext>
                  </a:extLst>
                </a:gridCol>
                <a:gridCol w="3783270">
                  <a:extLst>
                    <a:ext uri="{9D8B030D-6E8A-4147-A177-3AD203B41FA5}">
                      <a16:colId xmlns:a16="http://schemas.microsoft.com/office/drawing/2014/main" val="20004"/>
                    </a:ext>
                  </a:extLst>
                </a:gridCol>
              </a:tblGrid>
              <a:tr h="251517">
                <a:tc>
                  <a:txBody>
                    <a:bodyPr/>
                    <a:lstStyle/>
                    <a:p>
                      <a:endParaRPr lang="en-US" sz="1400" b="1" dirty="0">
                        <a:latin typeface="Arial" panose="020B0604020202020204" pitchFamily="34" charset="0"/>
                        <a:cs typeface="Arial" panose="020B0604020202020204" pitchFamily="34" charset="0"/>
                      </a:endParaRPr>
                    </a:p>
                  </a:txBody>
                  <a:tcPr>
                    <a:lnL w="6350" cap="flat" cmpd="sng" algn="ctr">
                      <a:noFill/>
                      <a:prstDash val="solid"/>
                      <a:miter lim="800000"/>
                    </a:lnL>
                    <a:lnR>
                      <a:noFill/>
                    </a:lnR>
                    <a:lnT w="6350" cap="flat" cmpd="sng" algn="ctr">
                      <a:noFill/>
                      <a:prstDash val="solid"/>
                      <a:miter lim="800000"/>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b="1" dirty="0">
                        <a:latin typeface="Arial" panose="020B0604020202020204" pitchFamily="34" charset="0"/>
                        <a:cs typeface="Arial" panose="020B0604020202020204" pitchFamily="34" charset="0"/>
                      </a:endParaRPr>
                    </a:p>
                  </a:txBody>
                  <a:tcPr>
                    <a:lnL>
                      <a:noFill/>
                    </a:lnL>
                    <a:lnR w="6350" cap="flat" cmpd="sng" algn="ctr">
                      <a:noFill/>
                      <a:prstDash val="solid"/>
                      <a:miter lim="800000"/>
                    </a:lnR>
                    <a:lnT w="6350" cap="flat" cmpd="sng" algn="ctr">
                      <a:noFill/>
                      <a:prstDash val="solid"/>
                      <a:miter lim="800000"/>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1421">
                <a:tc>
                  <a:txBody>
                    <a:bodyPr/>
                    <a:lstStyle/>
                    <a:p>
                      <a:pPr>
                        <a:lnSpc>
                          <a:spcPct val="100000"/>
                        </a:lnSpc>
                        <a:spcBef>
                          <a:spcPts val="0"/>
                        </a:spcBef>
                        <a:spcAft>
                          <a:spcPts val="0"/>
                        </a:spcAft>
                      </a:pPr>
                      <a:r>
                        <a:rPr lang="ko" sz="1400" baseline="0" dirty="0">
                          <a:latin typeface="Arial" panose="020B0604020202020204" pitchFamily="34" charset="0"/>
                          <a:cs typeface="Arial" panose="020B0604020202020204" pitchFamily="34" charset="0"/>
                        </a:rPr>
                        <a:t>메토트렉세이트 </a:t>
                      </a:r>
                      <a:r>
                        <a:rPr lang="ko" sz="1400" baseline="30000" dirty="0">
                          <a:latin typeface="Arial" panose="020B0604020202020204" pitchFamily="34" charset="0"/>
                          <a:cs typeface="Arial" panose="020B0604020202020204" pitchFamily="34" charset="0"/>
                        </a:rPr>
                        <a:t>3,4</a:t>
                      </a:r>
                      <a:r>
                        <a:rPr lang="ko" sz="1400" baseline="0" dirty="0">
                          <a:latin typeface="Arial" panose="020B0604020202020204" pitchFamily="34" charset="0"/>
                          <a:cs typeface="Arial" panose="020B0604020202020204" pitchFamily="34" charset="0"/>
                        </a:rPr>
                        <a:t> </a:t>
                      </a:r>
                    </a:p>
                    <a:p>
                      <a:pPr>
                        <a:lnSpc>
                          <a:spcPct val="100000"/>
                        </a:lnSpc>
                        <a:spcBef>
                          <a:spcPts val="0"/>
                        </a:spcBef>
                        <a:spcAft>
                          <a:spcPts val="0"/>
                        </a:spcAft>
                      </a:pPr>
                      <a:endParaRPr lang="en-US" sz="1400" dirty="0">
                        <a:latin typeface="Arial" panose="020B0604020202020204" pitchFamily="34" charset="0"/>
                        <a:cs typeface="Arial" panose="020B0604020202020204" pitchFamily="34" charset="0"/>
                      </a:endParaRPr>
                    </a:p>
                    <a:p>
                      <a:pPr>
                        <a:lnSpc>
                          <a:spcPct val="100000"/>
                        </a:lnSpc>
                        <a:spcBef>
                          <a:spcPts val="0"/>
                        </a:spcBef>
                        <a:spcAft>
                          <a:spcPts val="0"/>
                        </a:spcAft>
                      </a:pPr>
                      <a:endParaRPr lang="en-US" sz="1400" dirty="0">
                        <a:latin typeface="Arial" panose="020B0604020202020204" pitchFamily="34" charset="0"/>
                        <a:cs typeface="Arial" panose="020B0604020202020204" pitchFamily="34" charset="0"/>
                      </a:endParaRP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KR" altLang="en-US" sz="1400" dirty="0" smtClean="0">
                          <a:latin typeface="Arial" panose="020B0604020202020204" pitchFamily="34" charset="0"/>
                          <a:cs typeface="Arial" panose="020B0604020202020204" pitchFamily="34" charset="0"/>
                        </a:rPr>
                        <a:t>투약</a:t>
                      </a:r>
                      <a:r>
                        <a:rPr lang="ko" altLang="zh-CN" sz="1400" dirty="0" smtClean="0">
                          <a:latin typeface="Arial" panose="020B0604020202020204" pitchFamily="34" charset="0"/>
                          <a:cs typeface="Arial" panose="020B0604020202020204" pitchFamily="34" charset="0"/>
                        </a:rPr>
                        <a:t> </a:t>
                      </a:r>
                      <a:r>
                        <a:rPr lang="ko" altLang="zh-CN" sz="1400" dirty="0">
                          <a:latin typeface="Arial" panose="020B0604020202020204" pitchFamily="34" charset="0"/>
                          <a:cs typeface="Arial" panose="020B0604020202020204" pitchFamily="34" charset="0"/>
                        </a:rPr>
                        <a:t>중에는 </a:t>
                      </a:r>
                      <a:r>
                        <a:rPr lang="ko-KR" altLang="en-US" sz="1400" dirty="0" smtClean="0">
                          <a:latin typeface="Arial" panose="020B0604020202020204" pitchFamily="34" charset="0"/>
                          <a:cs typeface="Arial" panose="020B0604020202020204" pitchFamily="34" charset="0"/>
                        </a:rPr>
                        <a:t>주기적인 </a:t>
                      </a:r>
                      <a:r>
                        <a:rPr lang="ko" altLang="zh-CN" sz="1400" dirty="0" smtClean="0">
                          <a:latin typeface="Arial" panose="020B0604020202020204" pitchFamily="34" charset="0"/>
                          <a:cs typeface="Arial" panose="020B0604020202020204" pitchFamily="34" charset="0"/>
                        </a:rPr>
                        <a:t>CBC</a:t>
                      </a:r>
                      <a:r>
                        <a:rPr lang="ko" altLang="zh-CN" sz="1400" dirty="0">
                          <a:latin typeface="Arial" panose="020B0604020202020204" pitchFamily="34" charset="0"/>
                          <a:cs typeface="Arial" panose="020B0604020202020204" pitchFamily="34" charset="0"/>
                        </a:rPr>
                        <a:t>, </a:t>
                      </a:r>
                      <a:r>
                        <a:rPr lang="ko-KR" altLang="en-US" sz="1400" dirty="0" err="1" smtClean="0">
                          <a:latin typeface="Arial" panose="020B0604020202020204" pitchFamily="34" charset="0"/>
                          <a:cs typeface="Arial" panose="020B0604020202020204" pitchFamily="34" charset="0"/>
                        </a:rPr>
                        <a:t>간기능검사</a:t>
                      </a:r>
                      <a:r>
                        <a:rPr lang="ko" altLang="zh-CN" sz="1400" dirty="0" smtClean="0">
                          <a:latin typeface="Arial" panose="020B0604020202020204" pitchFamily="34" charset="0"/>
                          <a:cs typeface="Arial" panose="020B0604020202020204" pitchFamily="34" charset="0"/>
                        </a:rPr>
                        <a:t> </a:t>
                      </a:r>
                      <a:r>
                        <a:rPr lang="ko" altLang="zh-CN" sz="1400" dirty="0">
                          <a:latin typeface="Arial" panose="020B0604020202020204" pitchFamily="34" charset="0"/>
                          <a:cs typeface="Arial" panose="020B0604020202020204" pitchFamily="34" charset="0"/>
                        </a:rPr>
                        <a:t>및 신장 기능 </a:t>
                      </a:r>
                      <a:r>
                        <a:rPr lang="ko" altLang="zh-CN" sz="1400" dirty="0" smtClean="0">
                          <a:latin typeface="Arial" panose="020B0604020202020204" pitchFamily="34" charset="0"/>
                          <a:cs typeface="Arial" panose="020B0604020202020204" pitchFamily="34" charset="0"/>
                        </a:rPr>
                        <a:t>검사가</a:t>
                      </a:r>
                      <a:r>
                        <a:rPr lang="en-US" altLang="ko" sz="1400" baseline="0" dirty="0" smtClean="0">
                          <a:latin typeface="Arial" panose="020B0604020202020204" pitchFamily="34" charset="0"/>
                          <a:cs typeface="Arial" panose="020B0604020202020204" pitchFamily="34" charset="0"/>
                        </a:rPr>
                        <a:t> </a:t>
                      </a:r>
                      <a:r>
                        <a:rPr lang="ko-KR" altLang="en-US" sz="1400" baseline="0" dirty="0" smtClean="0">
                          <a:latin typeface="Arial" panose="020B0604020202020204" pitchFamily="34" charset="0"/>
                          <a:cs typeface="Arial" panose="020B0604020202020204" pitchFamily="34" charset="0"/>
                        </a:rPr>
                        <a:t>필요하다</a:t>
                      </a:r>
                      <a:r>
                        <a:rPr lang="en-US" altLang="ko-KR" sz="1400" baseline="0" dirty="0" smtClean="0">
                          <a:latin typeface="Arial" panose="020B0604020202020204" pitchFamily="34" charset="0"/>
                          <a:cs typeface="Arial" panose="020B0604020202020204" pitchFamily="34" charset="0"/>
                        </a:rPr>
                        <a:t>. </a:t>
                      </a:r>
                      <a:endParaRPr lang="ko" altLang="zh-CN" sz="1400" dirty="0">
                        <a:latin typeface="Arial" panose="020B0604020202020204" pitchFamily="34" charset="0"/>
                        <a:cs typeface="Arial" panose="020B0604020202020204" pitchFamily="34" charset="0"/>
                      </a:endParaRPr>
                    </a:p>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 sz="1400" baseline="0" dirty="0">
                          <a:latin typeface="Arial" panose="020B0604020202020204" pitchFamily="34" charset="0"/>
                          <a:cs typeface="Arial" panose="020B0604020202020204" pitchFamily="34" charset="0"/>
                        </a:rPr>
                        <a:t>환자에게 </a:t>
                      </a:r>
                      <a:r>
                        <a:rPr lang="ko-KR" altLang="en-US" sz="1400" baseline="0" dirty="0">
                          <a:latin typeface="Arial" panose="020B0604020202020204" pitchFamily="34" charset="0"/>
                          <a:cs typeface="Arial" panose="020B0604020202020204" pitchFamily="34" charset="0"/>
                        </a:rPr>
                        <a:t>햇빛</a:t>
                      </a:r>
                      <a:r>
                        <a:rPr lang="ko" sz="1400" baseline="0" dirty="0">
                          <a:latin typeface="Arial" panose="020B0604020202020204" pitchFamily="34" charset="0"/>
                          <a:cs typeface="Arial" panose="020B0604020202020204" pitchFamily="34" charset="0"/>
                        </a:rPr>
                        <a:t> 노출을 최소화하도록 </a:t>
                      </a:r>
                      <a:r>
                        <a:rPr lang="ko" sz="1400" baseline="0" dirty="0" smtClean="0">
                          <a:latin typeface="Arial" panose="020B0604020202020204" pitchFamily="34" charset="0"/>
                          <a:cs typeface="Arial" panose="020B0604020202020204" pitchFamily="34" charset="0"/>
                        </a:rPr>
                        <a:t>조언</a:t>
                      </a:r>
                      <a:r>
                        <a:rPr lang="ko-KR" altLang="en-US" sz="1400" baseline="0" dirty="0" smtClean="0">
                          <a:latin typeface="Arial" panose="020B0604020202020204" pitchFamily="34" charset="0"/>
                          <a:cs typeface="Arial" panose="020B0604020202020204" pitchFamily="34" charset="0"/>
                        </a:rPr>
                        <a:t>한다</a:t>
                      </a:r>
                      <a:r>
                        <a:rPr lang="ko" sz="1400" baseline="0" dirty="0" smtClean="0">
                          <a:latin typeface="Arial" panose="020B0604020202020204" pitchFamily="34" charset="0"/>
                          <a:cs typeface="Arial" panose="020B0604020202020204" pitchFamily="34" charset="0"/>
                        </a:rPr>
                        <a:t>.</a:t>
                      </a:r>
                      <a:endParaRPr lang="en-US" altLang="zh-CN" sz="1400" dirty="0">
                        <a:latin typeface="Arial" panose="020B0604020202020204" pitchFamily="34" charset="0"/>
                        <a:cs typeface="Arial" panose="020B0604020202020204" pitchFamily="34" charset="0"/>
                      </a:endParaRP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1"/>
                  </a:ext>
                </a:extLst>
              </a:tr>
              <a:tr h="1175038">
                <a:tc>
                  <a:txBody>
                    <a:bodyPr/>
                    <a:lstStyle/>
                    <a:p>
                      <a:pPr>
                        <a:lnSpc>
                          <a:spcPct val="100000"/>
                        </a:lnSpc>
                        <a:spcBef>
                          <a:spcPts val="0"/>
                        </a:spcBef>
                        <a:spcAft>
                          <a:spcPts val="0"/>
                        </a:spcAft>
                      </a:pPr>
                      <a:r>
                        <a:rPr lang="ko" sz="1400" baseline="0" dirty="0">
                          <a:latin typeface="Arial" panose="020B0604020202020204" pitchFamily="34" charset="0"/>
                          <a:cs typeface="Arial" panose="020B0604020202020204" pitchFamily="34" charset="0"/>
                        </a:rPr>
                        <a:t>설파살라진 </a:t>
                      </a:r>
                      <a:r>
                        <a:rPr lang="ko" sz="1400" baseline="30000" dirty="0">
                          <a:latin typeface="Arial" panose="020B0604020202020204" pitchFamily="34" charset="0"/>
                          <a:cs typeface="Arial" panose="020B0604020202020204" pitchFamily="34" charset="0"/>
                        </a:rPr>
                        <a:t>3,5</a:t>
                      </a:r>
                      <a:endParaRPr lang="en-US" sz="1400" dirty="0">
                        <a:latin typeface="Arial" panose="020B0604020202020204" pitchFamily="34" charset="0"/>
                        <a:cs typeface="Arial" panose="020B0604020202020204" pitchFamily="34" charset="0"/>
                      </a:endParaRP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KR" altLang="en-US" sz="1400" dirty="0">
                          <a:latin typeface="Arial" panose="020B0604020202020204" pitchFamily="34" charset="0"/>
                          <a:cs typeface="Arial" panose="020B0604020202020204" pitchFamily="34" charset="0"/>
                        </a:rPr>
                        <a:t>주기적인</a:t>
                      </a:r>
                      <a:r>
                        <a:rPr lang="ko" altLang="zh-CN" sz="1400" dirty="0">
                          <a:latin typeface="Arial" panose="020B0604020202020204" pitchFamily="34" charset="0"/>
                          <a:cs typeface="Arial" panose="020B0604020202020204" pitchFamily="34" charset="0"/>
                        </a:rPr>
                        <a:t> CBC 및 </a:t>
                      </a:r>
                      <a:r>
                        <a:rPr lang="ko-KR" altLang="en-US" sz="1400" dirty="0" err="1" smtClean="0">
                          <a:latin typeface="Arial" panose="020B0604020202020204" pitchFamily="34" charset="0"/>
                          <a:cs typeface="Arial" panose="020B0604020202020204" pitchFamily="34" charset="0"/>
                        </a:rPr>
                        <a:t>간기능검사</a:t>
                      </a:r>
                      <a:r>
                        <a:rPr lang="ko" altLang="zh-CN" sz="1400" dirty="0">
                          <a:latin typeface="Arial" panose="020B0604020202020204" pitchFamily="34" charset="0"/>
                          <a:cs typeface="Arial" panose="020B0604020202020204" pitchFamily="34" charset="0"/>
                        </a:rPr>
                        <a:t>가 </a:t>
                      </a:r>
                      <a:r>
                        <a:rPr lang="ko" altLang="zh-CN" sz="1400" dirty="0" smtClean="0">
                          <a:latin typeface="Arial" panose="020B0604020202020204" pitchFamily="34" charset="0"/>
                          <a:cs typeface="Arial" panose="020B0604020202020204" pitchFamily="34" charset="0"/>
                        </a:rPr>
                        <a:t>필요</a:t>
                      </a:r>
                      <a:r>
                        <a:rPr lang="ko-KR" altLang="en-US" sz="1400" dirty="0" smtClean="0">
                          <a:latin typeface="Arial" panose="020B0604020202020204" pitchFamily="34" charset="0"/>
                          <a:cs typeface="Arial" panose="020B0604020202020204" pitchFamily="34" charset="0"/>
                        </a:rPr>
                        <a:t>하</a:t>
                      </a:r>
                      <a:r>
                        <a:rPr lang="ko" altLang="zh-CN" sz="1400" dirty="0" smtClean="0">
                          <a:latin typeface="Arial" panose="020B0604020202020204" pitchFamily="34" charset="0"/>
                          <a:cs typeface="Arial" panose="020B0604020202020204" pitchFamily="34" charset="0"/>
                        </a:rPr>
                        <a:t>다</a:t>
                      </a:r>
                      <a:r>
                        <a:rPr lang="ko" altLang="zh-CN" sz="1400" dirty="0">
                          <a:latin typeface="Arial" panose="020B0604020202020204" pitchFamily="34" charset="0"/>
                          <a:cs typeface="Arial" panose="020B0604020202020204" pitchFamily="34" charset="0"/>
                        </a:rPr>
                        <a:t>.</a:t>
                      </a:r>
                    </a:p>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 sz="1400" baseline="0" dirty="0">
                          <a:latin typeface="Arial" panose="020B0604020202020204" pitchFamily="34" charset="0"/>
                          <a:cs typeface="Arial" panose="020B0604020202020204" pitchFamily="34" charset="0"/>
                        </a:rPr>
                        <a:t>환자에게 </a:t>
                      </a:r>
                      <a:r>
                        <a:rPr lang="ko-KR" altLang="en-US" sz="1400" baseline="0" dirty="0">
                          <a:latin typeface="Arial" panose="020B0604020202020204" pitchFamily="34" charset="0"/>
                          <a:cs typeface="Arial" panose="020B0604020202020204" pitchFamily="34" charset="0"/>
                        </a:rPr>
                        <a:t>햇빛</a:t>
                      </a:r>
                      <a:r>
                        <a:rPr lang="ko" sz="1400" baseline="0" dirty="0">
                          <a:latin typeface="Arial" panose="020B0604020202020204" pitchFamily="34" charset="0"/>
                          <a:cs typeface="Arial" panose="020B0604020202020204" pitchFamily="34" charset="0"/>
                        </a:rPr>
                        <a:t> 노출을 최소화하도록 </a:t>
                      </a:r>
                      <a:r>
                        <a:rPr lang="ko" sz="1400" baseline="0" dirty="0" smtClean="0">
                          <a:latin typeface="Arial" panose="020B0604020202020204" pitchFamily="34" charset="0"/>
                          <a:cs typeface="Arial" panose="020B0604020202020204" pitchFamily="34" charset="0"/>
                        </a:rPr>
                        <a:t>조언</a:t>
                      </a:r>
                      <a:r>
                        <a:rPr lang="ko-KR" altLang="en-US" sz="1400" baseline="0" dirty="0" smtClean="0">
                          <a:latin typeface="Arial" panose="020B0604020202020204" pitchFamily="34" charset="0"/>
                          <a:cs typeface="Arial" panose="020B0604020202020204" pitchFamily="34" charset="0"/>
                        </a:rPr>
                        <a:t>한다</a:t>
                      </a:r>
                      <a:r>
                        <a:rPr lang="ko" sz="1400" baseline="0" dirty="0" smtClean="0">
                          <a:latin typeface="Arial" panose="020B0604020202020204" pitchFamily="34" charset="0"/>
                          <a:cs typeface="Arial" panose="020B0604020202020204" pitchFamily="34" charset="0"/>
                        </a:rPr>
                        <a:t>.</a:t>
                      </a:r>
                      <a:endParaRPr lang="ko" sz="1400" baseline="0" dirty="0">
                        <a:latin typeface="Arial" panose="020B0604020202020204" pitchFamily="34" charset="0"/>
                        <a:cs typeface="Arial" panose="020B0604020202020204" pitchFamily="34" charset="0"/>
                      </a:endParaRPr>
                    </a:p>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 sz="1400" baseline="0" dirty="0">
                          <a:latin typeface="Arial" panose="020B0604020202020204" pitchFamily="34" charset="0"/>
                          <a:cs typeface="Arial" panose="020B0604020202020204" pitchFamily="34" charset="0"/>
                        </a:rPr>
                        <a:t>신장 결석을 예방하기 위해 적절한 수분 공급에 대해 환자에게 </a:t>
                      </a:r>
                      <a:r>
                        <a:rPr lang="ko" sz="1400" baseline="0" dirty="0" smtClean="0">
                          <a:latin typeface="Arial" panose="020B0604020202020204" pitchFamily="34" charset="0"/>
                          <a:cs typeface="Arial" panose="020B0604020202020204" pitchFamily="34" charset="0"/>
                        </a:rPr>
                        <a:t>조언</a:t>
                      </a:r>
                      <a:r>
                        <a:rPr lang="ko-KR" altLang="en-US" sz="1400" baseline="0" dirty="0" smtClean="0">
                          <a:latin typeface="Arial" panose="020B0604020202020204" pitchFamily="34" charset="0"/>
                          <a:cs typeface="Arial" panose="020B0604020202020204" pitchFamily="34" charset="0"/>
                        </a:rPr>
                        <a:t>한다</a:t>
                      </a:r>
                      <a:r>
                        <a:rPr lang="ko" sz="1400" baseline="0" dirty="0" smtClean="0">
                          <a:latin typeface="Arial" panose="020B0604020202020204" pitchFamily="34" charset="0"/>
                          <a:cs typeface="Arial" panose="020B0604020202020204" pitchFamily="34" charset="0"/>
                        </a:rPr>
                        <a:t>.</a:t>
                      </a:r>
                      <a:endParaRPr lang="ko" sz="1400" baseline="0" dirty="0">
                        <a:latin typeface="Arial" panose="020B0604020202020204" pitchFamily="34" charset="0"/>
                        <a:cs typeface="Arial" panose="020B0604020202020204" pitchFamily="34" charset="0"/>
                      </a:endParaRPr>
                    </a:p>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 sz="1400" baseline="0" dirty="0">
                          <a:latin typeface="Arial" panose="020B0604020202020204" pitchFamily="34" charset="0"/>
                          <a:cs typeface="Arial" panose="020B0604020202020204" pitchFamily="34" charset="0"/>
                        </a:rPr>
                        <a:t>정액의 질 손상 위험을 </a:t>
                      </a:r>
                      <a:r>
                        <a:rPr lang="ko" sz="1400" baseline="0" dirty="0" smtClean="0">
                          <a:latin typeface="Arial" panose="020B0604020202020204" pitchFamily="34" charset="0"/>
                          <a:cs typeface="Arial" panose="020B0604020202020204" pitchFamily="34" charset="0"/>
                        </a:rPr>
                        <a:t>평</a:t>
                      </a:r>
                      <a:r>
                        <a:rPr lang="ko-KR" altLang="en-US" sz="1400" baseline="0" dirty="0" smtClean="0">
                          <a:latin typeface="Arial" panose="020B0604020202020204" pitchFamily="34" charset="0"/>
                          <a:cs typeface="Arial" panose="020B0604020202020204" pitchFamily="34" charset="0"/>
                        </a:rPr>
                        <a:t>가한</a:t>
                      </a:r>
                      <a:r>
                        <a:rPr lang="ko" sz="1400" baseline="0" dirty="0" smtClean="0">
                          <a:latin typeface="Arial" panose="020B0604020202020204" pitchFamily="34" charset="0"/>
                          <a:cs typeface="Arial" panose="020B0604020202020204" pitchFamily="34" charset="0"/>
                        </a:rPr>
                        <a:t>다</a:t>
                      </a:r>
                      <a:r>
                        <a:rPr lang="ko" sz="1400" baseline="0" dirty="0">
                          <a:latin typeface="Arial" panose="020B0604020202020204" pitchFamily="34" charset="0"/>
                          <a:cs typeface="Arial" panose="020B0604020202020204" pitchFamily="34" charset="0"/>
                        </a:rPr>
                        <a:t>.</a:t>
                      </a: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2"/>
                  </a:ext>
                </a:extLst>
              </a:tr>
              <a:tr h="328237">
                <a:tc>
                  <a:txBody>
                    <a:bodyPr/>
                    <a:lstStyle/>
                    <a:p>
                      <a:pPr>
                        <a:lnSpc>
                          <a:spcPct val="100000"/>
                        </a:lnSpc>
                        <a:spcBef>
                          <a:spcPts val="0"/>
                        </a:spcBef>
                        <a:spcAft>
                          <a:spcPts val="0"/>
                        </a:spcAft>
                      </a:pPr>
                      <a:r>
                        <a:rPr lang="ko" sz="1400" baseline="0" dirty="0">
                          <a:latin typeface="Arial" panose="020B0604020202020204" pitchFamily="34" charset="0"/>
                          <a:cs typeface="Arial" panose="020B0604020202020204" pitchFamily="34" charset="0"/>
                        </a:rPr>
                        <a:t>레플루노마이드 </a:t>
                      </a:r>
                      <a:r>
                        <a:rPr lang="ko" sz="1400" baseline="30000" dirty="0">
                          <a:latin typeface="Arial" panose="020B0604020202020204" pitchFamily="34" charset="0"/>
                          <a:cs typeface="Arial" panose="020B0604020202020204" pitchFamily="34" charset="0"/>
                        </a:rPr>
                        <a:t>3,6</a:t>
                      </a:r>
                      <a:endParaRPr lang="en-US" sz="1400" baseline="0" dirty="0">
                        <a:latin typeface="Arial" panose="020B0604020202020204" pitchFamily="34" charset="0"/>
                        <a:cs typeface="Arial" panose="020B0604020202020204" pitchFamily="34" charset="0"/>
                      </a:endParaRP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a:txBody>
                    <a:bodyPr/>
                    <a:lstStyle/>
                    <a:p>
                      <a:pPr marL="285750" marR="0" lvl="0" indent="-285750" algn="l" defTabSz="6858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ko-KR" altLang="en-US" sz="1400" dirty="0">
                          <a:latin typeface="Arial" panose="020B0604020202020204" pitchFamily="34" charset="0"/>
                          <a:cs typeface="Arial" panose="020B0604020202020204" pitchFamily="34" charset="0"/>
                        </a:rPr>
                        <a:t>정기적인</a:t>
                      </a:r>
                      <a:r>
                        <a:rPr lang="ko" altLang="zh-CN" sz="1400" dirty="0">
                          <a:latin typeface="Arial" panose="020B0604020202020204" pitchFamily="34" charset="0"/>
                          <a:cs typeface="Arial" panose="020B0604020202020204" pitchFamily="34" charset="0"/>
                        </a:rPr>
                        <a:t> CBC 및 </a:t>
                      </a:r>
                      <a:r>
                        <a:rPr lang="ko-KR" altLang="en-US" sz="1400" dirty="0" err="1" smtClean="0">
                          <a:latin typeface="Arial" panose="020B0604020202020204" pitchFamily="34" charset="0"/>
                          <a:cs typeface="Arial" panose="020B0604020202020204" pitchFamily="34" charset="0"/>
                        </a:rPr>
                        <a:t>간기능검사</a:t>
                      </a:r>
                      <a:r>
                        <a:rPr lang="ko" altLang="zh-CN" sz="1400" dirty="0" smtClean="0">
                          <a:latin typeface="Arial" panose="020B0604020202020204" pitchFamily="34" charset="0"/>
                          <a:cs typeface="Arial" panose="020B0604020202020204" pitchFamily="34" charset="0"/>
                        </a:rPr>
                        <a:t>가 필요</a:t>
                      </a:r>
                      <a:r>
                        <a:rPr lang="ko-KR" altLang="en-US" sz="1400" dirty="0" smtClean="0">
                          <a:latin typeface="Arial" panose="020B0604020202020204" pitchFamily="34" charset="0"/>
                          <a:cs typeface="Arial" panose="020B0604020202020204" pitchFamily="34" charset="0"/>
                        </a:rPr>
                        <a:t>하</a:t>
                      </a:r>
                      <a:r>
                        <a:rPr lang="ko" altLang="zh-CN" sz="1400" dirty="0" smtClean="0">
                          <a:latin typeface="Arial" panose="020B0604020202020204" pitchFamily="34" charset="0"/>
                          <a:cs typeface="Arial" panose="020B0604020202020204" pitchFamily="34" charset="0"/>
                        </a:rPr>
                        <a:t>다</a:t>
                      </a:r>
                      <a:r>
                        <a:rPr lang="ko" altLang="zh-CN" sz="1400" dirty="0">
                          <a:latin typeface="Arial" panose="020B0604020202020204" pitchFamily="34" charset="0"/>
                          <a:cs typeface="Arial" panose="020B0604020202020204" pitchFamily="34" charset="0"/>
                        </a:rPr>
                        <a:t>.</a:t>
                      </a: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Rectangle 4">
            <a:extLst>
              <a:ext uri="{FF2B5EF4-FFF2-40B4-BE49-F238E27FC236}">
                <a16:creationId xmlns:a16="http://schemas.microsoft.com/office/drawing/2014/main" id="{9C0D406A-2846-8F46-8EAC-98EE39629BA7}"/>
              </a:ext>
            </a:extLst>
          </p:cNvPr>
          <p:cNvSpPr/>
          <p:nvPr/>
        </p:nvSpPr>
        <p:spPr>
          <a:xfrm>
            <a:off x="441597" y="4318080"/>
            <a:ext cx="4143334" cy="430887"/>
          </a:xfrm>
          <a:prstGeom prst="rect">
            <a:avLst/>
          </a:prstGeom>
        </p:spPr>
        <p:txBody>
          <a:bodyPr wrap="square">
            <a:spAutoFit/>
          </a:bodyPr>
          <a:lstStyle/>
          <a:p>
            <a:r>
              <a:rPr lang="ko" sz="1100" dirty="0">
                <a:solidFill>
                  <a:srgbClr val="000000"/>
                </a:solidFill>
                <a:latin typeface="Arial" panose="020B0604020202020204" pitchFamily="34" charset="0"/>
                <a:cs typeface="Arial" panose="020B0604020202020204" pitchFamily="34" charset="0"/>
              </a:rPr>
              <a:t>CBC, </a:t>
            </a:r>
            <a:r>
              <a:rPr lang="ko-KR" altLang="en-US" sz="1100" dirty="0" smtClean="0">
                <a:solidFill>
                  <a:srgbClr val="000000"/>
                </a:solidFill>
                <a:latin typeface="Arial" panose="020B0604020202020204" pitchFamily="34" charset="0"/>
                <a:cs typeface="Arial" panose="020B0604020202020204" pitchFamily="34" charset="0"/>
              </a:rPr>
              <a:t>간기능</a:t>
            </a:r>
            <a:r>
              <a:rPr lang="ko" sz="1100" dirty="0" smtClean="0">
                <a:solidFill>
                  <a:srgbClr val="000000"/>
                </a:solidFill>
                <a:latin typeface="Arial" panose="020B0604020202020204" pitchFamily="34" charset="0"/>
                <a:cs typeface="Arial" panose="020B0604020202020204" pitchFamily="34" charset="0"/>
              </a:rPr>
              <a:t>및 신장기능 </a:t>
            </a:r>
            <a:r>
              <a:rPr lang="ko" sz="1100" dirty="0">
                <a:solidFill>
                  <a:srgbClr val="000000"/>
                </a:solidFill>
                <a:latin typeface="Arial" panose="020B0604020202020204" pitchFamily="34" charset="0"/>
                <a:cs typeface="Arial" panose="020B0604020202020204" pitchFamily="34" charset="0"/>
              </a:rPr>
              <a:t>검사</a:t>
            </a:r>
            <a:r>
              <a:rPr lang="ko-KR" altLang="en-US" sz="1100" dirty="0">
                <a:solidFill>
                  <a:srgbClr val="000000"/>
                </a:solidFill>
                <a:latin typeface="Arial" panose="020B0604020202020204" pitchFamily="34" charset="0"/>
                <a:cs typeface="Arial" panose="020B0604020202020204" pitchFamily="34" charset="0"/>
              </a:rPr>
              <a:t>의 이상이 있는 경우</a:t>
            </a:r>
            <a:r>
              <a:rPr lang="ko" sz="1100" dirty="0">
                <a:solidFill>
                  <a:srgbClr val="000000"/>
                </a:solidFill>
                <a:latin typeface="Arial" panose="020B0604020202020204" pitchFamily="34" charset="0"/>
                <a:cs typeface="Arial" panose="020B0604020202020204" pitchFamily="34" charset="0"/>
              </a:rPr>
              <a:t> DMARD의 </a:t>
            </a:r>
            <a:r>
              <a:rPr lang="ko-KR" altLang="en-US" sz="1100" dirty="0">
                <a:solidFill>
                  <a:srgbClr val="000000"/>
                </a:solidFill>
                <a:latin typeface="Arial" panose="020B0604020202020204" pitchFamily="34" charset="0"/>
                <a:cs typeface="Arial" panose="020B0604020202020204" pitchFamily="34" charset="0"/>
              </a:rPr>
              <a:t>용량 조절이 필요할 수 있어 정기적인 검사를 요합니다</a:t>
            </a:r>
            <a:r>
              <a:rPr lang="ko" sz="1100" baseline="30000" dirty="0">
                <a:solidFill>
                  <a:srgbClr val="000000"/>
                </a:solidFill>
                <a:latin typeface="Arial" panose="020B0604020202020204" pitchFamily="34" charset="0"/>
                <a:cs typeface="Arial" panose="020B0604020202020204" pitchFamily="34" charset="0"/>
              </a:rPr>
              <a:t>2,6,7</a:t>
            </a:r>
            <a:endParaRPr lang="en-US" sz="1100" dirty="0">
              <a:latin typeface="Arial" panose="020B0604020202020204" pitchFamily="34" charset="0"/>
              <a:cs typeface="Arial" panose="020B0604020202020204" pitchFamily="34" charset="0"/>
            </a:endParaRPr>
          </a:p>
        </p:txBody>
      </p:sp>
      <p:sp>
        <p:nvSpPr>
          <p:cNvPr id="10" name="Rounded Rectangle 9">
            <a:extLst>
              <a:ext uri="{FF2B5EF4-FFF2-40B4-BE49-F238E27FC236}">
                <a16:creationId xmlns:a16="http://schemas.microsoft.com/office/drawing/2014/main" id="{33CB1ECB-B93B-E24B-8487-961E764244AF}"/>
              </a:ext>
            </a:extLst>
          </p:cNvPr>
          <p:cNvSpPr/>
          <p:nvPr/>
        </p:nvSpPr>
        <p:spPr>
          <a:xfrm>
            <a:off x="5993709" y="1728409"/>
            <a:ext cx="2607732" cy="1943015"/>
          </a:xfrm>
          <a:prstGeom prst="round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Text Placeholder 4">
            <a:extLst>
              <a:ext uri="{FF2B5EF4-FFF2-40B4-BE49-F238E27FC236}">
                <a16:creationId xmlns:a16="http://schemas.microsoft.com/office/drawing/2014/main" id="{48DEB959-F50A-DF41-79C2-57DA72C706E9}"/>
              </a:ext>
            </a:extLst>
          </p:cNvPr>
          <p:cNvSpPr txBox="1">
            <a:spLocks/>
          </p:cNvSpPr>
          <p:nvPr/>
        </p:nvSpPr>
        <p:spPr>
          <a:xfrm>
            <a:off x="4572000" y="4269456"/>
            <a:ext cx="4572000"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1. Gossec L, et al. Ann Rheum Dis 2020;79(6):700‐712.</a:t>
            </a:r>
          </a:p>
          <a:p>
            <a:r>
              <a:rPr lang="en-US" dirty="0"/>
              <a:t>2. Cuchacovich R, et al. Ther Adv Chronic Dis 2012;3(6):259-269. </a:t>
            </a:r>
          </a:p>
          <a:p>
            <a:r>
              <a:rPr lang="en-US" dirty="0"/>
              <a:t>3. Robinson PC, et al. Australian Pharmacist 2014;33(5):68-70.</a:t>
            </a:r>
          </a:p>
          <a:p>
            <a:r>
              <a:rPr lang="en-US" dirty="0"/>
              <a:t>4. John Hopkins Arthritis Center. Rheumatoid arthritis treatment. Available at: </a:t>
            </a:r>
            <a:r>
              <a:rPr lang="en-US" dirty="0">
                <a:hlinkClick r:id="rId4"/>
              </a:rPr>
              <a:t>https://www.hopkinsarthritis.org/arthritis-info/rheumatoid-arthritis/ra-treatment/</a:t>
            </a:r>
            <a:r>
              <a:rPr lang="en-US" dirty="0"/>
              <a:t> Accessed 20 September 2020. </a:t>
            </a:r>
          </a:p>
          <a:p>
            <a:r>
              <a:rPr lang="en-US" dirty="0"/>
              <a:t>5. Krause ML, et al. Ther Adv Musculoskelet Dis 2014;6(5):169-184.</a:t>
            </a:r>
          </a:p>
          <a:p>
            <a:endParaRPr lang="en-US" dirty="0"/>
          </a:p>
          <a:p>
            <a:endParaRPr lang="en-SG" dirty="0"/>
          </a:p>
        </p:txBody>
      </p:sp>
      <p:sp>
        <p:nvSpPr>
          <p:cNvPr id="9" name="Title 1"/>
          <p:cNvSpPr>
            <a:spLocks noGrp="1"/>
          </p:cNvSpPr>
          <p:nvPr>
            <p:ph type="title"/>
          </p:nvPr>
        </p:nvSpPr>
        <p:spPr>
          <a:xfrm>
            <a:off x="207034" y="194928"/>
            <a:ext cx="8676055" cy="731509"/>
          </a:xfrm>
        </p:spPr>
        <p:txBody>
          <a:bodyPr>
            <a:normAutofit/>
          </a:bodyPr>
          <a:lstStyle/>
          <a:p>
            <a:r>
              <a:rPr lang="ko-KR" altLang="en-US" sz="2000" dirty="0" smtClean="0"/>
              <a:t>말초관절염</a:t>
            </a:r>
            <a:r>
              <a:rPr lang="ko-KR" altLang="en-US" sz="2000" dirty="0"/>
              <a:t>에</a:t>
            </a:r>
            <a:r>
              <a:rPr lang="ko-KR" altLang="en-US" sz="2000" dirty="0" smtClean="0"/>
              <a:t> 사용하는 </a:t>
            </a:r>
            <a:r>
              <a:rPr lang="en-US" altLang="ko-KR" sz="2000" dirty="0" smtClean="0"/>
              <a:t>methotrexate, sulfasalazine, </a:t>
            </a:r>
            <a:r>
              <a:rPr lang="en-US" altLang="ko-KR" sz="2000" dirty="0" err="1" smtClean="0"/>
              <a:t>leflunomide</a:t>
            </a:r>
            <a:r>
              <a:rPr lang="ko" sz="2000" baseline="30000" dirty="0" smtClean="0"/>
              <a:t>1,2 </a:t>
            </a:r>
            <a:r>
              <a:rPr lang="ko" sz="2000" dirty="0" smtClean="0"/>
              <a:t>(</a:t>
            </a:r>
            <a:r>
              <a:rPr lang="en-US" altLang="ko" sz="2000" dirty="0" smtClean="0"/>
              <a:t>2</a:t>
            </a:r>
            <a:r>
              <a:rPr lang="ko" sz="2000" dirty="0" smtClean="0"/>
              <a:t>/2</a:t>
            </a:r>
            <a:r>
              <a:rPr lang="ko" sz="2000" dirty="0"/>
              <a:t>)</a:t>
            </a:r>
          </a:p>
        </p:txBody>
      </p:sp>
    </p:spTree>
    <p:extLst>
      <p:ext uri="{BB962C8B-B14F-4D97-AF65-F5344CB8AC3E}">
        <p14:creationId xmlns:p14="http://schemas.microsoft.com/office/powerpoint/2010/main" val="280691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319" y="187972"/>
            <a:ext cx="8377362" cy="731509"/>
          </a:xfrm>
        </p:spPr>
        <p:txBody>
          <a:bodyPr>
            <a:noAutofit/>
          </a:bodyPr>
          <a:lstStyle/>
          <a:p>
            <a:r>
              <a:rPr lang="ko" altLang="zh-CN" dirty="0" smtClean="0"/>
              <a:t>기존의 DMARD</a:t>
            </a:r>
            <a:r>
              <a:rPr lang="en-US" altLang="ko" dirty="0"/>
              <a:t> </a:t>
            </a:r>
            <a:r>
              <a:rPr lang="ko-KR" altLang="en-US" dirty="0" smtClean="0"/>
              <a:t>에 치료</a:t>
            </a:r>
            <a:r>
              <a:rPr lang="ko" altLang="zh-CN" dirty="0" smtClean="0"/>
              <a:t>반응이 </a:t>
            </a:r>
            <a:r>
              <a:rPr lang="ko" altLang="zh-CN" dirty="0"/>
              <a:t>적절하지 </a:t>
            </a:r>
            <a:r>
              <a:rPr lang="ko" altLang="zh-CN" dirty="0" smtClean="0"/>
              <a:t>않은 </a:t>
            </a:r>
            <a:r>
              <a:rPr lang="ko" altLang="zh-CN" dirty="0"/>
              <a:t>말초 관절염에 </a:t>
            </a:r>
            <a:r>
              <a:rPr lang="ko-KR" altLang="en-US" dirty="0" smtClean="0"/>
              <a:t>사용하는 생물학적 </a:t>
            </a:r>
            <a:r>
              <a:rPr lang="en-US" altLang="ko-KR" dirty="0" smtClean="0"/>
              <a:t>DMARD</a:t>
            </a:r>
            <a:r>
              <a:rPr lang="ko" altLang="zh-CN" baseline="30000" dirty="0" smtClean="0"/>
              <a:t>1 </a:t>
            </a:r>
            <a:r>
              <a:rPr lang="ko" altLang="zh-CN" dirty="0"/>
              <a:t>(1/2)</a:t>
            </a:r>
            <a:endParaRPr lang="en-US" dirty="0"/>
          </a:p>
        </p:txBody>
      </p:sp>
      <p:sp>
        <p:nvSpPr>
          <p:cNvPr id="4" name="Text Placeholder 3"/>
          <p:cNvSpPr>
            <a:spLocks noGrp="1"/>
          </p:cNvSpPr>
          <p:nvPr>
            <p:ph type="body" sz="quarter" idx="10"/>
          </p:nvPr>
        </p:nvSpPr>
        <p:spPr>
          <a:xfrm>
            <a:off x="513030" y="4745201"/>
            <a:ext cx="4637702" cy="398299"/>
          </a:xfrm>
        </p:spPr>
        <p:txBody>
          <a:bodyPr>
            <a:noAutofit/>
          </a:bodyPr>
          <a:lstStyle/>
          <a:p>
            <a:r>
              <a:rPr lang="ko" dirty="0"/>
              <a:t>DMARD, 질병 수정 항류마티스 약물; IL-12/23i; 인터루킨 12/인터루킨 23 억제제; IL-17i, 인터루킨-17 억제제; </a:t>
            </a:r>
            <a:r>
              <a:rPr lang="ko" altLang="zh-CN" dirty="0"/>
              <a:t>NSAID, 비스테로이드성 소염제; PsA, 건선성 관절염; TNFi, 종양 괴사 인자 억제제</a:t>
            </a:r>
          </a:p>
          <a:p>
            <a:endParaRPr lang="en-US" dirty="0"/>
          </a:p>
        </p:txBody>
      </p:sp>
      <p:sp>
        <p:nvSpPr>
          <p:cNvPr id="14" name="Content Placeholder 2">
            <a:extLst>
              <a:ext uri="{FF2B5EF4-FFF2-40B4-BE49-F238E27FC236}">
                <a16:creationId xmlns:a16="http://schemas.microsoft.com/office/drawing/2014/main" id="{9C42891C-79A8-5845-A62D-34E7150542FF}"/>
              </a:ext>
            </a:extLst>
          </p:cNvPr>
          <p:cNvSpPr>
            <a:spLocks noGrp="1"/>
          </p:cNvSpPr>
          <p:nvPr>
            <p:ph idx="1"/>
          </p:nvPr>
        </p:nvSpPr>
        <p:spPr>
          <a:xfrm>
            <a:off x="383319" y="1116379"/>
            <a:ext cx="5238548" cy="3402419"/>
          </a:xfrm>
        </p:spPr>
        <p:txBody>
          <a:bodyPr>
            <a:noAutofit/>
          </a:bodyPr>
          <a:lstStyle/>
          <a:p>
            <a:pPr marL="117475" lvl="0" indent="-117475">
              <a:lnSpc>
                <a:spcPct val="110000"/>
              </a:lnSpc>
              <a:spcAft>
                <a:spcPts val="0"/>
              </a:spcAft>
              <a:defRPr/>
            </a:pPr>
            <a:r>
              <a:rPr lang="ko" dirty="0" smtClean="0">
                <a:solidFill>
                  <a:srgbClr val="FF0000"/>
                </a:solidFill>
              </a:rPr>
              <a:t>생물학적 </a:t>
            </a:r>
            <a:r>
              <a:rPr lang="ko" dirty="0">
                <a:solidFill>
                  <a:srgbClr val="FF0000"/>
                </a:solidFill>
              </a:rPr>
              <a:t>DMARD는 NSAID 또는 </a:t>
            </a:r>
            <a:r>
              <a:rPr lang="ko" dirty="0" smtClean="0">
                <a:solidFill>
                  <a:srgbClr val="FF0000"/>
                </a:solidFill>
              </a:rPr>
              <a:t>글루코코티코이드</a:t>
            </a:r>
            <a:r>
              <a:rPr lang="en-US" altLang="ko" dirty="0" smtClean="0">
                <a:solidFill>
                  <a:srgbClr val="FF0000"/>
                </a:solidFill>
              </a:rPr>
              <a:t> </a:t>
            </a:r>
            <a:r>
              <a:rPr lang="ko-KR" altLang="en-US" dirty="0" smtClean="0">
                <a:solidFill>
                  <a:srgbClr val="FF0000"/>
                </a:solidFill>
              </a:rPr>
              <a:t>치료에 </a:t>
            </a:r>
            <a:r>
              <a:rPr lang="ko-KR" altLang="en-US" dirty="0">
                <a:solidFill>
                  <a:srgbClr val="FF0000"/>
                </a:solidFill>
              </a:rPr>
              <a:t>적절하게 질환이 조절되지 않는 </a:t>
            </a:r>
            <a:r>
              <a:rPr lang="ko" dirty="0">
                <a:solidFill>
                  <a:srgbClr val="FF0000"/>
                </a:solidFill>
              </a:rPr>
              <a:t>환자에게 </a:t>
            </a:r>
            <a:r>
              <a:rPr lang="ko" dirty="0" smtClean="0">
                <a:solidFill>
                  <a:srgbClr val="FF0000"/>
                </a:solidFill>
              </a:rPr>
              <a:t>사용</a:t>
            </a:r>
            <a:r>
              <a:rPr lang="ko-KR" altLang="en-US" dirty="0" smtClean="0">
                <a:solidFill>
                  <a:srgbClr val="FF0000"/>
                </a:solidFill>
              </a:rPr>
              <a:t>된</a:t>
            </a:r>
            <a:r>
              <a:rPr lang="ko" dirty="0" smtClean="0">
                <a:solidFill>
                  <a:srgbClr val="FF0000"/>
                </a:solidFill>
              </a:rPr>
              <a:t>다</a:t>
            </a:r>
            <a:r>
              <a:rPr lang="ko" dirty="0">
                <a:solidFill>
                  <a:srgbClr val="FF0000"/>
                </a:solidFill>
              </a:rPr>
              <a:t>. </a:t>
            </a:r>
            <a:r>
              <a:rPr lang="ko" baseline="30000" dirty="0"/>
              <a:t>1</a:t>
            </a:r>
          </a:p>
          <a:p>
            <a:pPr marL="117475" lvl="0" indent="-117475">
              <a:lnSpc>
                <a:spcPct val="110000"/>
              </a:lnSpc>
              <a:spcAft>
                <a:spcPts val="0"/>
              </a:spcAft>
              <a:defRPr/>
            </a:pPr>
            <a:r>
              <a:rPr lang="ko" dirty="0" smtClean="0"/>
              <a:t>TNF</a:t>
            </a:r>
            <a:r>
              <a:rPr lang="en-US" altLang="ko" dirty="0" smtClean="0"/>
              <a:t> </a:t>
            </a:r>
            <a:r>
              <a:rPr lang="ko-KR" altLang="en-US" dirty="0" err="1" smtClean="0"/>
              <a:t>억제제</a:t>
            </a:r>
            <a:r>
              <a:rPr lang="ko" dirty="0" smtClean="0"/>
              <a:t>, IL-12/23</a:t>
            </a:r>
            <a:r>
              <a:rPr lang="en-US" altLang="ko" dirty="0" smtClean="0"/>
              <a:t> </a:t>
            </a:r>
            <a:r>
              <a:rPr lang="ko-KR" altLang="en-US" dirty="0" err="1" smtClean="0"/>
              <a:t>억제제</a:t>
            </a:r>
            <a:r>
              <a:rPr lang="ko-KR" altLang="en-US" dirty="0" smtClean="0"/>
              <a:t> </a:t>
            </a:r>
            <a:r>
              <a:rPr lang="ko" dirty="0" smtClean="0"/>
              <a:t>및 IL-17</a:t>
            </a:r>
            <a:r>
              <a:rPr lang="ko-KR" altLang="en-US" dirty="0"/>
              <a:t> </a:t>
            </a:r>
            <a:r>
              <a:rPr lang="ko-KR" altLang="en-US" dirty="0" err="1" smtClean="0"/>
              <a:t>억제제</a:t>
            </a:r>
            <a:r>
              <a:rPr lang="ko" dirty="0" smtClean="0"/>
              <a:t>와 </a:t>
            </a:r>
            <a:r>
              <a:rPr lang="ko" dirty="0"/>
              <a:t>같은 생물학적 DMARD 는 피하 주사를 통해 </a:t>
            </a:r>
            <a:r>
              <a:rPr lang="ko" dirty="0" smtClean="0"/>
              <a:t>투여</a:t>
            </a:r>
            <a:r>
              <a:rPr lang="ko-KR" altLang="en-US" dirty="0" smtClean="0"/>
              <a:t>된</a:t>
            </a:r>
            <a:r>
              <a:rPr lang="ko" dirty="0" smtClean="0"/>
              <a:t>다</a:t>
            </a:r>
            <a:r>
              <a:rPr lang="ko" dirty="0"/>
              <a:t>. </a:t>
            </a:r>
            <a:r>
              <a:rPr lang="ko" baseline="30000" dirty="0"/>
              <a:t>2</a:t>
            </a:r>
          </a:p>
          <a:p>
            <a:pPr marL="117475" lvl="0" indent="-117475">
              <a:lnSpc>
                <a:spcPct val="110000"/>
              </a:lnSpc>
              <a:spcAft>
                <a:spcPts val="0"/>
              </a:spcAft>
              <a:defRPr/>
            </a:pPr>
            <a:r>
              <a:rPr lang="ko" dirty="0"/>
              <a:t>치료 선택에 영향을 미치는 요인에는 효능(일상 활동 수행 능력 향상), 투여 경로, 투여 빈도, 동반 질환, 환자 선호도 및 순응도가 </a:t>
            </a:r>
            <a:r>
              <a:rPr lang="ko" dirty="0" smtClean="0"/>
              <a:t>포함</a:t>
            </a:r>
            <a:r>
              <a:rPr lang="ko-KR" altLang="en-US" dirty="0" smtClean="0"/>
              <a:t>된</a:t>
            </a:r>
            <a:r>
              <a:rPr lang="ko" dirty="0" smtClean="0"/>
              <a:t>다</a:t>
            </a:r>
            <a:r>
              <a:rPr lang="ko" dirty="0"/>
              <a:t>. </a:t>
            </a:r>
            <a:r>
              <a:rPr lang="ko" baseline="30000" dirty="0"/>
              <a:t>1,3,4</a:t>
            </a:r>
            <a:r>
              <a:rPr lang="ko" dirty="0"/>
              <a:t> </a:t>
            </a:r>
          </a:p>
          <a:p>
            <a:pPr marL="117475" lvl="0" indent="-117475">
              <a:lnSpc>
                <a:spcPct val="110000"/>
              </a:lnSpc>
              <a:spcAft>
                <a:spcPts val="0"/>
              </a:spcAft>
              <a:defRPr/>
            </a:pPr>
            <a:r>
              <a:rPr lang="ko" dirty="0"/>
              <a:t>생물학적 DMARD는 메토트렉세이트에  추가</a:t>
            </a:r>
            <a:r>
              <a:rPr lang="ko-KR" altLang="en-US" dirty="0"/>
              <a:t>하여 </a:t>
            </a:r>
            <a:r>
              <a:rPr lang="ko-KR" altLang="en-US" dirty="0" smtClean="0"/>
              <a:t>투여할 </a:t>
            </a:r>
            <a:r>
              <a:rPr lang="ko" dirty="0"/>
              <a:t>수 </a:t>
            </a:r>
            <a:r>
              <a:rPr lang="ko-KR" altLang="en-US" dirty="0"/>
              <a:t>있</a:t>
            </a:r>
            <a:r>
              <a:rPr lang="ko" dirty="0" smtClean="0"/>
              <a:t>다</a:t>
            </a:r>
            <a:r>
              <a:rPr lang="ko" dirty="0"/>
              <a:t>. </a:t>
            </a:r>
            <a:r>
              <a:rPr lang="ko" baseline="30000" dirty="0"/>
              <a:t>1</a:t>
            </a:r>
          </a:p>
          <a:p>
            <a:pPr marL="117475" lvl="0" indent="-117475">
              <a:lnSpc>
                <a:spcPct val="110000"/>
              </a:lnSpc>
              <a:spcAft>
                <a:spcPts val="0"/>
              </a:spcAft>
              <a:defRPr/>
            </a:pPr>
            <a:r>
              <a:rPr lang="ko" dirty="0"/>
              <a:t>피부 침범이 있는 경우 </a:t>
            </a:r>
            <a:r>
              <a:rPr lang="ko" dirty="0" smtClean="0"/>
              <a:t>IL-17</a:t>
            </a:r>
            <a:r>
              <a:rPr lang="en-US" altLang="ko" dirty="0" smtClean="0"/>
              <a:t> </a:t>
            </a:r>
            <a:r>
              <a:rPr lang="ko-KR" altLang="en-US" dirty="0" err="1" smtClean="0"/>
              <a:t>억제제</a:t>
            </a:r>
            <a:r>
              <a:rPr lang="ko" dirty="0" smtClean="0"/>
              <a:t>가 TNF</a:t>
            </a:r>
            <a:r>
              <a:rPr lang="en-US" altLang="ko" dirty="0" smtClean="0"/>
              <a:t> </a:t>
            </a:r>
            <a:r>
              <a:rPr lang="ko-KR" altLang="en-US" dirty="0" err="1" smtClean="0"/>
              <a:t>억제제</a:t>
            </a:r>
            <a:r>
              <a:rPr lang="ko" dirty="0" smtClean="0"/>
              <a:t>보다 </a:t>
            </a:r>
            <a:r>
              <a:rPr lang="ko" dirty="0"/>
              <a:t>선호될 수 </a:t>
            </a:r>
            <a:r>
              <a:rPr lang="ko" dirty="0" smtClean="0"/>
              <a:t>있다</a:t>
            </a:r>
            <a:r>
              <a:rPr lang="ko" dirty="0"/>
              <a:t>. </a:t>
            </a:r>
            <a:r>
              <a:rPr lang="ko" baseline="30000" dirty="0"/>
              <a:t>1</a:t>
            </a:r>
          </a:p>
          <a:p>
            <a:pPr marL="117475" lvl="0" indent="-117475">
              <a:lnSpc>
                <a:spcPct val="110000"/>
              </a:lnSpc>
              <a:spcAft>
                <a:spcPts val="0"/>
              </a:spcAft>
              <a:defRPr/>
            </a:pPr>
            <a:r>
              <a:rPr lang="ko" dirty="0"/>
              <a:t>생물학적 DMARD</a:t>
            </a:r>
            <a:r>
              <a:rPr lang="en-US" altLang="ko" dirty="0"/>
              <a:t> </a:t>
            </a:r>
            <a:r>
              <a:rPr lang="ko-KR" altLang="en-US" dirty="0"/>
              <a:t>투여 후에도 치료 효과가 불충분한 경우</a:t>
            </a:r>
            <a:r>
              <a:rPr lang="en-US" altLang="ko-KR" dirty="0"/>
              <a:t>,</a:t>
            </a:r>
            <a:r>
              <a:rPr lang="ko" dirty="0"/>
              <a:t> 다른 생물학적 DMARD</a:t>
            </a:r>
            <a:r>
              <a:rPr lang="ko-KR" altLang="en-US" dirty="0"/>
              <a:t>로 변경해 볼 수 </a:t>
            </a:r>
            <a:r>
              <a:rPr lang="ko-KR" altLang="en-US" dirty="0" smtClean="0"/>
              <a:t>있다</a:t>
            </a:r>
            <a:r>
              <a:rPr lang="ko" dirty="0"/>
              <a:t>. </a:t>
            </a:r>
            <a:r>
              <a:rPr lang="ko" baseline="30000" dirty="0"/>
              <a:t>1</a:t>
            </a:r>
            <a:endParaRPr lang="en-US" dirty="0"/>
          </a:p>
        </p:txBody>
      </p:sp>
      <p:sp>
        <p:nvSpPr>
          <p:cNvPr id="15" name="Rectangle 14">
            <a:extLst>
              <a:ext uri="{FF2B5EF4-FFF2-40B4-BE49-F238E27FC236}">
                <a16:creationId xmlns:a16="http://schemas.microsoft.com/office/drawing/2014/main" id="{B5BAE6DC-1A97-1C41-8864-52C5DE899121}"/>
              </a:ext>
            </a:extLst>
          </p:cNvPr>
          <p:cNvSpPr/>
          <p:nvPr/>
        </p:nvSpPr>
        <p:spPr>
          <a:xfrm>
            <a:off x="383319" y="4534375"/>
            <a:ext cx="8064333" cy="230832"/>
          </a:xfrm>
          <a:prstGeom prst="rect">
            <a:avLst/>
          </a:prstGeom>
        </p:spPr>
        <p:txBody>
          <a:bodyPr wrap="square">
            <a:spAutoFit/>
          </a:bodyPr>
          <a:lstStyle/>
          <a:p>
            <a:r>
              <a:rPr lang="ko-KR" altLang="en-US" sz="900" b="1" dirty="0" smtClean="0">
                <a:latin typeface="Arial" panose="020B0604020202020204" pitchFamily="34" charset="0"/>
                <a:cs typeface="Arial" panose="020B0604020202020204" pitchFamily="34" charset="0"/>
              </a:rPr>
              <a:t>현재 지역에서 승인된 약제를 확인해야 한다</a:t>
            </a:r>
            <a:r>
              <a:rPr lang="en-US" altLang="ko-KR" sz="900" b="1" dirty="0" smtClean="0">
                <a:latin typeface="Arial" panose="020B0604020202020204" pitchFamily="34" charset="0"/>
                <a:cs typeface="Arial" panose="020B0604020202020204" pitchFamily="34" charset="0"/>
              </a:rPr>
              <a:t>. </a:t>
            </a:r>
            <a:endParaRPr lang="en-GB" sz="900" b="1"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B380E311-5299-434F-9E47-65D28DAE1D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74266" y="1964267"/>
            <a:ext cx="2994523" cy="2095438"/>
          </a:xfrm>
          <a:prstGeom prst="rect">
            <a:avLst/>
          </a:prstGeom>
        </p:spPr>
      </p:pic>
      <p:sp>
        <p:nvSpPr>
          <p:cNvPr id="5" name="Text Placeholder 4">
            <a:extLst>
              <a:ext uri="{FF2B5EF4-FFF2-40B4-BE49-F238E27FC236}">
                <a16:creationId xmlns:a16="http://schemas.microsoft.com/office/drawing/2014/main" id="{911EBD05-49C2-9B95-397F-86FC0E23CB87}"/>
              </a:ext>
            </a:extLst>
          </p:cNvPr>
          <p:cNvSpPr txBox="1">
            <a:spLocks/>
          </p:cNvSpPr>
          <p:nvPr/>
        </p:nvSpPr>
        <p:spPr>
          <a:xfrm>
            <a:off x="5150734" y="4235581"/>
            <a:ext cx="3904776"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endParaRPr lang="en-US" dirty="0"/>
          </a:p>
          <a:p>
            <a:r>
              <a:rPr lang="en-US" dirty="0"/>
              <a:t>1. Gossec L, et al. Ann Rheum Dis 2020;79(6):700‐712.</a:t>
            </a:r>
          </a:p>
          <a:p>
            <a:r>
              <a:rPr lang="en-US" dirty="0"/>
              <a:t>2. Berg MHH. J Drugs Dermatol 2017;16(7):695-698.</a:t>
            </a:r>
          </a:p>
          <a:p>
            <a:r>
              <a:rPr lang="en-US" dirty="0"/>
              <a:t>3. Xu Y, et al. Am Health Drug Benefits. 2018;11(8):408-417.</a:t>
            </a:r>
          </a:p>
          <a:p>
            <a:r>
              <a:rPr lang="en-US" dirty="0"/>
              <a:t>4. </a:t>
            </a:r>
            <a:r>
              <a:rPr lang="da-DK" dirty="0"/>
              <a:t>Singh JA, et al. Arthritis </a:t>
            </a:r>
            <a:r>
              <a:rPr lang="en-US" dirty="0"/>
              <a:t>Rheumatol</a:t>
            </a:r>
            <a:r>
              <a:rPr lang="da-DK" dirty="0"/>
              <a:t> 2019;71:5-32.</a:t>
            </a:r>
            <a:endParaRPr lang="en-US" dirty="0"/>
          </a:p>
          <a:p>
            <a:r>
              <a:rPr lang="en-US" dirty="0"/>
              <a:t>.</a:t>
            </a:r>
          </a:p>
          <a:p>
            <a:endParaRPr lang="en-US" dirty="0"/>
          </a:p>
          <a:p>
            <a:endParaRPr lang="en-US" dirty="0"/>
          </a:p>
          <a:p>
            <a:endParaRPr lang="en-US" dirty="0"/>
          </a:p>
          <a:p>
            <a:endParaRPr lang="en-US" dirty="0"/>
          </a:p>
          <a:p>
            <a:endParaRPr lang="en-SG" dirty="0"/>
          </a:p>
        </p:txBody>
      </p:sp>
    </p:spTree>
    <p:extLst>
      <p:ext uri="{BB962C8B-B14F-4D97-AF65-F5344CB8AC3E}">
        <p14:creationId xmlns:p14="http://schemas.microsoft.com/office/powerpoint/2010/main" val="2545334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13032" y="4674440"/>
            <a:ext cx="4637702" cy="398299"/>
          </a:xfrm>
        </p:spPr>
        <p:txBody>
          <a:bodyPr>
            <a:noAutofit/>
          </a:bodyPr>
          <a:lstStyle/>
          <a:p>
            <a:endParaRPr lang="en-US" dirty="0"/>
          </a:p>
          <a:p>
            <a:r>
              <a:rPr lang="ko" dirty="0"/>
              <a:t>CBC, 전체 혈구 수; DMARD, 질병 수정 항류마티스 약물; HIV, 인간 면역결핍 바이러스; QFT-G, QuantiFERON-TB 골드; TB, 결핵</a:t>
            </a:r>
          </a:p>
          <a:p>
            <a:endParaRPr lang="en-US" altLang="zh-CN" dirty="0"/>
          </a:p>
          <a:p>
            <a:endParaRPr lang="en-US" dirty="0"/>
          </a:p>
        </p:txBody>
      </p:sp>
      <p:sp>
        <p:nvSpPr>
          <p:cNvPr id="13" name="Content Placeholder 2">
            <a:extLst>
              <a:ext uri="{FF2B5EF4-FFF2-40B4-BE49-F238E27FC236}">
                <a16:creationId xmlns:a16="http://schemas.microsoft.com/office/drawing/2014/main" id="{16564453-F33F-D14B-A2B3-CEECC94E6846}"/>
              </a:ext>
            </a:extLst>
          </p:cNvPr>
          <p:cNvSpPr>
            <a:spLocks noGrp="1"/>
          </p:cNvSpPr>
          <p:nvPr>
            <p:ph idx="1"/>
          </p:nvPr>
        </p:nvSpPr>
        <p:spPr>
          <a:xfrm>
            <a:off x="409696" y="1097971"/>
            <a:ext cx="5605251" cy="3119608"/>
          </a:xfrm>
        </p:spPr>
        <p:txBody>
          <a:bodyPr>
            <a:noAutofit/>
          </a:bodyPr>
          <a:lstStyle/>
          <a:p>
            <a:pPr marL="117475" lvl="0" indent="-117475">
              <a:lnSpc>
                <a:spcPct val="110000"/>
              </a:lnSpc>
              <a:spcAft>
                <a:spcPts val="0"/>
              </a:spcAft>
              <a:buClrTx/>
              <a:defRPr/>
            </a:pPr>
            <a:r>
              <a:rPr lang="ko" sz="1200" dirty="0"/>
              <a:t>사용하는 약제에 따라 범혈구감소증, 호중구감소증, 빈혈, 백혈구감소증, 혈소판감소증에 대한</a:t>
            </a:r>
            <a:r>
              <a:rPr lang="en-US" altLang="ko" sz="1200" dirty="0"/>
              <a:t> </a:t>
            </a:r>
            <a:r>
              <a:rPr lang="ko-KR" altLang="en-US" sz="1200" dirty="0"/>
              <a:t>모니터링을 위해</a:t>
            </a:r>
            <a:r>
              <a:rPr lang="ko" sz="1200" dirty="0"/>
              <a:t> CBC가 필요할 수 </a:t>
            </a:r>
            <a:r>
              <a:rPr lang="ko" sz="1200" dirty="0" smtClean="0"/>
              <a:t>있다</a:t>
            </a:r>
            <a:r>
              <a:rPr lang="ko" sz="1200" dirty="0"/>
              <a:t>. </a:t>
            </a:r>
            <a:r>
              <a:rPr lang="ko" sz="1200" baseline="30000" dirty="0"/>
              <a:t>2</a:t>
            </a:r>
            <a:endParaRPr lang="en-US" sz="1200" dirty="0"/>
          </a:p>
          <a:p>
            <a:pPr marL="117475" lvl="0" indent="-117475">
              <a:lnSpc>
                <a:spcPct val="110000"/>
              </a:lnSpc>
              <a:spcAft>
                <a:spcPts val="0"/>
              </a:spcAft>
              <a:buClrTx/>
              <a:defRPr/>
            </a:pPr>
            <a:r>
              <a:rPr lang="ko" sz="1200" dirty="0"/>
              <a:t>사용된 약제에 따라 신장 기능, 간 효소, 단백질 수치 및 알부민 수치의 </a:t>
            </a:r>
            <a:r>
              <a:rPr lang="ko-KR" altLang="en-US" sz="1200" dirty="0"/>
              <a:t>변화에 대한 모니터링이 필요할 수 </a:t>
            </a:r>
            <a:r>
              <a:rPr lang="ko-KR" altLang="en-US" sz="1200" dirty="0" smtClean="0"/>
              <a:t>있다</a:t>
            </a:r>
            <a:r>
              <a:rPr lang="ko" sz="1200" dirty="0"/>
              <a:t>. </a:t>
            </a:r>
            <a:r>
              <a:rPr lang="ko" sz="1200" baseline="30000" dirty="0"/>
              <a:t>2</a:t>
            </a:r>
            <a:endParaRPr lang="en-US" sz="1200" dirty="0"/>
          </a:p>
          <a:p>
            <a:pPr marL="117475" lvl="0" indent="-117475">
              <a:lnSpc>
                <a:spcPct val="110000"/>
              </a:lnSpc>
              <a:spcAft>
                <a:spcPts val="0"/>
              </a:spcAft>
              <a:buClrTx/>
              <a:defRPr/>
            </a:pPr>
            <a:r>
              <a:rPr lang="ko-KR" altLang="en-US" sz="1200" dirty="0"/>
              <a:t>환자에게 다음 항목에 대한 선별검사를 시행할 것임을 설명해야 </a:t>
            </a:r>
            <a:r>
              <a:rPr lang="ko-KR" altLang="en-US" sz="1200" dirty="0" smtClean="0"/>
              <a:t>한다</a:t>
            </a:r>
            <a:r>
              <a:rPr lang="ko" sz="1200" dirty="0" smtClean="0"/>
              <a:t>.</a:t>
            </a:r>
            <a:endParaRPr lang="ko" sz="1200" dirty="0"/>
          </a:p>
          <a:p>
            <a:pPr lvl="1">
              <a:lnSpc>
                <a:spcPct val="110000"/>
              </a:lnSpc>
              <a:spcAft>
                <a:spcPts val="0"/>
              </a:spcAft>
              <a:buClrTx/>
              <a:buFont typeface="Wingdings" pitchFamily="2" charset="2"/>
              <a:buChar char="§"/>
              <a:defRPr/>
            </a:pPr>
            <a:r>
              <a:rPr lang="ko" sz="1200" dirty="0"/>
              <a:t>생물학적 제제를 시작하기 전</a:t>
            </a:r>
            <a:r>
              <a:rPr lang="en-US" altLang="ko" sz="1200" dirty="0"/>
              <a:t>, </a:t>
            </a:r>
            <a:r>
              <a:rPr lang="ko" sz="1200" dirty="0"/>
              <a:t> 흉부 X선 검사, 혈액 검사 및/또는 피부 검사를 통한 결핵</a:t>
            </a:r>
            <a:r>
              <a:rPr lang="en-US" altLang="ko" sz="1200" dirty="0"/>
              <a:t> </a:t>
            </a:r>
            <a:r>
              <a:rPr lang="ko-KR" altLang="en-US" sz="1200" dirty="0" smtClean="0"/>
              <a:t>선별검사를 시행한다</a:t>
            </a:r>
            <a:r>
              <a:rPr lang="ko" sz="1200" dirty="0" smtClean="0"/>
              <a:t>. </a:t>
            </a:r>
            <a:r>
              <a:rPr lang="ko" sz="1200" baseline="30000" dirty="0"/>
              <a:t>2,3</a:t>
            </a:r>
            <a:r>
              <a:rPr lang="ko" sz="1200" dirty="0"/>
              <a:t> QFT-G </a:t>
            </a:r>
            <a:r>
              <a:rPr lang="en-US" altLang="ko" sz="1200" dirty="0" smtClean="0"/>
              <a:t>(</a:t>
            </a:r>
            <a:r>
              <a:rPr lang="ko-KR" altLang="en-US" sz="1200" dirty="0" err="1" smtClean="0"/>
              <a:t>잠복결핵</a:t>
            </a:r>
            <a:r>
              <a:rPr lang="ko-KR" altLang="en-US" sz="1200" dirty="0" smtClean="0"/>
              <a:t> 혈액검사</a:t>
            </a:r>
            <a:r>
              <a:rPr lang="en-US" altLang="ko-KR" sz="1200" dirty="0" smtClean="0"/>
              <a:t>) </a:t>
            </a:r>
            <a:r>
              <a:rPr lang="ko" sz="1200" dirty="0" smtClean="0"/>
              <a:t>음성인 </a:t>
            </a:r>
            <a:r>
              <a:rPr lang="ko" sz="1200" dirty="0"/>
              <a:t>경우 피부 </a:t>
            </a:r>
            <a:r>
              <a:rPr lang="ko-KR" altLang="en-US" sz="1200" dirty="0" smtClean="0"/>
              <a:t>검사는 필요하지 않다</a:t>
            </a:r>
            <a:r>
              <a:rPr lang="ko" sz="1200" dirty="0" smtClean="0"/>
              <a:t>.* </a:t>
            </a:r>
            <a:r>
              <a:rPr lang="ko" sz="1200" baseline="30000" dirty="0"/>
              <a:t>4</a:t>
            </a:r>
          </a:p>
          <a:p>
            <a:pPr lvl="1">
              <a:lnSpc>
                <a:spcPct val="110000"/>
              </a:lnSpc>
              <a:spcAft>
                <a:spcPts val="0"/>
              </a:spcAft>
              <a:buClrTx/>
              <a:buFont typeface="Wingdings" pitchFamily="2" charset="2"/>
              <a:buChar char="§"/>
              <a:defRPr/>
            </a:pPr>
            <a:r>
              <a:rPr lang="ko" sz="1200" dirty="0"/>
              <a:t>생물학적 제제를 시작하기 전</a:t>
            </a:r>
            <a:r>
              <a:rPr lang="en-US" altLang="ko" sz="1200" dirty="0"/>
              <a:t>,</a:t>
            </a:r>
            <a:r>
              <a:rPr lang="ko" sz="1200" dirty="0"/>
              <a:t> B형 간염 바이러스 및 C형 간염 바이러스</a:t>
            </a:r>
            <a:r>
              <a:rPr lang="en-US" altLang="ko" sz="1200" dirty="0"/>
              <a:t> </a:t>
            </a:r>
            <a:r>
              <a:rPr lang="ko-KR" altLang="en-US" sz="1200" dirty="0" smtClean="0"/>
              <a:t>선별검사를 시행한다</a:t>
            </a:r>
            <a:r>
              <a:rPr lang="ko" sz="1200" dirty="0" smtClean="0"/>
              <a:t>. </a:t>
            </a:r>
            <a:r>
              <a:rPr lang="en-US" altLang="ko" sz="1200" baseline="30000" dirty="0" smtClean="0"/>
              <a:t>3</a:t>
            </a:r>
            <a:endParaRPr lang="ko" sz="1200" baseline="30000" dirty="0"/>
          </a:p>
          <a:p>
            <a:pPr lvl="1">
              <a:lnSpc>
                <a:spcPct val="110000"/>
              </a:lnSpc>
              <a:spcAft>
                <a:spcPts val="0"/>
              </a:spcAft>
              <a:buClrTx/>
              <a:buFont typeface="Wingdings" pitchFamily="2" charset="2"/>
              <a:buChar char="§"/>
              <a:defRPr/>
            </a:pPr>
            <a:r>
              <a:rPr lang="ko" sz="1200" dirty="0"/>
              <a:t>면역억제제 시작 전 HIV</a:t>
            </a:r>
            <a:r>
              <a:rPr lang="en-US" altLang="ko" sz="1200" dirty="0"/>
              <a:t> </a:t>
            </a:r>
            <a:r>
              <a:rPr lang="ko-KR" altLang="en-US" sz="1200" dirty="0"/>
              <a:t>선별검사</a:t>
            </a:r>
            <a:r>
              <a:rPr lang="ko" sz="1200" dirty="0"/>
              <a:t>. </a:t>
            </a:r>
            <a:r>
              <a:rPr lang="ko" sz="1200" baseline="30000" dirty="0"/>
              <a:t>2</a:t>
            </a:r>
            <a:endParaRPr lang="en-US" sz="1200" dirty="0"/>
          </a:p>
          <a:p>
            <a:pPr marL="117475" lvl="0" indent="-117475">
              <a:lnSpc>
                <a:spcPct val="110000"/>
              </a:lnSpc>
              <a:spcAft>
                <a:spcPts val="0"/>
              </a:spcAft>
              <a:buClrTx/>
              <a:defRPr/>
            </a:pPr>
            <a:r>
              <a:rPr lang="ko" sz="1200" dirty="0"/>
              <a:t>만성 B형 간염 보균자에게 일부 생물학적 제제가 바이러스 재활성화 위험을 증가시킬 수 있음을 </a:t>
            </a:r>
            <a:r>
              <a:rPr lang="ko-KR" altLang="en-US" sz="1200" dirty="0"/>
              <a:t>설명해야 한</a:t>
            </a:r>
            <a:r>
              <a:rPr lang="ko-KR" altLang="en-US" sz="1200" dirty="0" smtClean="0"/>
              <a:t>다</a:t>
            </a:r>
            <a:r>
              <a:rPr lang="en-US" altLang="ko-KR" sz="1200" dirty="0"/>
              <a:t>.</a:t>
            </a:r>
            <a:r>
              <a:rPr lang="ko" sz="1200" dirty="0"/>
              <a:t> </a:t>
            </a:r>
            <a:r>
              <a:rPr lang="ko" sz="1200" baseline="30000" dirty="0"/>
              <a:t>2</a:t>
            </a:r>
            <a:endParaRPr lang="en-US" sz="1200" dirty="0"/>
          </a:p>
          <a:p>
            <a:pPr marL="117475" lvl="0" indent="-117475">
              <a:lnSpc>
                <a:spcPct val="110000"/>
              </a:lnSpc>
              <a:spcAft>
                <a:spcPts val="0"/>
              </a:spcAft>
              <a:buClrTx/>
              <a:defRPr/>
            </a:pPr>
            <a:endParaRPr lang="en-US" sz="1200" dirty="0"/>
          </a:p>
          <a:p>
            <a:pPr marL="117475" lvl="0" indent="-117475">
              <a:lnSpc>
                <a:spcPct val="110000"/>
              </a:lnSpc>
              <a:spcAft>
                <a:spcPts val="0"/>
              </a:spcAft>
              <a:defRPr/>
            </a:pPr>
            <a:endParaRPr lang="en-US" sz="1200" dirty="0"/>
          </a:p>
        </p:txBody>
      </p:sp>
      <p:sp>
        <p:nvSpPr>
          <p:cNvPr id="10" name="Rounded Rectangle 9">
            <a:extLst>
              <a:ext uri="{FF2B5EF4-FFF2-40B4-BE49-F238E27FC236}">
                <a16:creationId xmlns:a16="http://schemas.microsoft.com/office/drawing/2014/main" id="{CF61FDB5-A472-F448-8151-25FFD46C7429}"/>
              </a:ext>
            </a:extLst>
          </p:cNvPr>
          <p:cNvSpPr/>
          <p:nvPr/>
        </p:nvSpPr>
        <p:spPr>
          <a:xfrm>
            <a:off x="6014948" y="1686268"/>
            <a:ext cx="2607732" cy="1943015"/>
          </a:xfrm>
          <a:prstGeom prst="round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Rectangle 2">
            <a:extLst>
              <a:ext uri="{FF2B5EF4-FFF2-40B4-BE49-F238E27FC236}">
                <a16:creationId xmlns:a16="http://schemas.microsoft.com/office/drawing/2014/main" id="{A2FC7DD9-5BCE-334A-A557-427CC7AC705E}"/>
              </a:ext>
            </a:extLst>
          </p:cNvPr>
          <p:cNvSpPr/>
          <p:nvPr/>
        </p:nvSpPr>
        <p:spPr>
          <a:xfrm>
            <a:off x="513033" y="4217579"/>
            <a:ext cx="4637702" cy="553998"/>
          </a:xfrm>
          <a:prstGeom prst="rect">
            <a:avLst/>
          </a:prstGeom>
        </p:spPr>
        <p:txBody>
          <a:bodyPr wrap="square">
            <a:spAutoFit/>
          </a:bodyPr>
          <a:lstStyle/>
          <a:p>
            <a:r>
              <a:rPr lang="ko" sz="1000" dirty="0">
                <a:latin typeface="arial" panose="020B0604020202020204" pitchFamily="34" charset="0"/>
              </a:rPr>
              <a:t>*QuantiFERON-TB Gold(QFT-G)는 결핵균에 대한 면역 반응을 측정하는 혈액 검사입니다. 일반적으로 잠복결핵 감염을 진단하는 데 사용됩니다.</a:t>
            </a:r>
            <a:endParaRPr lang="en-US" sz="1000" b="0" i="0" u="none" strike="noStrike" dirty="0">
              <a:effectLst/>
              <a:latin typeface="arial" panose="020B0604020202020204" pitchFamily="34" charset="0"/>
            </a:endParaRPr>
          </a:p>
        </p:txBody>
      </p:sp>
      <p:sp>
        <p:nvSpPr>
          <p:cNvPr id="5" name="Text Placeholder 4">
            <a:extLst>
              <a:ext uri="{FF2B5EF4-FFF2-40B4-BE49-F238E27FC236}">
                <a16:creationId xmlns:a16="http://schemas.microsoft.com/office/drawing/2014/main" id="{AA9BE695-25F8-99D0-2F44-B3B471CCB1C0}"/>
              </a:ext>
            </a:extLst>
          </p:cNvPr>
          <p:cNvSpPr txBox="1">
            <a:spLocks/>
          </p:cNvSpPr>
          <p:nvPr/>
        </p:nvSpPr>
        <p:spPr>
          <a:xfrm>
            <a:off x="5150734" y="4124246"/>
            <a:ext cx="3904776"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r>
              <a:rPr lang="en-US" dirty="0"/>
              <a:t>1. Gossec L, et al. Ann Rheum Dis 2020;79(6):700‐712.</a:t>
            </a:r>
          </a:p>
          <a:p>
            <a:r>
              <a:rPr lang="en-US" dirty="0"/>
              <a:t>2. Carter SC, et al (eds). 2015. Core Curriculum for Rheumatology Nursing. Greenville, SC, USA: Rheumatology Nurses Society</a:t>
            </a:r>
            <a:r>
              <a:rPr lang="en-US" altLang="zh-CN" dirty="0"/>
              <a:t>.</a:t>
            </a:r>
          </a:p>
          <a:p>
            <a:r>
              <a:rPr lang="en-SG" dirty="0"/>
              <a:t>3. </a:t>
            </a:r>
            <a:r>
              <a:rPr lang="en-MY" dirty="0"/>
              <a:t>Coates LC, et al. </a:t>
            </a:r>
            <a:r>
              <a:rPr lang="en-US" dirty="0"/>
              <a:t>Arthritis Rheumatol 2016;68(5):1060-1071.</a:t>
            </a:r>
          </a:p>
          <a:p>
            <a:r>
              <a:rPr lang="en-US" dirty="0"/>
              <a:t>4. Mazurek GH, et al. MMWR </a:t>
            </a:r>
            <a:r>
              <a:rPr lang="en-US" dirty="0" err="1"/>
              <a:t>Recomm</a:t>
            </a:r>
            <a:r>
              <a:rPr lang="en-US" dirty="0"/>
              <a:t> Rep. 2003;52(RR-2):15-18.</a:t>
            </a:r>
          </a:p>
          <a:p>
            <a:endParaRPr lang="en-US" altLang="zh-CN" dirty="0"/>
          </a:p>
          <a:p>
            <a:endParaRPr lang="en-US" dirty="0"/>
          </a:p>
          <a:p>
            <a:endParaRPr lang="en-US" dirty="0"/>
          </a:p>
          <a:p>
            <a:endParaRPr lang="en-US" dirty="0"/>
          </a:p>
          <a:p>
            <a:endParaRPr lang="en-SG" dirty="0"/>
          </a:p>
        </p:txBody>
      </p:sp>
      <p:sp>
        <p:nvSpPr>
          <p:cNvPr id="9" name="Title 1"/>
          <p:cNvSpPr>
            <a:spLocks noGrp="1"/>
          </p:cNvSpPr>
          <p:nvPr>
            <p:ph type="title"/>
          </p:nvPr>
        </p:nvSpPr>
        <p:spPr>
          <a:xfrm>
            <a:off x="383319" y="187972"/>
            <a:ext cx="8377362" cy="731509"/>
          </a:xfrm>
        </p:spPr>
        <p:txBody>
          <a:bodyPr>
            <a:noAutofit/>
          </a:bodyPr>
          <a:lstStyle/>
          <a:p>
            <a:r>
              <a:rPr lang="ko" altLang="zh-CN" dirty="0" smtClean="0"/>
              <a:t>기존의 DMARD</a:t>
            </a:r>
            <a:r>
              <a:rPr lang="en-US" altLang="ko" dirty="0"/>
              <a:t> </a:t>
            </a:r>
            <a:r>
              <a:rPr lang="ko-KR" altLang="en-US" dirty="0" smtClean="0"/>
              <a:t>에 치료</a:t>
            </a:r>
            <a:r>
              <a:rPr lang="ko" altLang="zh-CN" dirty="0" smtClean="0"/>
              <a:t>반응이 </a:t>
            </a:r>
            <a:r>
              <a:rPr lang="ko" altLang="zh-CN" dirty="0"/>
              <a:t>적절하지 </a:t>
            </a:r>
            <a:r>
              <a:rPr lang="ko" altLang="zh-CN" dirty="0" smtClean="0"/>
              <a:t>않은 </a:t>
            </a:r>
            <a:r>
              <a:rPr lang="ko" altLang="zh-CN" dirty="0"/>
              <a:t>말초 관절염에 </a:t>
            </a:r>
            <a:r>
              <a:rPr lang="ko-KR" altLang="en-US" dirty="0" smtClean="0"/>
              <a:t>사용하는 생물학적 </a:t>
            </a:r>
            <a:r>
              <a:rPr lang="en-US" altLang="ko-KR" dirty="0" smtClean="0"/>
              <a:t>DMARD</a:t>
            </a:r>
            <a:r>
              <a:rPr lang="ko" altLang="zh-CN" baseline="30000" dirty="0" smtClean="0"/>
              <a:t>1 </a:t>
            </a:r>
            <a:r>
              <a:rPr lang="ko" altLang="zh-CN" dirty="0"/>
              <a:t>(1/2)</a:t>
            </a:r>
            <a:endParaRPr lang="en-US" dirty="0"/>
          </a:p>
        </p:txBody>
      </p:sp>
    </p:spTree>
    <p:extLst>
      <p:ext uri="{BB962C8B-B14F-4D97-AF65-F5344CB8AC3E}">
        <p14:creationId xmlns:p14="http://schemas.microsoft.com/office/powerpoint/2010/main" val="1771983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14" y="263674"/>
            <a:ext cx="8515261" cy="731509"/>
          </a:xfrm>
        </p:spPr>
        <p:txBody>
          <a:bodyPr>
            <a:noAutofit/>
          </a:bodyPr>
          <a:lstStyle/>
          <a:p>
            <a:r>
              <a:rPr lang="en-US" dirty="0"/>
              <a:t/>
            </a:r>
            <a:br>
              <a:rPr lang="en-US" dirty="0"/>
            </a:br>
            <a:r>
              <a:rPr lang="ko" dirty="0"/>
              <a:t> </a:t>
            </a:r>
            <a:r>
              <a:rPr lang="en-US" dirty="0"/>
              <a:t/>
            </a:r>
            <a:br>
              <a:rPr lang="en-US" dirty="0"/>
            </a:br>
            <a:r>
              <a:rPr lang="ko" dirty="0" smtClean="0"/>
              <a:t>JAK</a:t>
            </a:r>
            <a:r>
              <a:rPr lang="en-US" altLang="ko" dirty="0" smtClean="0"/>
              <a:t> </a:t>
            </a:r>
            <a:r>
              <a:rPr lang="ko-KR" altLang="en-US" dirty="0" err="1" smtClean="0"/>
              <a:t>억제제</a:t>
            </a:r>
            <a:r>
              <a:rPr lang="ko" dirty="0" smtClean="0"/>
              <a:t>: </a:t>
            </a:r>
            <a:r>
              <a:rPr lang="ko-KR" altLang="en-US" dirty="0" smtClean="0"/>
              <a:t>건선 관절염에서의 </a:t>
            </a:r>
            <a:r>
              <a:rPr lang="ko-KR" altLang="en-US" dirty="0"/>
              <a:t>적응증</a:t>
            </a:r>
            <a:endParaRPr lang="ko" dirty="0"/>
          </a:p>
        </p:txBody>
      </p:sp>
      <p:sp>
        <p:nvSpPr>
          <p:cNvPr id="4" name="Text Placeholder 3"/>
          <p:cNvSpPr>
            <a:spLocks noGrp="1"/>
          </p:cNvSpPr>
          <p:nvPr>
            <p:ph type="body" sz="quarter" idx="10"/>
          </p:nvPr>
        </p:nvSpPr>
        <p:spPr>
          <a:xfrm>
            <a:off x="489989" y="4612660"/>
            <a:ext cx="4050192" cy="398299"/>
          </a:xfrm>
        </p:spPr>
        <p:txBody>
          <a:bodyPr>
            <a:noAutofit/>
          </a:bodyPr>
          <a:lstStyle/>
          <a:p>
            <a:r>
              <a:rPr lang="ko" dirty="0"/>
              <a:t>CBC, 전체 혈구 수; DMARD, 질병 수정 항류마티스 약물; HBV, B형 간염; HCV, C형 간염; JAKi, 야누스 키나제 억제제; TB, 결핵; </a:t>
            </a:r>
            <a:r>
              <a:rPr lang="ko" altLang="zh-CN" dirty="0"/>
              <a:t>TNF, 종양 괴사 인자; </a:t>
            </a:r>
            <a:r>
              <a:rPr lang="ko" dirty="0"/>
              <a:t>PsA, 건선성 관절염</a:t>
            </a:r>
          </a:p>
          <a:p>
            <a:endParaRPr lang="en-US" dirty="0"/>
          </a:p>
        </p:txBody>
      </p:sp>
      <p:sp>
        <p:nvSpPr>
          <p:cNvPr id="20" name="Rectangle 19"/>
          <p:cNvSpPr/>
          <p:nvPr/>
        </p:nvSpPr>
        <p:spPr>
          <a:xfrm>
            <a:off x="4572000" y="3896420"/>
            <a:ext cx="4038599" cy="200055"/>
          </a:xfrm>
          <a:prstGeom prst="rect">
            <a:avLst/>
          </a:prstGeom>
        </p:spPr>
        <p:txBody>
          <a:bodyPr wrap="square">
            <a:spAutoFit/>
          </a:bodyPr>
          <a:lstStyle/>
          <a:p>
            <a:endParaRPr lang="en-US" sz="7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13A1DD3-75E5-6848-B340-504EF53D47AD}"/>
              </a:ext>
            </a:extLst>
          </p:cNvPr>
          <p:cNvSpPr/>
          <p:nvPr/>
        </p:nvSpPr>
        <p:spPr>
          <a:xfrm>
            <a:off x="416098" y="4348525"/>
            <a:ext cx="8064333" cy="230832"/>
          </a:xfrm>
          <a:prstGeom prst="rect">
            <a:avLst/>
          </a:prstGeom>
        </p:spPr>
        <p:txBody>
          <a:bodyPr wrap="square">
            <a:spAutoFit/>
          </a:bodyPr>
          <a:lstStyle/>
          <a:p>
            <a:r>
              <a:rPr lang="ko" sz="900" b="1" dirty="0">
                <a:latin typeface="Arial" panose="020B0604020202020204" pitchFamily="34" charset="0"/>
                <a:cs typeface="Arial" panose="020B0604020202020204" pitchFamily="34" charset="0"/>
              </a:rPr>
              <a:t>귀하의 지역에서 승인된 약물을 명확히 </a:t>
            </a:r>
            <a:r>
              <a:rPr lang="ko-KR" altLang="en-US" sz="900" b="1" dirty="0">
                <a:latin typeface="Arial" panose="020B0604020202020204" pitchFamily="34" charset="0"/>
                <a:cs typeface="Arial" panose="020B0604020202020204" pitchFamily="34" charset="0"/>
              </a:rPr>
              <a:t>확인</a:t>
            </a:r>
            <a:r>
              <a:rPr lang="ko" sz="900" b="1" dirty="0">
                <a:latin typeface="Arial" panose="020B0604020202020204" pitchFamily="34" charset="0"/>
                <a:cs typeface="Arial" panose="020B0604020202020204" pitchFamily="34" charset="0"/>
              </a:rPr>
              <a:t>하십시오</a:t>
            </a:r>
            <a:endParaRPr lang="en-GB" sz="900" b="1" dirty="0">
              <a:latin typeface="Arial" panose="020B0604020202020204" pitchFamily="34" charset="0"/>
              <a:cs typeface="Arial" panose="020B0604020202020204" pitchFamily="34" charset="0"/>
            </a:endParaRPr>
          </a:p>
        </p:txBody>
      </p:sp>
      <p:sp>
        <p:nvSpPr>
          <p:cNvPr id="13" name="Content Placeholder 2">
            <a:extLst>
              <a:ext uri="{FF2B5EF4-FFF2-40B4-BE49-F238E27FC236}">
                <a16:creationId xmlns:a16="http://schemas.microsoft.com/office/drawing/2014/main" id="{1E597F2F-66EB-3C42-A9E2-1A1625EFA0F9}"/>
              </a:ext>
            </a:extLst>
          </p:cNvPr>
          <p:cNvSpPr>
            <a:spLocks noGrp="1"/>
          </p:cNvSpPr>
          <p:nvPr>
            <p:ph idx="1"/>
          </p:nvPr>
        </p:nvSpPr>
        <p:spPr>
          <a:xfrm>
            <a:off x="514448" y="1168164"/>
            <a:ext cx="4701019" cy="2716206"/>
          </a:xfrm>
        </p:spPr>
        <p:txBody>
          <a:bodyPr>
            <a:noAutofit/>
          </a:bodyPr>
          <a:lstStyle/>
          <a:p>
            <a:pPr marL="117475" indent="-117475">
              <a:lnSpc>
                <a:spcPct val="110000"/>
              </a:lnSpc>
              <a:spcAft>
                <a:spcPts val="0"/>
              </a:spcAft>
            </a:pPr>
            <a:r>
              <a:rPr lang="ko" dirty="0"/>
              <a:t>토파시티닙은 현재 </a:t>
            </a:r>
            <a:r>
              <a:rPr lang="ko-KR" altLang="en-US" dirty="0" err="1" smtClean="0"/>
              <a:t>건선관절염</a:t>
            </a:r>
            <a:r>
              <a:rPr lang="ko" dirty="0" smtClean="0"/>
              <a:t>에 </a:t>
            </a:r>
            <a:r>
              <a:rPr lang="ko" dirty="0"/>
              <a:t>대해 승인된 유일한 </a:t>
            </a:r>
            <a:r>
              <a:rPr lang="ko" dirty="0" smtClean="0"/>
              <a:t>JAK</a:t>
            </a:r>
            <a:r>
              <a:rPr lang="en-US" altLang="ko" dirty="0" smtClean="0"/>
              <a:t> </a:t>
            </a:r>
            <a:r>
              <a:rPr lang="ko-KR" altLang="en-US" dirty="0" err="1" smtClean="0"/>
              <a:t>억제제</a:t>
            </a:r>
            <a:r>
              <a:rPr lang="ko" dirty="0" smtClean="0"/>
              <a:t>입니다</a:t>
            </a:r>
            <a:r>
              <a:rPr lang="ko" dirty="0"/>
              <a:t>. </a:t>
            </a:r>
            <a:r>
              <a:rPr lang="ko" baseline="30000" dirty="0"/>
              <a:t>1</a:t>
            </a:r>
          </a:p>
          <a:p>
            <a:pPr marL="117475" indent="-117475">
              <a:lnSpc>
                <a:spcPct val="110000"/>
              </a:lnSpc>
              <a:spcAft>
                <a:spcPts val="0"/>
              </a:spcAft>
            </a:pPr>
            <a:r>
              <a:rPr lang="ko" dirty="0" smtClean="0"/>
              <a:t>JAK</a:t>
            </a:r>
            <a:r>
              <a:rPr lang="en-US" altLang="ko" dirty="0" smtClean="0"/>
              <a:t> </a:t>
            </a:r>
            <a:r>
              <a:rPr lang="ko-KR" altLang="en-US" dirty="0" err="1" smtClean="0"/>
              <a:t>억제제</a:t>
            </a:r>
            <a:r>
              <a:rPr lang="ko" dirty="0" smtClean="0"/>
              <a:t>는 </a:t>
            </a:r>
            <a:r>
              <a:rPr lang="ko-KR" altLang="en-US" dirty="0"/>
              <a:t>고식적</a:t>
            </a:r>
            <a:r>
              <a:rPr lang="ko" altLang="zh-CN" dirty="0"/>
              <a:t> 또는 생물학적 DMARD</a:t>
            </a:r>
            <a:r>
              <a:rPr lang="en-US" altLang="ko" dirty="0"/>
              <a:t> </a:t>
            </a:r>
            <a:r>
              <a:rPr lang="ko-KR" altLang="en-US" dirty="0"/>
              <a:t>치료에도 적절하게 </a:t>
            </a:r>
            <a:r>
              <a:rPr lang="ko-KR" altLang="en-US" dirty="0" smtClean="0"/>
              <a:t>조절되지 </a:t>
            </a:r>
            <a:r>
              <a:rPr lang="ko-KR" altLang="en-US" dirty="0"/>
              <a:t>않는 </a:t>
            </a:r>
            <a:r>
              <a:rPr lang="ko" altLang="zh-CN" dirty="0"/>
              <a:t>환자에게 </a:t>
            </a:r>
            <a:r>
              <a:rPr lang="ko" altLang="zh-CN" dirty="0" smtClean="0"/>
              <a:t>사용</a:t>
            </a:r>
            <a:r>
              <a:rPr lang="ko-KR" altLang="en-US" dirty="0" smtClean="0"/>
              <a:t>된</a:t>
            </a:r>
            <a:r>
              <a:rPr lang="ko" altLang="zh-CN" dirty="0" smtClean="0"/>
              <a:t>다</a:t>
            </a:r>
            <a:r>
              <a:rPr lang="ko" altLang="zh-CN" dirty="0"/>
              <a:t>. </a:t>
            </a:r>
            <a:r>
              <a:rPr lang="ko" altLang="zh-CN" baseline="30000" dirty="0"/>
              <a:t>1</a:t>
            </a:r>
            <a:r>
              <a:rPr lang="ko" altLang="zh-CN" dirty="0"/>
              <a:t> </a:t>
            </a:r>
          </a:p>
          <a:p>
            <a:pPr marL="117475" indent="-117475">
              <a:lnSpc>
                <a:spcPct val="110000"/>
              </a:lnSpc>
              <a:spcAft>
                <a:spcPts val="0"/>
              </a:spcAft>
            </a:pPr>
            <a:r>
              <a:rPr lang="ko" altLang="zh-CN" dirty="0" smtClean="0"/>
              <a:t>JAK</a:t>
            </a:r>
            <a:r>
              <a:rPr lang="en-US" altLang="ko" dirty="0" smtClean="0"/>
              <a:t> </a:t>
            </a:r>
            <a:r>
              <a:rPr lang="ko-KR" altLang="en-US" dirty="0" err="1" smtClean="0"/>
              <a:t>억제제</a:t>
            </a:r>
            <a:r>
              <a:rPr lang="ko" altLang="zh-CN" dirty="0" smtClean="0"/>
              <a:t>는 </a:t>
            </a:r>
            <a:r>
              <a:rPr lang="ko-KR" altLang="en-US" dirty="0"/>
              <a:t>주사치료에 대한 순응도가 낮거나 경구약물을 선호하는 경우 사용해볼 수 </a:t>
            </a:r>
            <a:r>
              <a:rPr lang="ko-KR" altLang="en-US" dirty="0" smtClean="0"/>
              <a:t>있다</a:t>
            </a:r>
            <a:r>
              <a:rPr lang="en-US" altLang="ko-KR" dirty="0"/>
              <a:t>.</a:t>
            </a:r>
            <a:endParaRPr lang="en-US" altLang="zh-CN" dirty="0"/>
          </a:p>
          <a:p>
            <a:pPr marL="117475" indent="-117475">
              <a:lnSpc>
                <a:spcPct val="110000"/>
              </a:lnSpc>
              <a:spcAft>
                <a:spcPts val="0"/>
              </a:spcAft>
            </a:pPr>
            <a:r>
              <a:rPr lang="ko" dirty="0" smtClean="0"/>
              <a:t>JAK</a:t>
            </a:r>
            <a:r>
              <a:rPr lang="en-US" altLang="ko" dirty="0" smtClean="0"/>
              <a:t> </a:t>
            </a:r>
            <a:r>
              <a:rPr lang="ko-KR" altLang="en-US" dirty="0" err="1" smtClean="0"/>
              <a:t>억제제</a:t>
            </a:r>
            <a:r>
              <a:rPr lang="ko" dirty="0" smtClean="0"/>
              <a:t>는 </a:t>
            </a:r>
            <a:r>
              <a:rPr lang="ko" dirty="0"/>
              <a:t>간</a:t>
            </a:r>
            <a:r>
              <a:rPr lang="ko-KR" altLang="en-US" dirty="0" smtClean="0"/>
              <a:t>기능 이상이 있거나</a:t>
            </a:r>
            <a:r>
              <a:rPr lang="ko" dirty="0" smtClean="0"/>
              <a:t>, </a:t>
            </a:r>
            <a:r>
              <a:rPr lang="ko" dirty="0"/>
              <a:t>호중구 또는 림프구 수치가 낮거나, 헤모글로빈 수치가 9g/dL 미만인 환자에게는 사용하지 </a:t>
            </a:r>
            <a:r>
              <a:rPr lang="ko" dirty="0" smtClean="0"/>
              <a:t>않</a:t>
            </a:r>
            <a:r>
              <a:rPr lang="ko-KR" altLang="en-US" dirty="0" smtClean="0"/>
              <a:t>는</a:t>
            </a:r>
            <a:r>
              <a:rPr lang="ko" dirty="0" smtClean="0"/>
              <a:t>다</a:t>
            </a:r>
            <a:r>
              <a:rPr lang="ko" dirty="0"/>
              <a:t>. </a:t>
            </a:r>
            <a:r>
              <a:rPr lang="ko" baseline="30000" dirty="0"/>
              <a:t>2</a:t>
            </a:r>
          </a:p>
          <a:p>
            <a:pPr marL="117475" indent="-117475">
              <a:lnSpc>
                <a:spcPct val="110000"/>
              </a:lnSpc>
              <a:spcAft>
                <a:spcPts val="0"/>
              </a:spcAft>
            </a:pPr>
            <a:r>
              <a:rPr lang="ko" dirty="0" smtClean="0"/>
              <a:t>JAK</a:t>
            </a:r>
            <a:r>
              <a:rPr lang="en-US" altLang="ko" dirty="0" smtClean="0"/>
              <a:t> </a:t>
            </a:r>
            <a:r>
              <a:rPr lang="ko-KR" altLang="en-US" dirty="0" err="1" smtClean="0"/>
              <a:t>억제제</a:t>
            </a:r>
            <a:r>
              <a:rPr lang="ko" dirty="0" smtClean="0"/>
              <a:t>를 시작하기 </a:t>
            </a:r>
            <a:r>
              <a:rPr lang="ko" dirty="0"/>
              <a:t>전에 다음을 </a:t>
            </a:r>
            <a:r>
              <a:rPr lang="ko" dirty="0" smtClean="0"/>
              <a:t>고</a:t>
            </a:r>
            <a:r>
              <a:rPr lang="ko-KR" altLang="en-US" dirty="0" smtClean="0"/>
              <a:t>려해야 한다</a:t>
            </a:r>
            <a:r>
              <a:rPr lang="ko" dirty="0" smtClean="0"/>
              <a:t>.</a:t>
            </a:r>
            <a:endParaRPr lang="ko" dirty="0"/>
          </a:p>
          <a:p>
            <a:pPr lvl="1">
              <a:lnSpc>
                <a:spcPct val="110000"/>
              </a:lnSpc>
              <a:spcAft>
                <a:spcPts val="0"/>
              </a:spcAft>
              <a:buFont typeface="Wingdings" pitchFamily="2" charset="2"/>
              <a:buChar char="§"/>
            </a:pPr>
            <a:r>
              <a:rPr lang="ko" dirty="0"/>
              <a:t>대상포진 예방접종. </a:t>
            </a:r>
            <a:r>
              <a:rPr lang="en-US" altLang="ko" baseline="30000" dirty="0" smtClean="0"/>
              <a:t>3</a:t>
            </a:r>
            <a:endParaRPr lang="en-US" dirty="0"/>
          </a:p>
          <a:p>
            <a:pPr lvl="1">
              <a:lnSpc>
                <a:spcPct val="110000"/>
              </a:lnSpc>
              <a:spcAft>
                <a:spcPts val="0"/>
              </a:spcAft>
              <a:buFont typeface="Wingdings" pitchFamily="2" charset="2"/>
              <a:buChar char="§"/>
            </a:pPr>
            <a:r>
              <a:rPr lang="ko" dirty="0"/>
              <a:t>정맥 혈전 색전증 위험 평가. </a:t>
            </a:r>
            <a:r>
              <a:rPr lang="ko" baseline="30000" dirty="0"/>
              <a:t>4</a:t>
            </a:r>
            <a:endParaRPr lang="en-US" dirty="0"/>
          </a:p>
        </p:txBody>
      </p:sp>
      <p:pic>
        <p:nvPicPr>
          <p:cNvPr id="5" name="Picture 4">
            <a:extLst>
              <a:ext uri="{FF2B5EF4-FFF2-40B4-BE49-F238E27FC236}">
                <a16:creationId xmlns:a16="http://schemas.microsoft.com/office/drawing/2014/main" id="{F62C0DAA-53D2-BF48-8B6F-0326FE17C2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5467" y="1292443"/>
            <a:ext cx="3605723" cy="2371841"/>
          </a:xfrm>
          <a:prstGeom prst="rect">
            <a:avLst/>
          </a:prstGeom>
        </p:spPr>
      </p:pic>
      <p:sp>
        <p:nvSpPr>
          <p:cNvPr id="6" name="Text Placeholder 4">
            <a:extLst>
              <a:ext uri="{FF2B5EF4-FFF2-40B4-BE49-F238E27FC236}">
                <a16:creationId xmlns:a16="http://schemas.microsoft.com/office/drawing/2014/main" id="{83B7D64D-BE00-C05F-E1DB-EE6D9E8B5E77}"/>
              </a:ext>
            </a:extLst>
          </p:cNvPr>
          <p:cNvSpPr txBox="1">
            <a:spLocks/>
          </p:cNvSpPr>
          <p:nvPr/>
        </p:nvSpPr>
        <p:spPr>
          <a:xfrm>
            <a:off x="4572000" y="4075484"/>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1. Gossec L, et al. Ann Rheum Dis 2020;79(6):700‐712.</a:t>
            </a:r>
          </a:p>
          <a:p>
            <a:r>
              <a:rPr lang="en-US" dirty="0"/>
              <a:t>2. Carter SC, Patty-Resk Cathy, et al (eds). 2015. Core Curriculum for Rheumatology Nursing. Greenville, SC, USA: Rheumatology Nurses Society.</a:t>
            </a:r>
          </a:p>
          <a:p>
            <a:r>
              <a:rPr lang="en-US" dirty="0"/>
              <a:t>3. McHugh J. Nat Rev Rheumatol 2017;13:634.</a:t>
            </a:r>
          </a:p>
          <a:p>
            <a:r>
              <a:rPr lang="en-US" dirty="0"/>
              <a:t>4. Davio K. Systematic review finds elevated reporting for thromboembolic events with JAK inhibitors (December 2017). AJMC. Available at: </a:t>
            </a:r>
            <a:r>
              <a:rPr lang="en-US" dirty="0">
                <a:hlinkClick r:id="rId4"/>
              </a:rPr>
              <a:t>https://www.ajmc.com/view/systematic-review-finds-elevated-reporting-for-thromboembolic-events-with-jak-inhibitors</a:t>
            </a:r>
            <a:r>
              <a:rPr lang="en-US" dirty="0"/>
              <a:t> Accessed 29 October 2020. </a:t>
            </a:r>
          </a:p>
          <a:p>
            <a:endParaRPr lang="en-SG" dirty="0"/>
          </a:p>
        </p:txBody>
      </p:sp>
    </p:spTree>
    <p:extLst>
      <p:ext uri="{BB962C8B-B14F-4D97-AF65-F5344CB8AC3E}">
        <p14:creationId xmlns:p14="http://schemas.microsoft.com/office/powerpoint/2010/main" val="3322944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851" y="284046"/>
            <a:ext cx="8138160" cy="731509"/>
          </a:xfrm>
        </p:spPr>
        <p:txBody>
          <a:bodyPr>
            <a:noAutofit/>
          </a:bodyPr>
          <a:lstStyle/>
          <a:p>
            <a:r>
              <a:rPr lang="ko" dirty="0"/>
              <a:t> </a:t>
            </a:r>
            <a:r>
              <a:rPr lang="en-US" dirty="0"/>
              <a:t/>
            </a:r>
            <a:br>
              <a:rPr lang="en-US" dirty="0"/>
            </a:br>
            <a:r>
              <a:rPr lang="ko" dirty="0" smtClean="0"/>
              <a:t>PDE4</a:t>
            </a:r>
            <a:r>
              <a:rPr lang="en-US" altLang="ko" dirty="0" smtClean="0"/>
              <a:t> </a:t>
            </a:r>
            <a:r>
              <a:rPr lang="ko-KR" altLang="en-US" dirty="0" err="1" smtClean="0"/>
              <a:t>억제제</a:t>
            </a:r>
            <a:r>
              <a:rPr lang="ko" dirty="0" smtClean="0"/>
              <a:t>( </a:t>
            </a:r>
            <a:r>
              <a:rPr lang="ko" sz="2400" dirty="0"/>
              <a:t>아프레밀라스트 </a:t>
            </a:r>
            <a:r>
              <a:rPr lang="ko" dirty="0"/>
              <a:t>): </a:t>
            </a:r>
            <a:r>
              <a:rPr lang="ko-KR" altLang="en-US" dirty="0" err="1" smtClean="0"/>
              <a:t>건선관절염</a:t>
            </a:r>
            <a:r>
              <a:rPr lang="ko" dirty="0" smtClean="0"/>
              <a:t>의 </a:t>
            </a:r>
            <a:r>
              <a:rPr lang="ko" dirty="0"/>
              <a:t>적응증</a:t>
            </a:r>
          </a:p>
        </p:txBody>
      </p:sp>
      <p:sp>
        <p:nvSpPr>
          <p:cNvPr id="20" name="Rectangle 19"/>
          <p:cNvSpPr/>
          <p:nvPr/>
        </p:nvSpPr>
        <p:spPr>
          <a:xfrm>
            <a:off x="4572000" y="3896420"/>
            <a:ext cx="4038599" cy="200055"/>
          </a:xfrm>
          <a:prstGeom prst="rect">
            <a:avLst/>
          </a:prstGeom>
        </p:spPr>
        <p:txBody>
          <a:bodyPr wrap="square">
            <a:spAutoFit/>
          </a:bodyPr>
          <a:lstStyle/>
          <a:p>
            <a:endParaRPr lang="en-US" sz="700" dirty="0">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7DA9AE5C-F641-A54D-9AAC-6455BC19A81C}"/>
              </a:ext>
            </a:extLst>
          </p:cNvPr>
          <p:cNvSpPr>
            <a:spLocks noGrp="1"/>
          </p:cNvSpPr>
          <p:nvPr>
            <p:ph type="body" sz="quarter" idx="10"/>
          </p:nvPr>
        </p:nvSpPr>
        <p:spPr>
          <a:xfrm>
            <a:off x="489989" y="4612660"/>
            <a:ext cx="4050192" cy="398299"/>
          </a:xfrm>
        </p:spPr>
        <p:txBody>
          <a:bodyPr>
            <a:noAutofit/>
          </a:bodyPr>
          <a:lstStyle/>
          <a:p>
            <a:endParaRPr lang="en-US" dirty="0"/>
          </a:p>
          <a:p>
            <a:r>
              <a:rPr lang="ko" dirty="0"/>
              <a:t>DMARD, 질병 수정 항류마티스 약물; JAKi, 야누스 키나제 억제제; PDE4i, 포스포디에스테라제-4 억제제; PsA, 건선성 관절염</a:t>
            </a:r>
          </a:p>
          <a:p>
            <a:endParaRPr lang="en-US" dirty="0"/>
          </a:p>
        </p:txBody>
      </p:sp>
      <p:sp>
        <p:nvSpPr>
          <p:cNvPr id="13" name="Content Placeholder 2">
            <a:extLst>
              <a:ext uri="{FF2B5EF4-FFF2-40B4-BE49-F238E27FC236}">
                <a16:creationId xmlns:a16="http://schemas.microsoft.com/office/drawing/2014/main" id="{F3856A16-2B76-F347-B6C4-0F3739A295AC}"/>
              </a:ext>
            </a:extLst>
          </p:cNvPr>
          <p:cNvSpPr>
            <a:spLocks noGrp="1"/>
          </p:cNvSpPr>
          <p:nvPr>
            <p:ph idx="1"/>
          </p:nvPr>
        </p:nvSpPr>
        <p:spPr>
          <a:xfrm>
            <a:off x="511689" y="1180214"/>
            <a:ext cx="4879820" cy="3402419"/>
          </a:xfrm>
        </p:spPr>
        <p:txBody>
          <a:bodyPr>
            <a:noAutofit/>
          </a:bodyPr>
          <a:lstStyle/>
          <a:p>
            <a:pPr marL="117475" indent="-117475">
              <a:lnSpc>
                <a:spcPct val="110000"/>
              </a:lnSpc>
              <a:spcAft>
                <a:spcPts val="0"/>
              </a:spcAft>
            </a:pPr>
            <a:r>
              <a:rPr lang="en-US" altLang="ko-KR" dirty="0" smtClean="0"/>
              <a:t>PDE </a:t>
            </a:r>
            <a:r>
              <a:rPr lang="ko-KR" altLang="en-US" dirty="0" err="1" smtClean="0"/>
              <a:t>억제제는</a:t>
            </a:r>
            <a:r>
              <a:rPr lang="ko-KR" altLang="en-US" dirty="0" smtClean="0"/>
              <a:t> </a:t>
            </a:r>
            <a:r>
              <a:rPr lang="ko-KR" altLang="en-US" dirty="0"/>
              <a:t>고식적</a:t>
            </a:r>
            <a:r>
              <a:rPr lang="ko" altLang="zh-CN" dirty="0"/>
              <a:t> DMARD</a:t>
            </a:r>
            <a:r>
              <a:rPr lang="ko-KR" altLang="en-US" dirty="0" smtClean="0"/>
              <a:t>치료에 </a:t>
            </a:r>
            <a:r>
              <a:rPr lang="ko-KR" altLang="en-US" dirty="0"/>
              <a:t>효과가 불충분하며</a:t>
            </a:r>
            <a:r>
              <a:rPr lang="en-US" altLang="ko-KR" dirty="0"/>
              <a:t>, </a:t>
            </a:r>
            <a:r>
              <a:rPr lang="ko" altLang="zh-CN" dirty="0"/>
              <a:t> 생물학적 DMARD 또는 </a:t>
            </a:r>
            <a:r>
              <a:rPr lang="ko" altLang="zh-CN" dirty="0" smtClean="0"/>
              <a:t>JAK</a:t>
            </a:r>
            <a:r>
              <a:rPr lang="en-US" altLang="ko" dirty="0" smtClean="0"/>
              <a:t> </a:t>
            </a:r>
            <a:r>
              <a:rPr lang="ko-KR" altLang="en-US" dirty="0" err="1" smtClean="0"/>
              <a:t>억제제</a:t>
            </a:r>
            <a:r>
              <a:rPr lang="en-US" altLang="ko-KR" dirty="0"/>
              <a:t> </a:t>
            </a:r>
            <a:r>
              <a:rPr lang="ko-KR" altLang="en-US" dirty="0" smtClean="0"/>
              <a:t>사용이</a:t>
            </a:r>
            <a:r>
              <a:rPr lang="ko" altLang="zh-CN" dirty="0" smtClean="0"/>
              <a:t> </a:t>
            </a:r>
            <a:r>
              <a:rPr lang="ko" altLang="zh-CN" dirty="0"/>
              <a:t>적절하지 않은 (예: 만성 감염) </a:t>
            </a:r>
            <a:r>
              <a:rPr lang="ko" dirty="0"/>
              <a:t>경증 </a:t>
            </a:r>
            <a:r>
              <a:rPr lang="ko-KR" altLang="en-US" dirty="0" err="1" smtClean="0"/>
              <a:t>건선관절염</a:t>
            </a:r>
            <a:r>
              <a:rPr lang="ko-KR" altLang="en-US" dirty="0" smtClean="0"/>
              <a:t> 환자에게 </a:t>
            </a:r>
            <a:r>
              <a:rPr lang="ko" dirty="0" smtClean="0"/>
              <a:t>사용</a:t>
            </a:r>
            <a:r>
              <a:rPr lang="ko-KR" altLang="en-US" dirty="0" smtClean="0"/>
              <a:t>된</a:t>
            </a:r>
            <a:r>
              <a:rPr lang="ko" dirty="0" smtClean="0"/>
              <a:t>다 </a:t>
            </a:r>
            <a:r>
              <a:rPr lang="ko" dirty="0"/>
              <a:t>. </a:t>
            </a:r>
            <a:r>
              <a:rPr lang="ko" altLang="zh-CN" baseline="30000" dirty="0"/>
              <a:t>1</a:t>
            </a:r>
          </a:p>
          <a:p>
            <a:pPr marL="117475" indent="-117475">
              <a:lnSpc>
                <a:spcPct val="110000"/>
              </a:lnSpc>
              <a:spcAft>
                <a:spcPts val="0"/>
              </a:spcAft>
            </a:pPr>
            <a:r>
              <a:rPr lang="ko" dirty="0" smtClean="0"/>
              <a:t>PDE4</a:t>
            </a:r>
            <a:r>
              <a:rPr lang="en-US" altLang="ko" dirty="0" smtClean="0"/>
              <a:t> </a:t>
            </a:r>
            <a:r>
              <a:rPr lang="ko-KR" altLang="en-US" dirty="0" err="1" smtClean="0"/>
              <a:t>억제제</a:t>
            </a:r>
            <a:r>
              <a:rPr lang="ko" dirty="0" smtClean="0"/>
              <a:t>는 </a:t>
            </a:r>
            <a:r>
              <a:rPr lang="ko" dirty="0"/>
              <a:t>불량한 예후 인자를 가진 환자에게 적합하지 </a:t>
            </a:r>
            <a:r>
              <a:rPr lang="ko" dirty="0" smtClean="0"/>
              <a:t>않다</a:t>
            </a:r>
            <a:r>
              <a:rPr lang="ko" dirty="0"/>
              <a:t>. </a:t>
            </a:r>
            <a:r>
              <a:rPr lang="ko" baseline="30000" dirty="0"/>
              <a:t>1</a:t>
            </a:r>
            <a:r>
              <a:rPr lang="ko" dirty="0"/>
              <a:t> </a:t>
            </a:r>
          </a:p>
          <a:p>
            <a:pPr marL="117475" lvl="0" indent="-117475">
              <a:lnSpc>
                <a:spcPct val="110000"/>
              </a:lnSpc>
              <a:spcAft>
                <a:spcPts val="0"/>
              </a:spcAft>
              <a:buClrTx/>
              <a:defRPr/>
            </a:pPr>
            <a:r>
              <a:rPr lang="ko" dirty="0"/>
              <a:t>중증의 신장애 환자에서는 용량을 감량한다. </a:t>
            </a:r>
            <a:r>
              <a:rPr lang="ko" baseline="30000" dirty="0"/>
              <a:t>2</a:t>
            </a:r>
            <a:endParaRPr lang="en-US" dirty="0"/>
          </a:p>
          <a:p>
            <a:pPr marL="117475" lvl="0" indent="-117475">
              <a:lnSpc>
                <a:spcPct val="110000"/>
              </a:lnSpc>
              <a:spcAft>
                <a:spcPts val="0"/>
              </a:spcAft>
              <a:buClrTx/>
              <a:defRPr/>
            </a:pPr>
            <a:r>
              <a:rPr lang="ko-KR" altLang="en-US" dirty="0" smtClean="0"/>
              <a:t>부작용으로 </a:t>
            </a:r>
            <a:r>
              <a:rPr lang="ko" dirty="0" smtClean="0"/>
              <a:t>심한 </a:t>
            </a:r>
            <a:r>
              <a:rPr lang="ko" dirty="0"/>
              <a:t>설사, 메스꺼움 또는 구토를 유발할 수 있음을 환자에게 </a:t>
            </a:r>
            <a:r>
              <a:rPr lang="ko" dirty="0" smtClean="0"/>
              <a:t>알</a:t>
            </a:r>
            <a:r>
              <a:rPr lang="ko-KR" altLang="en-US" dirty="0" smtClean="0"/>
              <a:t>린다</a:t>
            </a:r>
            <a:r>
              <a:rPr lang="ko" dirty="0"/>
              <a:t>. </a:t>
            </a:r>
            <a:r>
              <a:rPr lang="ko" baseline="30000" dirty="0"/>
              <a:t>2</a:t>
            </a:r>
          </a:p>
          <a:p>
            <a:pPr marL="117475" lvl="0" indent="-117475">
              <a:lnSpc>
                <a:spcPct val="110000"/>
              </a:lnSpc>
              <a:spcAft>
                <a:spcPts val="0"/>
              </a:spcAft>
              <a:buClrTx/>
              <a:defRPr/>
            </a:pPr>
            <a:r>
              <a:rPr lang="ko" dirty="0"/>
              <a:t>정기적으로 환자의 체중을 </a:t>
            </a:r>
            <a:r>
              <a:rPr lang="ko-KR" altLang="en-US" dirty="0" smtClean="0"/>
              <a:t>측정한다</a:t>
            </a:r>
            <a:r>
              <a:rPr lang="en-US" altLang="ko-KR" dirty="0" smtClean="0"/>
              <a:t>.</a:t>
            </a:r>
            <a:r>
              <a:rPr lang="ko" dirty="0" smtClean="0"/>
              <a:t> </a:t>
            </a:r>
            <a:r>
              <a:rPr lang="ko" baseline="30000" dirty="0"/>
              <a:t>2</a:t>
            </a:r>
            <a:endParaRPr lang="en-US" dirty="0"/>
          </a:p>
          <a:p>
            <a:pPr marL="117475" lvl="0" indent="-117475">
              <a:lnSpc>
                <a:spcPct val="110000"/>
              </a:lnSpc>
              <a:spcAft>
                <a:spcPts val="0"/>
              </a:spcAft>
              <a:buClrTx/>
              <a:defRPr/>
            </a:pPr>
            <a:r>
              <a:rPr lang="ko" dirty="0"/>
              <a:t>정신</a:t>
            </a:r>
            <a:r>
              <a:rPr lang="ko-KR" altLang="en-US" dirty="0"/>
              <a:t>과 질환이 발생하거나</a:t>
            </a:r>
            <a:r>
              <a:rPr lang="ko" dirty="0"/>
              <a:t> 악화가 있는 경우 </a:t>
            </a:r>
            <a:r>
              <a:rPr lang="en-US" altLang="ko" dirty="0"/>
              <a:t> </a:t>
            </a:r>
            <a:r>
              <a:rPr lang="ko-KR" altLang="en-US" dirty="0"/>
              <a:t>해당 전문가 의뢰에 대한 지침을 </a:t>
            </a:r>
            <a:r>
              <a:rPr lang="ko-KR" altLang="en-US" dirty="0" smtClean="0"/>
              <a:t>확인한다</a:t>
            </a:r>
            <a:r>
              <a:rPr lang="ko" dirty="0"/>
              <a:t>. </a:t>
            </a:r>
            <a:r>
              <a:rPr lang="ko" baseline="30000" dirty="0"/>
              <a:t>2</a:t>
            </a:r>
            <a:endParaRPr lang="en-US" dirty="0"/>
          </a:p>
          <a:p>
            <a:pPr marL="117475" indent="-117475">
              <a:lnSpc>
                <a:spcPct val="110000"/>
              </a:lnSpc>
              <a:spcAft>
                <a:spcPts val="0"/>
              </a:spcAft>
            </a:pPr>
            <a:endParaRPr lang="en-US" dirty="0">
              <a:solidFill>
                <a:srgbClr val="FF0000"/>
              </a:solidFill>
            </a:endParaRPr>
          </a:p>
          <a:p>
            <a:pPr marL="117475" indent="-117475">
              <a:lnSpc>
                <a:spcPct val="110000"/>
              </a:lnSpc>
              <a:spcAft>
                <a:spcPts val="0"/>
              </a:spcAft>
            </a:pPr>
            <a:endParaRPr lang="en-US" dirty="0"/>
          </a:p>
          <a:p>
            <a:pPr marL="117475" indent="-117475">
              <a:lnSpc>
                <a:spcPct val="110000"/>
              </a:lnSpc>
              <a:spcAft>
                <a:spcPts val="0"/>
              </a:spcAft>
            </a:pPr>
            <a:endParaRPr lang="en-US" dirty="0"/>
          </a:p>
        </p:txBody>
      </p:sp>
      <p:pic>
        <p:nvPicPr>
          <p:cNvPr id="3" name="Picture 2">
            <a:extLst>
              <a:ext uri="{FF2B5EF4-FFF2-40B4-BE49-F238E27FC236}">
                <a16:creationId xmlns:a16="http://schemas.microsoft.com/office/drawing/2014/main" id="{A42C3311-F63F-DA41-B533-7F61414EC0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9409" y="1811867"/>
            <a:ext cx="3114602" cy="1919894"/>
          </a:xfrm>
          <a:prstGeom prst="rect">
            <a:avLst/>
          </a:prstGeom>
        </p:spPr>
      </p:pic>
      <p:sp>
        <p:nvSpPr>
          <p:cNvPr id="4" name="Text Placeholder 4">
            <a:extLst>
              <a:ext uri="{FF2B5EF4-FFF2-40B4-BE49-F238E27FC236}">
                <a16:creationId xmlns:a16="http://schemas.microsoft.com/office/drawing/2014/main" id="{F683151F-08B7-9D30-29E4-FD165BB21B14}"/>
              </a:ext>
            </a:extLst>
          </p:cNvPr>
          <p:cNvSpPr txBox="1">
            <a:spLocks/>
          </p:cNvSpPr>
          <p:nvPr/>
        </p:nvSpPr>
        <p:spPr>
          <a:xfrm>
            <a:off x="457200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r>
              <a:rPr lang="en-US" dirty="0"/>
              <a:t>1. Gossec L, et al. Ann Rheum Dis 2020;79(6):700‐712.</a:t>
            </a:r>
          </a:p>
          <a:p>
            <a:r>
              <a:rPr lang="en-US" dirty="0"/>
              <a:t>2. Celgene Corporation. OTEZLA (apremilast) kit. Available at: </a:t>
            </a:r>
            <a:r>
              <a:rPr lang="en-US" dirty="0">
                <a:hlinkClick r:id="rId4"/>
              </a:rPr>
              <a:t>https://www.otezlapro.com/-/media/themes/otezla/otezlapro-com/otezlapro-com/pdfs/header/otezla-pi.pdf</a:t>
            </a:r>
            <a:r>
              <a:rPr lang="en-US" dirty="0"/>
              <a:t>  . Accessed 1 August 2020. </a:t>
            </a:r>
          </a:p>
          <a:p>
            <a:endParaRPr lang="en-US" dirty="0"/>
          </a:p>
          <a:p>
            <a:endParaRPr lang="en-SG" dirty="0"/>
          </a:p>
        </p:txBody>
      </p:sp>
    </p:spTree>
    <p:extLst>
      <p:ext uri="{BB962C8B-B14F-4D97-AF65-F5344CB8AC3E}">
        <p14:creationId xmlns:p14="http://schemas.microsoft.com/office/powerpoint/2010/main" val="3953411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a:xfrm>
            <a:off x="515851" y="194928"/>
            <a:ext cx="8359208" cy="731509"/>
          </a:xfrm>
        </p:spPr>
        <p:txBody>
          <a:bodyPr>
            <a:noAutofit/>
          </a:bodyPr>
          <a:lstStyle/>
          <a:p>
            <a:r>
              <a:rPr lang="ko-KR" altLang="en-US" dirty="0" err="1" smtClean="0"/>
              <a:t>건선관절염</a:t>
            </a:r>
            <a:r>
              <a:rPr lang="ko" dirty="0" smtClean="0"/>
              <a:t> </a:t>
            </a:r>
            <a:r>
              <a:rPr lang="ko-KR" altLang="en-US" dirty="0"/>
              <a:t>약물 치료</a:t>
            </a:r>
            <a:r>
              <a:rPr lang="ko" dirty="0"/>
              <a:t> 알고리즘(EULAR 2019 </a:t>
            </a:r>
            <a:r>
              <a:rPr lang="ko-KR" altLang="en-US" dirty="0" smtClean="0"/>
              <a:t>권고안</a:t>
            </a:r>
            <a:r>
              <a:rPr lang="ko" dirty="0" smtClean="0"/>
              <a:t>)(</a:t>
            </a:r>
            <a:r>
              <a:rPr lang="en-US" altLang="ko" dirty="0" smtClean="0"/>
              <a:t>1</a:t>
            </a:r>
            <a:r>
              <a:rPr lang="ko" dirty="0" smtClean="0"/>
              <a:t>/4</a:t>
            </a:r>
            <a:r>
              <a:rPr lang="ko" dirty="0"/>
              <a:t>)</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15851" y="4861034"/>
            <a:ext cx="3510049" cy="215994"/>
          </a:xfrm>
        </p:spPr>
        <p:txBody>
          <a:bodyPr>
            <a:noAutofit/>
          </a:bodyPr>
          <a:lstStyle/>
          <a:p>
            <a:r>
              <a:rPr lang="ko" dirty="0"/>
              <a:t>EULAR, 류머티즘에 반대하는 유럽 연맹; </a:t>
            </a:r>
            <a:r>
              <a:rPr lang="ko" altLang="zh-CN" dirty="0"/>
              <a:t>NSAID, 비스테로이드성 소염제; </a:t>
            </a:r>
            <a:r>
              <a:rPr lang="ko" dirty="0"/>
              <a:t>PsA, 건선성 관절염</a:t>
            </a:r>
          </a:p>
        </p:txBody>
      </p:sp>
      <p:sp>
        <p:nvSpPr>
          <p:cNvPr id="8" name="Text Placeholder 4">
            <a:extLst>
              <a:ext uri="{FF2B5EF4-FFF2-40B4-BE49-F238E27FC236}">
                <a16:creationId xmlns:a16="http://schemas.microsoft.com/office/drawing/2014/main" id="{CE58BE8A-F8C1-1940-8471-CE6C24ED5047}"/>
              </a:ext>
            </a:extLst>
          </p:cNvPr>
          <p:cNvSpPr txBox="1">
            <a:spLocks/>
          </p:cNvSpPr>
          <p:nvPr/>
        </p:nvSpPr>
        <p:spPr>
          <a:xfrm>
            <a:off x="457200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endParaRPr lang="en-US" dirty="0"/>
          </a:p>
          <a:p>
            <a:endParaRPr lang="en-US" dirty="0"/>
          </a:p>
          <a:p>
            <a:endParaRPr lang="en-US" dirty="0"/>
          </a:p>
          <a:p>
            <a:r>
              <a:rPr lang="ko" dirty="0"/>
              <a:t>1. Gossec L, et al. Ann Rheum Dis 2020;79(6):700-712.</a:t>
            </a:r>
          </a:p>
          <a:p>
            <a:endParaRPr lang="en-US" dirty="0"/>
          </a:p>
          <a:p>
            <a:endParaRPr lang="en-US" dirty="0"/>
          </a:p>
          <a:p>
            <a:endParaRPr lang="en-SG" dirty="0"/>
          </a:p>
        </p:txBody>
      </p:sp>
      <p:sp>
        <p:nvSpPr>
          <p:cNvPr id="9" name="Rectangle 8">
            <a:extLst>
              <a:ext uri="{FF2B5EF4-FFF2-40B4-BE49-F238E27FC236}">
                <a16:creationId xmlns:a16="http://schemas.microsoft.com/office/drawing/2014/main" id="{B7283E36-007E-754D-A3C0-2BF371C1D757}"/>
              </a:ext>
            </a:extLst>
          </p:cNvPr>
          <p:cNvSpPr/>
          <p:nvPr/>
        </p:nvSpPr>
        <p:spPr>
          <a:xfrm>
            <a:off x="114301" y="1062106"/>
            <a:ext cx="3353596" cy="307777"/>
          </a:xfrm>
          <a:prstGeom prst="rect">
            <a:avLst/>
          </a:prstGeom>
          <a:solidFill>
            <a:schemeClr val="accent4">
              <a:lumMod val="20000"/>
              <a:lumOff val="80000"/>
            </a:schemeClr>
          </a:solidFill>
        </p:spPr>
        <p:txBody>
          <a:bodyPr wrap="square">
            <a:spAutoFit/>
          </a:bodyPr>
          <a:lstStyle/>
          <a:p>
            <a:pPr algn="ctr"/>
            <a:r>
              <a:rPr lang="ko" sz="1400" b="1" dirty="0" smtClean="0">
                <a:latin typeface="Arial" panose="020B0604020202020204" pitchFamily="34" charset="0"/>
                <a:cs typeface="Arial" panose="020B0604020202020204" pitchFamily="34" charset="0"/>
              </a:rPr>
              <a:t>1</a:t>
            </a:r>
            <a:r>
              <a:rPr lang="ko-KR" altLang="en-US" sz="1400" b="1" dirty="0" smtClean="0">
                <a:latin typeface="Arial" panose="020B0604020202020204" pitchFamily="34" charset="0"/>
                <a:cs typeface="Arial" panose="020B0604020202020204" pitchFamily="34" charset="0"/>
              </a:rPr>
              <a:t>단계</a:t>
            </a:r>
            <a:r>
              <a:rPr lang="ko" sz="1400" b="1" dirty="0" smtClean="0">
                <a:latin typeface="Arial" panose="020B0604020202020204" pitchFamily="34" charset="0"/>
                <a:cs typeface="Arial" panose="020B0604020202020204" pitchFamily="34" charset="0"/>
              </a:rPr>
              <a:t>: </a:t>
            </a:r>
            <a:r>
              <a:rPr lang="ko" sz="1400" b="1" dirty="0">
                <a:latin typeface="Arial" panose="020B0604020202020204" pitchFamily="34" charset="0"/>
                <a:cs typeface="Arial" panose="020B0604020202020204" pitchFamily="34" charset="0"/>
              </a:rPr>
              <a:t>경증 환자 </a:t>
            </a:r>
            <a:r>
              <a:rPr lang="ko" sz="1400" b="1" baseline="30000" dirty="0">
                <a:latin typeface="Arial" panose="020B0604020202020204" pitchFamily="34" charset="0"/>
                <a:cs typeface="Arial" panose="020B0604020202020204" pitchFamily="34" charset="0"/>
              </a:rPr>
              <a:t>1 </a:t>
            </a:r>
            <a:r>
              <a:rPr lang="ko" sz="1400" b="1" dirty="0">
                <a:latin typeface="Arial" panose="020B0604020202020204" pitchFamily="34" charset="0"/>
                <a:cs typeface="Arial" panose="020B0604020202020204" pitchFamily="34" charset="0"/>
              </a:rPr>
              <a:t>*</a:t>
            </a:r>
          </a:p>
        </p:txBody>
      </p:sp>
      <p:sp>
        <p:nvSpPr>
          <p:cNvPr id="10" name="Rounded Rectangle 9">
            <a:extLst>
              <a:ext uri="{FF2B5EF4-FFF2-40B4-BE49-F238E27FC236}">
                <a16:creationId xmlns:a16="http://schemas.microsoft.com/office/drawing/2014/main" id="{334E6447-491D-B641-8714-99AF62B541F7}"/>
              </a:ext>
            </a:extLst>
          </p:cNvPr>
          <p:cNvSpPr/>
          <p:nvPr/>
        </p:nvSpPr>
        <p:spPr>
          <a:xfrm>
            <a:off x="3474485" y="1387093"/>
            <a:ext cx="2512694" cy="27001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latin typeface="Arial" panose="020B0604020202020204" pitchFamily="34" charset="0"/>
                <a:cs typeface="Arial" panose="020B0604020202020204" pitchFamily="34" charset="0"/>
              </a:rPr>
              <a:t>임상적으로 </a:t>
            </a:r>
            <a:r>
              <a:rPr lang="ko" sz="1200" dirty="0">
                <a:solidFill>
                  <a:schemeClr val="tx1"/>
                </a:solidFill>
                <a:latin typeface="Arial" panose="020B0604020202020204" pitchFamily="34" charset="0"/>
                <a:cs typeface="Arial" panose="020B0604020202020204" pitchFamily="34" charset="0"/>
              </a:rPr>
              <a:t>활동성 </a:t>
            </a:r>
            <a:r>
              <a:rPr lang="ko-KR" altLang="en-US" sz="1200" dirty="0" err="1" smtClean="0">
                <a:solidFill>
                  <a:schemeClr val="tx1"/>
                </a:solidFill>
                <a:latin typeface="Arial" panose="020B0604020202020204" pitchFamily="34" charset="0"/>
                <a:cs typeface="Arial" panose="020B0604020202020204" pitchFamily="34" charset="0"/>
              </a:rPr>
              <a:t>건선관절염</a:t>
            </a:r>
            <a:endParaRPr lang="ko" sz="1200" dirty="0">
              <a:solidFill>
                <a:schemeClr val="tx1"/>
              </a:solidFill>
              <a:latin typeface="Arial" panose="020B0604020202020204" pitchFamily="34" charset="0"/>
              <a:cs typeface="Arial" panose="020B0604020202020204" pitchFamily="34" charset="0"/>
            </a:endParaRPr>
          </a:p>
        </p:txBody>
      </p:sp>
      <p:sp>
        <p:nvSpPr>
          <p:cNvPr id="12" name="Rounded Rectangle 11">
            <a:extLst>
              <a:ext uri="{FF2B5EF4-FFF2-40B4-BE49-F238E27FC236}">
                <a16:creationId xmlns:a16="http://schemas.microsoft.com/office/drawing/2014/main" id="{495901A4-3EC7-704F-8010-3A89391FEB95}"/>
              </a:ext>
            </a:extLst>
          </p:cNvPr>
          <p:cNvSpPr/>
          <p:nvPr/>
        </p:nvSpPr>
        <p:spPr>
          <a:xfrm>
            <a:off x="245269" y="1833283"/>
            <a:ext cx="2116916" cy="3876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err="1" smtClean="0">
                <a:solidFill>
                  <a:schemeClr val="tx1"/>
                </a:solidFill>
                <a:latin typeface="Arial" panose="020B0604020202020204" pitchFamily="34" charset="0"/>
                <a:cs typeface="Arial" panose="020B0604020202020204" pitchFamily="34" charset="0"/>
              </a:rPr>
              <a:t>가락염이</a:t>
            </a:r>
            <a:r>
              <a:rPr lang="ko-KR" altLang="en-US" sz="1200" dirty="0" smtClean="0">
                <a:solidFill>
                  <a:schemeClr val="tx1"/>
                </a:solidFill>
                <a:latin typeface="Arial" panose="020B0604020202020204" pitchFamily="34" charset="0"/>
                <a:cs typeface="Arial" panose="020B0604020202020204" pitchFamily="34" charset="0"/>
              </a:rPr>
              <a:t> </a:t>
            </a:r>
            <a:r>
              <a:rPr lang="ko" sz="1200" dirty="0" smtClean="0">
                <a:solidFill>
                  <a:schemeClr val="tx1"/>
                </a:solidFill>
                <a:latin typeface="Arial" panose="020B0604020202020204" pitchFamily="34" charset="0"/>
                <a:cs typeface="Arial" panose="020B0604020202020204" pitchFamily="34" charset="0"/>
              </a:rPr>
              <a:t>있거나</a:t>
            </a:r>
            <a:r>
              <a:rPr lang="en-US" altLang="ko" sz="1200" dirty="0" smtClean="0">
                <a:solidFill>
                  <a:schemeClr val="tx1"/>
                </a:solidFill>
                <a:latin typeface="Arial" panose="020B0604020202020204" pitchFamily="34" charset="0"/>
                <a:cs typeface="Arial" panose="020B0604020202020204" pitchFamily="34" charset="0"/>
              </a:rPr>
              <a:t> </a:t>
            </a:r>
            <a:r>
              <a:rPr lang="ko" sz="1200" dirty="0" smtClean="0">
                <a:solidFill>
                  <a:schemeClr val="tx1"/>
                </a:solidFill>
                <a:latin typeface="Arial" panose="020B0604020202020204" pitchFamily="34" charset="0"/>
                <a:cs typeface="Arial" panose="020B0604020202020204" pitchFamily="34" charset="0"/>
              </a:rPr>
              <a:t>없는 </a:t>
            </a:r>
            <a:r>
              <a:rPr lang="ko" sz="1200" dirty="0">
                <a:solidFill>
                  <a:schemeClr val="tx1"/>
                </a:solidFill>
                <a:latin typeface="Arial" panose="020B0604020202020204" pitchFamily="34" charset="0"/>
                <a:cs typeface="Arial" panose="020B0604020202020204" pitchFamily="34" charset="0"/>
              </a:rPr>
              <a:t>다발 관절염 (&gt; 4 개의 부종</a:t>
            </a:r>
            <a:r>
              <a:rPr lang="ko-KR" altLang="en-US" sz="1200" dirty="0">
                <a:solidFill>
                  <a:schemeClr val="tx1"/>
                </a:solidFill>
                <a:latin typeface="Arial" panose="020B0604020202020204" pitchFamily="34" charset="0"/>
                <a:cs typeface="Arial" panose="020B0604020202020204" pitchFamily="34" charset="0"/>
              </a:rPr>
              <a:t>관절</a:t>
            </a:r>
            <a:r>
              <a:rPr lang="ko" sz="1200" dirty="0">
                <a:solidFill>
                  <a:schemeClr val="tx1"/>
                </a:solidFill>
                <a:latin typeface="Arial" panose="020B0604020202020204" pitchFamily="34" charset="0"/>
                <a:cs typeface="Arial" panose="020B0604020202020204" pitchFamily="34" charset="0"/>
              </a:rPr>
              <a:t>)</a:t>
            </a:r>
          </a:p>
        </p:txBody>
      </p:sp>
      <p:sp>
        <p:nvSpPr>
          <p:cNvPr id="14" name="Rounded Rectangle 13">
            <a:extLst>
              <a:ext uri="{FF2B5EF4-FFF2-40B4-BE49-F238E27FC236}">
                <a16:creationId xmlns:a16="http://schemas.microsoft.com/office/drawing/2014/main" id="{8B59A31D-1C86-6B42-BCDA-550A8ED93D9F}"/>
              </a:ext>
            </a:extLst>
          </p:cNvPr>
          <p:cNvSpPr/>
          <p:nvPr/>
        </p:nvSpPr>
        <p:spPr>
          <a:xfrm>
            <a:off x="6749573" y="1859533"/>
            <a:ext cx="1525236" cy="35763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주로 </a:t>
            </a:r>
            <a:r>
              <a:rPr lang="ko-KR" altLang="en-US" sz="1200" dirty="0" err="1" smtClean="0">
                <a:solidFill>
                  <a:schemeClr val="tx1"/>
                </a:solidFill>
                <a:latin typeface="Arial" panose="020B0604020202020204" pitchFamily="34" charset="0"/>
                <a:cs typeface="Arial" panose="020B0604020202020204" pitchFamily="34" charset="0"/>
              </a:rPr>
              <a:t>척추형</a:t>
            </a:r>
            <a:r>
              <a:rPr lang="ko-KR" altLang="en-US" sz="1200" dirty="0" smtClean="0">
                <a:solidFill>
                  <a:schemeClr val="tx1"/>
                </a:solidFill>
                <a:latin typeface="Arial" panose="020B0604020202020204" pitchFamily="34" charset="0"/>
                <a:cs typeface="Arial" panose="020B0604020202020204" pitchFamily="34" charset="0"/>
              </a:rPr>
              <a:t> </a:t>
            </a:r>
            <a:r>
              <a:rPr lang="ko" sz="1200" dirty="0" smtClean="0">
                <a:solidFill>
                  <a:schemeClr val="tx1"/>
                </a:solidFill>
                <a:latin typeface="Arial" panose="020B0604020202020204" pitchFamily="34" charset="0"/>
                <a:cs typeface="Arial" panose="020B0604020202020204" pitchFamily="34" charset="0"/>
              </a:rPr>
              <a:t>질환</a:t>
            </a:r>
            <a:endParaRPr lang="ko" sz="1200" dirty="0">
              <a:solidFill>
                <a:schemeClr val="tx1"/>
              </a:solidFill>
              <a:latin typeface="Arial" panose="020B0604020202020204" pitchFamily="34" charset="0"/>
              <a:cs typeface="Arial" panose="020B0604020202020204" pitchFamily="34" charset="0"/>
            </a:endParaRPr>
          </a:p>
        </p:txBody>
      </p:sp>
      <p:sp>
        <p:nvSpPr>
          <p:cNvPr id="15" name="Rounded Rectangle 14">
            <a:extLst>
              <a:ext uri="{FF2B5EF4-FFF2-40B4-BE49-F238E27FC236}">
                <a16:creationId xmlns:a16="http://schemas.microsoft.com/office/drawing/2014/main" id="{42292A2D-75E3-0F4E-92DA-52266AE7747A}"/>
              </a:ext>
            </a:extLst>
          </p:cNvPr>
          <p:cNvSpPr/>
          <p:nvPr/>
        </p:nvSpPr>
        <p:spPr>
          <a:xfrm>
            <a:off x="2887845" y="1847754"/>
            <a:ext cx="1459588" cy="3755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단일관절염/</a:t>
            </a:r>
            <a:r>
              <a:rPr lang="ko-KR" altLang="en-US" sz="1200" dirty="0">
                <a:solidFill>
                  <a:schemeClr val="tx1"/>
                </a:solidFill>
                <a:latin typeface="Arial" panose="020B0604020202020204" pitchFamily="34" charset="0"/>
                <a:cs typeface="Arial" panose="020B0604020202020204" pitchFamily="34" charset="0"/>
              </a:rPr>
              <a:t>소수</a:t>
            </a:r>
            <a:r>
              <a:rPr lang="ko" sz="1200" dirty="0">
                <a:solidFill>
                  <a:schemeClr val="tx1"/>
                </a:solidFill>
                <a:latin typeface="Arial" panose="020B0604020202020204" pitchFamily="34" charset="0"/>
                <a:cs typeface="Arial" panose="020B0604020202020204" pitchFamily="34" charset="0"/>
              </a:rPr>
              <a:t>관절염</a:t>
            </a:r>
          </a:p>
        </p:txBody>
      </p:sp>
      <p:sp>
        <p:nvSpPr>
          <p:cNvPr id="16" name="Rounded Rectangle 15">
            <a:extLst>
              <a:ext uri="{FF2B5EF4-FFF2-40B4-BE49-F238E27FC236}">
                <a16:creationId xmlns:a16="http://schemas.microsoft.com/office/drawing/2014/main" id="{89F8A222-027E-DF4C-84F2-5060E1E62D36}"/>
              </a:ext>
            </a:extLst>
          </p:cNvPr>
          <p:cNvSpPr/>
          <p:nvPr/>
        </p:nvSpPr>
        <p:spPr>
          <a:xfrm>
            <a:off x="1359092" y="2868328"/>
            <a:ext cx="3035867" cy="2869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NSAIDs +/- 국소 </a:t>
            </a:r>
            <a:r>
              <a:rPr lang="ko" sz="1200" dirty="0" smtClean="0">
                <a:solidFill>
                  <a:schemeClr val="tx1"/>
                </a:solidFill>
                <a:latin typeface="Arial" panose="020B0604020202020204" pitchFamily="34" charset="0"/>
                <a:cs typeface="Arial" panose="020B0604020202020204" pitchFamily="34" charset="0"/>
              </a:rPr>
              <a:t>글루코코티코이드 </a:t>
            </a:r>
            <a:r>
              <a:rPr lang="ko" sz="1200" dirty="0">
                <a:solidFill>
                  <a:schemeClr val="tx1"/>
                </a:solidFill>
                <a:latin typeface="Arial" panose="020B0604020202020204" pitchFamily="34" charset="0"/>
                <a:cs typeface="Arial" panose="020B0604020202020204" pitchFamily="34" charset="0"/>
              </a:rPr>
              <a:t>주사</a:t>
            </a:r>
          </a:p>
        </p:txBody>
      </p:sp>
      <p:sp>
        <p:nvSpPr>
          <p:cNvPr id="19" name="Rounded Rectangle 18">
            <a:extLst>
              <a:ext uri="{FF2B5EF4-FFF2-40B4-BE49-F238E27FC236}">
                <a16:creationId xmlns:a16="http://schemas.microsoft.com/office/drawing/2014/main" id="{FAD09C3B-B07A-D043-8064-F76D64A98952}"/>
              </a:ext>
            </a:extLst>
          </p:cNvPr>
          <p:cNvSpPr/>
          <p:nvPr/>
        </p:nvSpPr>
        <p:spPr>
          <a:xfrm>
            <a:off x="3425678" y="4041028"/>
            <a:ext cx="1572117" cy="270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smtClean="0">
                <a:solidFill>
                  <a:schemeClr val="tx1"/>
                </a:solidFill>
                <a:latin typeface="Arial" panose="020B0604020202020204" pitchFamily="34" charset="0"/>
                <a:cs typeface="Arial" panose="020B0604020202020204" pitchFamily="34" charset="0"/>
              </a:rPr>
              <a:t>치료 유지</a:t>
            </a:r>
            <a:endParaRPr lang="ko" sz="1200" dirty="0">
              <a:solidFill>
                <a:schemeClr val="tx1"/>
              </a:solidFill>
              <a:latin typeface="Arial" panose="020B0604020202020204" pitchFamily="34" charset="0"/>
              <a:cs typeface="Arial" panose="020B0604020202020204" pitchFamily="34" charset="0"/>
            </a:endParaRPr>
          </a:p>
        </p:txBody>
      </p:sp>
      <p:sp>
        <p:nvSpPr>
          <p:cNvPr id="21" name="Rounded Rectangle 20">
            <a:extLst>
              <a:ext uri="{FF2B5EF4-FFF2-40B4-BE49-F238E27FC236}">
                <a16:creationId xmlns:a16="http://schemas.microsoft.com/office/drawing/2014/main" id="{474E646E-0B1C-5746-B07F-27805865AE21}"/>
              </a:ext>
            </a:extLst>
          </p:cNvPr>
          <p:cNvSpPr/>
          <p:nvPr/>
        </p:nvSpPr>
        <p:spPr>
          <a:xfrm>
            <a:off x="5042449" y="1868589"/>
            <a:ext cx="1187500" cy="3755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부착</a:t>
            </a:r>
            <a:r>
              <a:rPr lang="ko-KR" altLang="en-US" sz="1200" dirty="0" err="1" smtClean="0">
                <a:solidFill>
                  <a:schemeClr val="tx1"/>
                </a:solidFill>
                <a:latin typeface="Arial" panose="020B0604020202020204" pitchFamily="34" charset="0"/>
                <a:cs typeface="Arial" panose="020B0604020202020204" pitchFamily="34" charset="0"/>
              </a:rPr>
              <a:t>부위염</a:t>
            </a:r>
            <a:endParaRPr lang="en-GB" sz="1200" dirty="0">
              <a:solidFill>
                <a:schemeClr val="tx1"/>
              </a:solidFill>
              <a:latin typeface="Arial" panose="020B0604020202020204" pitchFamily="34" charset="0"/>
              <a:cs typeface="Arial" panose="020B0604020202020204" pitchFamily="34" charset="0"/>
            </a:endParaRPr>
          </a:p>
        </p:txBody>
      </p:sp>
      <p:sp>
        <p:nvSpPr>
          <p:cNvPr id="11" name="Diamond 10">
            <a:extLst>
              <a:ext uri="{FF2B5EF4-FFF2-40B4-BE49-F238E27FC236}">
                <a16:creationId xmlns:a16="http://schemas.microsoft.com/office/drawing/2014/main" id="{0100D1FE-7316-5346-A5BC-F5C140511BCC}"/>
              </a:ext>
            </a:extLst>
          </p:cNvPr>
          <p:cNvSpPr/>
          <p:nvPr/>
        </p:nvSpPr>
        <p:spPr>
          <a:xfrm>
            <a:off x="2094591" y="3193151"/>
            <a:ext cx="1572117" cy="955826"/>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4주 </a:t>
            </a:r>
            <a:r>
              <a:rPr lang="ko" sz="1100" dirty="0" smtClean="0">
                <a:latin typeface="Arial" panose="020B0604020202020204" pitchFamily="34" charset="0"/>
                <a:cs typeface="Arial" panose="020B0604020202020204" pitchFamily="34" charset="0"/>
              </a:rPr>
              <a:t>이내 </a:t>
            </a:r>
            <a:r>
              <a:rPr lang="ko" sz="1100" dirty="0">
                <a:latin typeface="Arial" panose="020B0604020202020204" pitchFamily="34" charset="0"/>
                <a:cs typeface="Arial" panose="020B0604020202020204" pitchFamily="34" charset="0"/>
              </a:rPr>
              <a:t>목표 달성</a:t>
            </a:r>
          </a:p>
        </p:txBody>
      </p:sp>
      <p:sp>
        <p:nvSpPr>
          <p:cNvPr id="23" name="Text Placeholder 3">
            <a:extLst>
              <a:ext uri="{FF2B5EF4-FFF2-40B4-BE49-F238E27FC236}">
                <a16:creationId xmlns:a16="http://schemas.microsoft.com/office/drawing/2014/main" id="{D56F894D-E34E-7B45-907D-431BD6025575}"/>
              </a:ext>
            </a:extLst>
          </p:cNvPr>
          <p:cNvSpPr txBox="1">
            <a:spLocks/>
          </p:cNvSpPr>
          <p:nvPr/>
        </p:nvSpPr>
        <p:spPr>
          <a:xfrm>
            <a:off x="947595" y="2262846"/>
            <a:ext cx="4050192" cy="27001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 sz="1200" i="1" dirty="0"/>
              <a:t>나쁜 예후 인자</a:t>
            </a:r>
            <a:r>
              <a:rPr lang="ko-KR" altLang="en-US" sz="1200" i="1" dirty="0"/>
              <a:t>가 있는 경우</a:t>
            </a:r>
            <a:endParaRPr lang="ko" sz="1200" i="1" dirty="0"/>
          </a:p>
        </p:txBody>
      </p:sp>
      <p:sp>
        <p:nvSpPr>
          <p:cNvPr id="26" name="Rounded Rectangle 25">
            <a:extLst>
              <a:ext uri="{FF2B5EF4-FFF2-40B4-BE49-F238E27FC236}">
                <a16:creationId xmlns:a16="http://schemas.microsoft.com/office/drawing/2014/main" id="{220C9665-8D6A-794F-82E7-04D6D2EF3639}"/>
              </a:ext>
            </a:extLst>
          </p:cNvPr>
          <p:cNvSpPr/>
          <p:nvPr/>
        </p:nvSpPr>
        <p:spPr>
          <a:xfrm>
            <a:off x="4953939" y="2928683"/>
            <a:ext cx="3171319" cy="28696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NSAIDs +/- 국소 </a:t>
            </a:r>
            <a:r>
              <a:rPr lang="ko" sz="1200" dirty="0" smtClean="0">
                <a:solidFill>
                  <a:schemeClr val="tx1"/>
                </a:solidFill>
                <a:latin typeface="Arial" panose="020B0604020202020204" pitchFamily="34" charset="0"/>
                <a:cs typeface="Arial" panose="020B0604020202020204" pitchFamily="34" charset="0"/>
              </a:rPr>
              <a:t>글루코코티코이드 </a:t>
            </a:r>
            <a:r>
              <a:rPr lang="ko" sz="1200" dirty="0">
                <a:solidFill>
                  <a:schemeClr val="tx1"/>
                </a:solidFill>
                <a:latin typeface="Arial" panose="020B0604020202020204" pitchFamily="34" charset="0"/>
                <a:cs typeface="Arial" panose="020B0604020202020204" pitchFamily="34" charset="0"/>
              </a:rPr>
              <a:t>주사**</a:t>
            </a:r>
          </a:p>
        </p:txBody>
      </p:sp>
      <p:sp>
        <p:nvSpPr>
          <p:cNvPr id="28" name="Diamond 27">
            <a:extLst>
              <a:ext uri="{FF2B5EF4-FFF2-40B4-BE49-F238E27FC236}">
                <a16:creationId xmlns:a16="http://schemas.microsoft.com/office/drawing/2014/main" id="{2F2C3119-6E64-5049-B284-DA3B871BCE36}"/>
              </a:ext>
            </a:extLst>
          </p:cNvPr>
          <p:cNvSpPr/>
          <p:nvPr/>
        </p:nvSpPr>
        <p:spPr>
          <a:xfrm>
            <a:off x="5753541" y="3222611"/>
            <a:ext cx="1572117" cy="95582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4~12주 </a:t>
            </a:r>
            <a:r>
              <a:rPr lang="ko" sz="1100" dirty="0" smtClean="0">
                <a:latin typeface="Arial" panose="020B0604020202020204" pitchFamily="34" charset="0"/>
                <a:cs typeface="Arial" panose="020B0604020202020204" pitchFamily="34" charset="0"/>
              </a:rPr>
              <a:t>이내 </a:t>
            </a:r>
            <a:r>
              <a:rPr lang="ko" sz="1100" dirty="0">
                <a:latin typeface="Arial" panose="020B0604020202020204" pitchFamily="34" charset="0"/>
                <a:cs typeface="Arial" panose="020B0604020202020204" pitchFamily="34" charset="0"/>
              </a:rPr>
              <a:t>목표 달성</a:t>
            </a:r>
          </a:p>
        </p:txBody>
      </p:sp>
      <p:sp>
        <p:nvSpPr>
          <p:cNvPr id="29" name="Rounded Rectangle 28">
            <a:extLst>
              <a:ext uri="{FF2B5EF4-FFF2-40B4-BE49-F238E27FC236}">
                <a16:creationId xmlns:a16="http://schemas.microsoft.com/office/drawing/2014/main" id="{C994E547-AD94-9E4D-B2DA-35DAF91C2C05}"/>
              </a:ext>
            </a:extLst>
          </p:cNvPr>
          <p:cNvSpPr/>
          <p:nvPr/>
        </p:nvSpPr>
        <p:spPr>
          <a:xfrm>
            <a:off x="7107189" y="4049947"/>
            <a:ext cx="1572117" cy="270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smtClean="0">
                <a:solidFill>
                  <a:schemeClr val="tx1"/>
                </a:solidFill>
                <a:latin typeface="Arial" panose="020B0604020202020204" pitchFamily="34" charset="0"/>
                <a:cs typeface="Arial" panose="020B0604020202020204" pitchFamily="34" charset="0"/>
              </a:rPr>
              <a:t>치료 유지</a:t>
            </a:r>
            <a:endParaRPr lang="ko" sz="1200" dirty="0">
              <a:solidFill>
                <a:schemeClr val="tx1"/>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4D9BE1AB-C07B-9942-B606-53868DB6B869}"/>
              </a:ext>
            </a:extLst>
          </p:cNvPr>
          <p:cNvSpPr/>
          <p:nvPr/>
        </p:nvSpPr>
        <p:spPr>
          <a:xfrm>
            <a:off x="6295389" y="1010364"/>
            <a:ext cx="2734311" cy="769441"/>
          </a:xfrm>
          <a:prstGeom prst="rect">
            <a:avLst/>
          </a:prstGeom>
        </p:spPr>
        <p:txBody>
          <a:bodyPr wrap="square">
            <a:spAutoFit/>
          </a:bodyPr>
          <a:lstStyle/>
          <a:p>
            <a:r>
              <a:rPr lang="ko" sz="1100" dirty="0">
                <a:latin typeface="Arial" panose="020B0604020202020204" pitchFamily="34" charset="0"/>
                <a:cs typeface="Arial" panose="020B0604020202020204" pitchFamily="34" charset="0"/>
              </a:rPr>
              <a:t>* 주요 </a:t>
            </a:r>
            <a:r>
              <a:rPr lang="ko-KR" altLang="en-US" sz="1100" dirty="0">
                <a:latin typeface="Arial" panose="020B0604020202020204" pitchFamily="34" charset="0"/>
                <a:cs typeface="Arial" panose="020B0604020202020204" pitchFamily="34" charset="0"/>
              </a:rPr>
              <a:t>광범위 </a:t>
            </a:r>
            <a:r>
              <a:rPr lang="ko" sz="1100" dirty="0">
                <a:latin typeface="Arial" panose="020B0604020202020204" pitchFamily="34" charset="0"/>
                <a:cs typeface="Arial" panose="020B0604020202020204" pitchFamily="34" charset="0"/>
              </a:rPr>
              <a:t>피부 침범이 있는 경우 피부과 전문의와 상담 고려</a:t>
            </a:r>
          </a:p>
          <a:p>
            <a:r>
              <a:rPr lang="ko" sz="1100" dirty="0" smtClean="0">
                <a:latin typeface="Arial" panose="020B0604020202020204" pitchFamily="34" charset="0"/>
                <a:cs typeface="Arial" panose="020B0604020202020204" pitchFamily="34" charset="0"/>
              </a:rPr>
              <a:t>**</a:t>
            </a:r>
            <a:r>
              <a:rPr lang="ko-KR" altLang="en-US" sz="1100" dirty="0" err="1" smtClean="0">
                <a:latin typeface="Arial" panose="020B0604020202020204" pitchFamily="34" charset="0"/>
                <a:cs typeface="Arial" panose="020B0604020202020204" pitchFamily="34" charset="0"/>
              </a:rPr>
              <a:t>척추형</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질환</a:t>
            </a:r>
            <a:r>
              <a:rPr lang="ko-KR" altLang="en-US" sz="1100" dirty="0">
                <a:latin typeface="Arial" panose="020B0604020202020204" pitchFamily="34" charset="0"/>
                <a:cs typeface="Arial" panose="020B0604020202020204" pitchFamily="34" charset="0"/>
              </a:rPr>
              <a:t>치료를 위해</a:t>
            </a:r>
            <a:r>
              <a:rPr lang="ko" sz="1100" dirty="0">
                <a:latin typeface="Arial" panose="020B0604020202020204" pitchFamily="34" charset="0"/>
                <a:cs typeface="Arial" panose="020B0604020202020204" pitchFamily="34" charset="0"/>
              </a:rPr>
              <a:t> </a:t>
            </a:r>
            <a:r>
              <a:rPr lang="ko" sz="1100" dirty="0" smtClean="0">
                <a:latin typeface="Arial" panose="020B0604020202020204" pitchFamily="34" charset="0"/>
                <a:cs typeface="Arial" panose="020B0604020202020204" pitchFamily="34" charset="0"/>
              </a:rPr>
              <a:t>글루코코티코이드 주사</a:t>
            </a:r>
            <a:r>
              <a:rPr lang="ko-KR" altLang="en-US" sz="1100" dirty="0" smtClean="0">
                <a:latin typeface="Arial" panose="020B0604020202020204" pitchFamily="34" charset="0"/>
                <a:cs typeface="Arial" panose="020B0604020202020204" pitchFamily="34" charset="0"/>
              </a:rPr>
              <a:t>는 추천하지 </a:t>
            </a:r>
            <a:r>
              <a:rPr lang="ko-KR" altLang="en-US" sz="1100" dirty="0">
                <a:latin typeface="Arial" panose="020B0604020202020204" pitchFamily="34" charset="0"/>
                <a:cs typeface="Arial" panose="020B0604020202020204" pitchFamily="34" charset="0"/>
              </a:rPr>
              <a:t>않음</a:t>
            </a:r>
            <a:endParaRPr lang="ko" sz="1100" dirty="0">
              <a:latin typeface="Arial" panose="020B0604020202020204" pitchFamily="34" charset="0"/>
              <a:cs typeface="Arial" panose="020B0604020202020204" pitchFamily="34" charset="0"/>
            </a:endParaRPr>
          </a:p>
        </p:txBody>
      </p:sp>
      <p:sp>
        <p:nvSpPr>
          <p:cNvPr id="31" name="Text Placeholder 3">
            <a:extLst>
              <a:ext uri="{FF2B5EF4-FFF2-40B4-BE49-F238E27FC236}">
                <a16:creationId xmlns:a16="http://schemas.microsoft.com/office/drawing/2014/main" id="{44A1B0A4-31AD-5F42-9268-37D70C714BAB}"/>
              </a:ext>
            </a:extLst>
          </p:cNvPr>
          <p:cNvSpPr txBox="1">
            <a:spLocks/>
          </p:cNvSpPr>
          <p:nvPr/>
        </p:nvSpPr>
        <p:spPr>
          <a:xfrm>
            <a:off x="2558574" y="4114789"/>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sp>
        <p:nvSpPr>
          <p:cNvPr id="32" name="Text Placeholder 3">
            <a:extLst>
              <a:ext uri="{FF2B5EF4-FFF2-40B4-BE49-F238E27FC236}">
                <a16:creationId xmlns:a16="http://schemas.microsoft.com/office/drawing/2014/main" id="{3BBE6191-C393-FF42-9780-7E18BDEC062C}"/>
              </a:ext>
            </a:extLst>
          </p:cNvPr>
          <p:cNvSpPr txBox="1">
            <a:spLocks/>
          </p:cNvSpPr>
          <p:nvPr/>
        </p:nvSpPr>
        <p:spPr>
          <a:xfrm>
            <a:off x="6197511" y="4124747"/>
            <a:ext cx="693988" cy="324465"/>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sp>
        <p:nvSpPr>
          <p:cNvPr id="33" name="Rectangle 32">
            <a:extLst>
              <a:ext uri="{FF2B5EF4-FFF2-40B4-BE49-F238E27FC236}">
                <a16:creationId xmlns:a16="http://schemas.microsoft.com/office/drawing/2014/main" id="{178749A0-4DA9-8F42-8D8D-7F3BE5046E75}"/>
              </a:ext>
            </a:extLst>
          </p:cNvPr>
          <p:cNvSpPr/>
          <p:nvPr/>
        </p:nvSpPr>
        <p:spPr>
          <a:xfrm>
            <a:off x="274232" y="4540230"/>
            <a:ext cx="8031726" cy="307777"/>
          </a:xfrm>
          <a:prstGeom prst="rect">
            <a:avLst/>
          </a:prstGeom>
          <a:solidFill>
            <a:schemeClr val="accent4">
              <a:lumMod val="20000"/>
              <a:lumOff val="80000"/>
            </a:schemeClr>
          </a:solidFill>
        </p:spPr>
        <p:txBody>
          <a:bodyPr wrap="square">
            <a:spAutoFit/>
          </a:bodyPr>
          <a:lstStyle/>
          <a:p>
            <a:pPr algn="ctr"/>
            <a:r>
              <a:rPr lang="ko" sz="1400" b="1" dirty="0">
                <a:latin typeface="Arial" panose="020B0604020202020204" pitchFamily="34" charset="0"/>
                <a:cs typeface="Arial" panose="020B0604020202020204" pitchFamily="34" charset="0"/>
              </a:rPr>
              <a:t>2단계</a:t>
            </a:r>
          </a:p>
        </p:txBody>
      </p:sp>
      <p:cxnSp>
        <p:nvCxnSpPr>
          <p:cNvPr id="35" name="Straight Arrow Connector 34">
            <a:extLst>
              <a:ext uri="{FF2B5EF4-FFF2-40B4-BE49-F238E27FC236}">
                <a16:creationId xmlns:a16="http://schemas.microsoft.com/office/drawing/2014/main" id="{A0ED2FCE-B1F3-8145-8634-68B52C5A36FA}"/>
              </a:ext>
            </a:extLst>
          </p:cNvPr>
          <p:cNvCxnSpPr>
            <a:cxnSpLocks/>
          </p:cNvCxnSpPr>
          <p:nvPr/>
        </p:nvCxnSpPr>
        <p:spPr>
          <a:xfrm>
            <a:off x="863600" y="2215857"/>
            <a:ext cx="0" cy="2463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D0F25C1-5292-9543-B602-02D4B87FDFAE}"/>
              </a:ext>
            </a:extLst>
          </p:cNvPr>
          <p:cNvCxnSpPr>
            <a:cxnSpLocks/>
            <a:stCxn id="31" idx="2"/>
          </p:cNvCxnSpPr>
          <p:nvPr/>
        </p:nvCxnSpPr>
        <p:spPr>
          <a:xfrm flipH="1">
            <a:off x="2877026" y="4348136"/>
            <a:ext cx="0" cy="309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D973C48-AC02-DC42-B025-0C4F020F2810}"/>
              </a:ext>
            </a:extLst>
          </p:cNvPr>
          <p:cNvCxnSpPr>
            <a:cxnSpLocks/>
          </p:cNvCxnSpPr>
          <p:nvPr/>
        </p:nvCxnSpPr>
        <p:spPr>
          <a:xfrm>
            <a:off x="6539599" y="4348136"/>
            <a:ext cx="0" cy="330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704771A6-FC6F-374E-91AE-EB0FB7A7035A}"/>
              </a:ext>
            </a:extLst>
          </p:cNvPr>
          <p:cNvCxnSpPr>
            <a:cxnSpLocks/>
          </p:cNvCxnSpPr>
          <p:nvPr/>
        </p:nvCxnSpPr>
        <p:spPr>
          <a:xfrm>
            <a:off x="3666708" y="2245218"/>
            <a:ext cx="0" cy="623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1BD6F11F-94DC-5B48-9D0F-0AA5FF58AD03}"/>
              </a:ext>
            </a:extLst>
          </p:cNvPr>
          <p:cNvCxnSpPr>
            <a:cxnSpLocks/>
          </p:cNvCxnSpPr>
          <p:nvPr/>
        </p:nvCxnSpPr>
        <p:spPr>
          <a:xfrm flipH="1">
            <a:off x="863600" y="2532856"/>
            <a:ext cx="28031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95376B44-9B64-524F-9B63-276A0F2DCE27}"/>
              </a:ext>
            </a:extLst>
          </p:cNvPr>
          <p:cNvCxnSpPr>
            <a:cxnSpLocks/>
          </p:cNvCxnSpPr>
          <p:nvPr/>
        </p:nvCxnSpPr>
        <p:spPr>
          <a:xfrm flipH="1">
            <a:off x="5514814" y="2262846"/>
            <a:ext cx="1488" cy="665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AF38FA1-0E3B-6D4B-9F1C-1D9867DFE670}"/>
              </a:ext>
            </a:extLst>
          </p:cNvPr>
          <p:cNvCxnSpPr>
            <a:cxnSpLocks/>
          </p:cNvCxnSpPr>
          <p:nvPr/>
        </p:nvCxnSpPr>
        <p:spPr>
          <a:xfrm>
            <a:off x="7534473" y="2244133"/>
            <a:ext cx="10935" cy="6241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9B94AD2-36BE-0146-8650-60E438902D1A}"/>
              </a:ext>
            </a:extLst>
          </p:cNvPr>
          <p:cNvCxnSpPr>
            <a:cxnSpLocks/>
          </p:cNvCxnSpPr>
          <p:nvPr/>
        </p:nvCxnSpPr>
        <p:spPr>
          <a:xfrm>
            <a:off x="3785160" y="3662968"/>
            <a:ext cx="0" cy="3582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3A585FC-BEBE-6241-9391-70E22D3234C4}"/>
              </a:ext>
            </a:extLst>
          </p:cNvPr>
          <p:cNvCxnSpPr>
            <a:cxnSpLocks/>
          </p:cNvCxnSpPr>
          <p:nvPr/>
        </p:nvCxnSpPr>
        <p:spPr>
          <a:xfrm>
            <a:off x="7444110" y="3705247"/>
            <a:ext cx="0" cy="344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F95A211-D4F9-3744-9178-BEFACE78BDD2}"/>
              </a:ext>
            </a:extLst>
          </p:cNvPr>
          <p:cNvCxnSpPr>
            <a:cxnSpLocks/>
            <a:endCxn id="10" idx="2"/>
          </p:cNvCxnSpPr>
          <p:nvPr/>
        </p:nvCxnSpPr>
        <p:spPr>
          <a:xfrm flipV="1">
            <a:off x="4730832" y="1657104"/>
            <a:ext cx="0" cy="842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FB2AD9F-8C3F-0F44-A688-0983661F53CB}"/>
              </a:ext>
            </a:extLst>
          </p:cNvPr>
          <p:cNvCxnSpPr>
            <a:cxnSpLocks/>
          </p:cNvCxnSpPr>
          <p:nvPr/>
        </p:nvCxnSpPr>
        <p:spPr>
          <a:xfrm>
            <a:off x="1179443" y="1741394"/>
            <a:ext cx="6355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5D4B287F-894D-7049-9561-8A338F06FB93}"/>
              </a:ext>
            </a:extLst>
          </p:cNvPr>
          <p:cNvCxnSpPr>
            <a:cxnSpLocks/>
          </p:cNvCxnSpPr>
          <p:nvPr/>
        </p:nvCxnSpPr>
        <p:spPr>
          <a:xfrm>
            <a:off x="1179443" y="1741394"/>
            <a:ext cx="0" cy="118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CB9CEC02-1256-884C-BCDF-BDDCD58AEF8A}"/>
              </a:ext>
            </a:extLst>
          </p:cNvPr>
          <p:cNvCxnSpPr>
            <a:cxnSpLocks/>
          </p:cNvCxnSpPr>
          <p:nvPr/>
        </p:nvCxnSpPr>
        <p:spPr>
          <a:xfrm>
            <a:off x="3617639" y="1750450"/>
            <a:ext cx="0" cy="118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EC95ABC9-E79C-984C-B2FE-DB15854A9142}"/>
              </a:ext>
            </a:extLst>
          </p:cNvPr>
          <p:cNvCxnSpPr>
            <a:cxnSpLocks/>
          </p:cNvCxnSpPr>
          <p:nvPr/>
        </p:nvCxnSpPr>
        <p:spPr>
          <a:xfrm>
            <a:off x="5514814" y="1741394"/>
            <a:ext cx="0" cy="118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AA883A2-A949-3A4D-A5EC-2F202B961E9F}"/>
              </a:ext>
            </a:extLst>
          </p:cNvPr>
          <p:cNvCxnSpPr>
            <a:cxnSpLocks/>
          </p:cNvCxnSpPr>
          <p:nvPr/>
        </p:nvCxnSpPr>
        <p:spPr>
          <a:xfrm>
            <a:off x="7534473" y="1740822"/>
            <a:ext cx="0" cy="118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ECA870-5047-FA45-9E41-8598273FB686}"/>
              </a:ext>
            </a:extLst>
          </p:cNvPr>
          <p:cNvCxnSpPr>
            <a:cxnSpLocks/>
          </p:cNvCxnSpPr>
          <p:nvPr/>
        </p:nvCxnSpPr>
        <p:spPr>
          <a:xfrm>
            <a:off x="7325658" y="3705247"/>
            <a:ext cx="1184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C7C5B2F-C219-0F48-8494-34327D6EDB89}"/>
              </a:ext>
            </a:extLst>
          </p:cNvPr>
          <p:cNvCxnSpPr>
            <a:cxnSpLocks/>
          </p:cNvCxnSpPr>
          <p:nvPr/>
        </p:nvCxnSpPr>
        <p:spPr>
          <a:xfrm>
            <a:off x="3666708" y="3662968"/>
            <a:ext cx="11845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1A84B6F7-8095-D376-B14B-26B4C6046362}"/>
              </a:ext>
            </a:extLst>
          </p:cNvPr>
          <p:cNvSpPr txBox="1">
            <a:spLocks/>
          </p:cNvSpPr>
          <p:nvPr/>
        </p:nvSpPr>
        <p:spPr>
          <a:xfrm>
            <a:off x="6957777" y="4744885"/>
            <a:ext cx="1911991"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Figure adapted from Gossec L, et al.</a:t>
            </a:r>
            <a:r>
              <a:rPr lang="en-US" baseline="30000" dirty="0"/>
              <a:t>1</a:t>
            </a:r>
            <a:endParaRPr lang="en-US" dirty="0"/>
          </a:p>
        </p:txBody>
      </p:sp>
    </p:spTree>
    <p:extLst>
      <p:ext uri="{BB962C8B-B14F-4D97-AF65-F5344CB8AC3E}">
        <p14:creationId xmlns:p14="http://schemas.microsoft.com/office/powerpoint/2010/main" val="3946013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15850" y="4725750"/>
            <a:ext cx="4050192" cy="387665"/>
          </a:xfrm>
        </p:spPr>
        <p:txBody>
          <a:bodyPr>
            <a:noAutofit/>
          </a:bodyPr>
          <a:lstStyle/>
          <a:p>
            <a:endParaRPr lang="en-US" dirty="0"/>
          </a:p>
          <a:p>
            <a:r>
              <a:rPr lang="ko" dirty="0"/>
              <a:t>EULAR, 류머티즘에 반대하는 유럽 연맹; LEF, 레플루노마이드; MTX, 메토트렉세이트; </a:t>
            </a:r>
            <a:r>
              <a:rPr lang="ko" altLang="zh-CN" dirty="0"/>
              <a:t>NSAID, 비스테로이드성 소염제; </a:t>
            </a:r>
            <a:r>
              <a:rPr lang="ko" dirty="0"/>
              <a:t>PsA, 건선성 관절염; SSZ, 설파살라진</a:t>
            </a:r>
          </a:p>
          <a:p>
            <a:endParaRPr lang="en-US" dirty="0"/>
          </a:p>
        </p:txBody>
      </p:sp>
      <p:sp>
        <p:nvSpPr>
          <p:cNvPr id="8" name="Text Placeholder 4">
            <a:extLst>
              <a:ext uri="{FF2B5EF4-FFF2-40B4-BE49-F238E27FC236}">
                <a16:creationId xmlns:a16="http://schemas.microsoft.com/office/drawing/2014/main" id="{CE58BE8A-F8C1-1940-8471-CE6C24ED5047}"/>
              </a:ext>
            </a:extLst>
          </p:cNvPr>
          <p:cNvSpPr txBox="1">
            <a:spLocks/>
          </p:cNvSpPr>
          <p:nvPr/>
        </p:nvSpPr>
        <p:spPr>
          <a:xfrm>
            <a:off x="457200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endParaRPr lang="en-US" dirty="0"/>
          </a:p>
          <a:p>
            <a:endParaRPr lang="en-US" dirty="0"/>
          </a:p>
          <a:p>
            <a:endParaRPr lang="en-US" dirty="0"/>
          </a:p>
          <a:p>
            <a:r>
              <a:rPr lang="ko" dirty="0"/>
              <a:t>1. Gossec L, et al. Ann Rheum Dis 2020;79(6):700-712.</a:t>
            </a:r>
          </a:p>
          <a:p>
            <a:endParaRPr lang="en-US" dirty="0"/>
          </a:p>
          <a:p>
            <a:endParaRPr lang="en-SG" dirty="0"/>
          </a:p>
        </p:txBody>
      </p:sp>
      <p:sp>
        <p:nvSpPr>
          <p:cNvPr id="12" name="Rectangle 11">
            <a:extLst>
              <a:ext uri="{FF2B5EF4-FFF2-40B4-BE49-F238E27FC236}">
                <a16:creationId xmlns:a16="http://schemas.microsoft.com/office/drawing/2014/main" id="{0043AC5A-363E-CF4B-84ED-1687D2FFADE1}"/>
              </a:ext>
            </a:extLst>
          </p:cNvPr>
          <p:cNvSpPr/>
          <p:nvPr/>
        </p:nvSpPr>
        <p:spPr>
          <a:xfrm>
            <a:off x="274231" y="1062106"/>
            <a:ext cx="3392477" cy="307777"/>
          </a:xfrm>
          <a:prstGeom prst="rect">
            <a:avLst/>
          </a:prstGeom>
          <a:solidFill>
            <a:schemeClr val="accent4">
              <a:lumMod val="20000"/>
              <a:lumOff val="80000"/>
            </a:schemeClr>
          </a:solidFill>
        </p:spPr>
        <p:txBody>
          <a:bodyPr wrap="square">
            <a:spAutoFit/>
          </a:bodyPr>
          <a:lstStyle/>
          <a:p>
            <a:pPr algn="ctr"/>
            <a:r>
              <a:rPr lang="en-US" altLang="ko" sz="1400" b="1" dirty="0">
                <a:latin typeface="Arial" panose="020B0604020202020204" pitchFamily="34" charset="0"/>
                <a:cs typeface="Arial" panose="020B0604020202020204" pitchFamily="34" charset="0"/>
              </a:rPr>
              <a:t>2</a:t>
            </a:r>
            <a:r>
              <a:rPr lang="ko-KR" altLang="en-US" sz="1400" b="1" dirty="0">
                <a:latin typeface="Arial" panose="020B0604020202020204" pitchFamily="34" charset="0"/>
                <a:cs typeface="Arial" panose="020B0604020202020204" pitchFamily="34" charset="0"/>
              </a:rPr>
              <a:t>단계</a:t>
            </a:r>
            <a:r>
              <a:rPr lang="en-US" altLang="ko-KR" sz="1400" b="1" dirty="0">
                <a:latin typeface="Arial" panose="020B0604020202020204" pitchFamily="34" charset="0"/>
                <a:cs typeface="Arial" panose="020B0604020202020204" pitchFamily="34" charset="0"/>
              </a:rPr>
              <a:t>: 1</a:t>
            </a:r>
            <a:r>
              <a:rPr lang="ko-KR" altLang="en-US" sz="1400" b="1" dirty="0" smtClean="0">
                <a:latin typeface="Arial" panose="020B0604020202020204" pitchFamily="34" charset="0"/>
                <a:cs typeface="Arial" panose="020B0604020202020204" pitchFamily="34" charset="0"/>
              </a:rPr>
              <a:t>단계 치료에 </a:t>
            </a:r>
            <a:r>
              <a:rPr lang="ko-KR" altLang="en-US" sz="1400" b="1" dirty="0">
                <a:latin typeface="Arial" panose="020B0604020202020204" pitchFamily="34" charset="0"/>
                <a:cs typeface="Arial" panose="020B0604020202020204" pitchFamily="34" charset="0"/>
              </a:rPr>
              <a:t>실패한 환자</a:t>
            </a:r>
            <a:r>
              <a:rPr lang="en-US" altLang="ko" sz="1400" b="1" dirty="0">
                <a:latin typeface="Arial" panose="020B0604020202020204" pitchFamily="34" charset="0"/>
                <a:cs typeface="Arial" panose="020B0604020202020204" pitchFamily="34" charset="0"/>
              </a:rPr>
              <a:t> </a:t>
            </a:r>
            <a:r>
              <a:rPr lang="ko" sz="1400" b="1" baseline="30000" dirty="0">
                <a:latin typeface="Arial" panose="020B0604020202020204" pitchFamily="34" charset="0"/>
                <a:cs typeface="Arial" panose="020B0604020202020204" pitchFamily="34" charset="0"/>
              </a:rPr>
              <a:t>1</a:t>
            </a:r>
            <a:r>
              <a:rPr lang="ko-KR" altLang="en-US" sz="1400" b="1" dirty="0">
                <a:latin typeface="Arial" panose="020B0604020202020204" pitchFamily="34" charset="0"/>
                <a:cs typeface="Arial" panose="020B0604020202020204" pitchFamily="34" charset="0"/>
              </a:rPr>
              <a:t> </a:t>
            </a:r>
            <a:r>
              <a:rPr lang="ko" sz="1400" b="1" dirty="0">
                <a:latin typeface="Arial" panose="020B0604020202020204" pitchFamily="34" charset="0"/>
                <a:cs typeface="Arial" panose="020B0604020202020204" pitchFamily="34" charset="0"/>
              </a:rPr>
              <a:t> </a:t>
            </a:r>
          </a:p>
        </p:txBody>
      </p:sp>
      <p:sp>
        <p:nvSpPr>
          <p:cNvPr id="13" name="Rounded Rectangle 12">
            <a:extLst>
              <a:ext uri="{FF2B5EF4-FFF2-40B4-BE49-F238E27FC236}">
                <a16:creationId xmlns:a16="http://schemas.microsoft.com/office/drawing/2014/main" id="{A145318C-C14F-BD44-B6F6-CB19F3E91B56}"/>
              </a:ext>
            </a:extLst>
          </p:cNvPr>
          <p:cNvSpPr/>
          <p:nvPr/>
        </p:nvSpPr>
        <p:spPr>
          <a:xfrm>
            <a:off x="1164354" y="3340112"/>
            <a:ext cx="2775573" cy="37570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MTX, </a:t>
            </a:r>
            <a:r>
              <a:rPr lang="ko" sz="1200" dirty="0" smtClean="0">
                <a:solidFill>
                  <a:schemeClr val="tx1"/>
                </a:solidFill>
                <a:latin typeface="Arial" panose="020B0604020202020204" pitchFamily="34" charset="0"/>
                <a:cs typeface="Arial" panose="020B0604020202020204" pitchFamily="34" charset="0"/>
              </a:rPr>
              <a:t>LEF </a:t>
            </a:r>
            <a:r>
              <a:rPr lang="ko" sz="1200" dirty="0">
                <a:solidFill>
                  <a:schemeClr val="tx1"/>
                </a:solidFill>
                <a:latin typeface="Arial" panose="020B0604020202020204" pitchFamily="34" charset="0"/>
                <a:cs typeface="Arial" panose="020B0604020202020204" pitchFamily="34" charset="0"/>
              </a:rPr>
              <a:t>또는 </a:t>
            </a:r>
            <a:r>
              <a:rPr lang="ko" sz="1200" dirty="0" smtClean="0">
                <a:solidFill>
                  <a:schemeClr val="tx1"/>
                </a:solidFill>
                <a:latin typeface="Arial" panose="020B0604020202020204" pitchFamily="34" charset="0"/>
                <a:cs typeface="Arial" panose="020B0604020202020204" pitchFamily="34" charset="0"/>
              </a:rPr>
              <a:t>SSZ </a:t>
            </a:r>
            <a:r>
              <a:rPr lang="ko" sz="1200" dirty="0">
                <a:solidFill>
                  <a:schemeClr val="tx1"/>
                </a:solidFill>
                <a:latin typeface="Arial" panose="020B0604020202020204" pitchFamily="34" charset="0"/>
                <a:cs typeface="Arial" panose="020B0604020202020204" pitchFamily="34" charset="0"/>
              </a:rPr>
              <a:t>시작</a:t>
            </a:r>
          </a:p>
        </p:txBody>
      </p:sp>
      <p:sp>
        <p:nvSpPr>
          <p:cNvPr id="14" name="Diamond 13">
            <a:extLst>
              <a:ext uri="{FF2B5EF4-FFF2-40B4-BE49-F238E27FC236}">
                <a16:creationId xmlns:a16="http://schemas.microsoft.com/office/drawing/2014/main" id="{CED715AC-9456-B149-B97F-3264828707AE}"/>
              </a:ext>
            </a:extLst>
          </p:cNvPr>
          <p:cNvSpPr/>
          <p:nvPr/>
        </p:nvSpPr>
        <p:spPr>
          <a:xfrm>
            <a:off x="2963695" y="1885815"/>
            <a:ext cx="1572117" cy="955826"/>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4주 </a:t>
            </a:r>
            <a:r>
              <a:rPr lang="ko" sz="1100" dirty="0" smtClean="0">
                <a:latin typeface="Arial" panose="020B0604020202020204" pitchFamily="34" charset="0"/>
                <a:cs typeface="Arial" panose="020B0604020202020204" pitchFamily="34" charset="0"/>
              </a:rPr>
              <a:t>이내 </a:t>
            </a:r>
            <a:r>
              <a:rPr lang="ko" sz="1100" dirty="0">
                <a:latin typeface="Arial" panose="020B0604020202020204" pitchFamily="34" charset="0"/>
                <a:cs typeface="Arial" panose="020B0604020202020204" pitchFamily="34" charset="0"/>
              </a:rPr>
              <a:t>목표 달성</a:t>
            </a:r>
          </a:p>
        </p:txBody>
      </p:sp>
      <p:sp>
        <p:nvSpPr>
          <p:cNvPr id="15" name="Rectangle 14">
            <a:extLst>
              <a:ext uri="{FF2B5EF4-FFF2-40B4-BE49-F238E27FC236}">
                <a16:creationId xmlns:a16="http://schemas.microsoft.com/office/drawing/2014/main" id="{4A5619DE-2EBE-DC4E-AC55-54382B71ADD5}"/>
              </a:ext>
            </a:extLst>
          </p:cNvPr>
          <p:cNvSpPr/>
          <p:nvPr/>
        </p:nvSpPr>
        <p:spPr>
          <a:xfrm>
            <a:off x="274232" y="4540230"/>
            <a:ext cx="8031726" cy="307777"/>
          </a:xfrm>
          <a:prstGeom prst="rect">
            <a:avLst/>
          </a:prstGeom>
          <a:solidFill>
            <a:schemeClr val="accent4">
              <a:lumMod val="20000"/>
              <a:lumOff val="80000"/>
            </a:schemeClr>
          </a:solidFill>
        </p:spPr>
        <p:txBody>
          <a:bodyPr wrap="square">
            <a:spAutoFit/>
          </a:bodyPr>
          <a:lstStyle/>
          <a:p>
            <a:pPr algn="ctr"/>
            <a:r>
              <a:rPr lang="ko" sz="1400" b="1" dirty="0">
                <a:latin typeface="Arial" panose="020B0604020202020204" pitchFamily="34" charset="0"/>
                <a:cs typeface="Arial" panose="020B0604020202020204" pitchFamily="34" charset="0"/>
              </a:rPr>
              <a:t>3단계</a:t>
            </a:r>
          </a:p>
        </p:txBody>
      </p:sp>
      <p:sp>
        <p:nvSpPr>
          <p:cNvPr id="16" name="Diamond 15">
            <a:extLst>
              <a:ext uri="{FF2B5EF4-FFF2-40B4-BE49-F238E27FC236}">
                <a16:creationId xmlns:a16="http://schemas.microsoft.com/office/drawing/2014/main" id="{8E1642BD-0D18-CB40-B238-7950810C4274}"/>
              </a:ext>
            </a:extLst>
          </p:cNvPr>
          <p:cNvSpPr/>
          <p:nvPr/>
        </p:nvSpPr>
        <p:spPr>
          <a:xfrm>
            <a:off x="7004315" y="1902578"/>
            <a:ext cx="1572117" cy="95582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4~12주 </a:t>
            </a:r>
            <a:r>
              <a:rPr lang="ko" sz="1100" dirty="0" smtClean="0">
                <a:latin typeface="Arial" panose="020B0604020202020204" pitchFamily="34" charset="0"/>
                <a:cs typeface="Arial" panose="020B0604020202020204" pitchFamily="34" charset="0"/>
              </a:rPr>
              <a:t>이내 </a:t>
            </a:r>
            <a:r>
              <a:rPr lang="ko" sz="1100" dirty="0">
                <a:latin typeface="Arial" panose="020B0604020202020204" pitchFamily="34" charset="0"/>
                <a:cs typeface="Arial" panose="020B0604020202020204" pitchFamily="34" charset="0"/>
              </a:rPr>
              <a:t>목표 달성</a:t>
            </a:r>
          </a:p>
        </p:txBody>
      </p:sp>
      <p:sp>
        <p:nvSpPr>
          <p:cNvPr id="18" name="Rounded Rectangle 17">
            <a:extLst>
              <a:ext uri="{FF2B5EF4-FFF2-40B4-BE49-F238E27FC236}">
                <a16:creationId xmlns:a16="http://schemas.microsoft.com/office/drawing/2014/main" id="{17940F3D-6A0E-E54C-A62B-4C07BFE64866}"/>
              </a:ext>
            </a:extLst>
          </p:cNvPr>
          <p:cNvSpPr/>
          <p:nvPr/>
        </p:nvSpPr>
        <p:spPr>
          <a:xfrm>
            <a:off x="274230" y="1509195"/>
            <a:ext cx="2267309" cy="100650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dirty="0" err="1" smtClean="0">
                <a:solidFill>
                  <a:schemeClr val="tx1"/>
                </a:solidFill>
                <a:latin typeface="Arial" panose="020B0604020202020204" pitchFamily="34" charset="0"/>
                <a:cs typeface="Arial" panose="020B0604020202020204" pitchFamily="34" charset="0"/>
              </a:rPr>
              <a:t>가락염이</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있거나없는 다발 관절염 (&gt; 4 개의 관절 부종)</a:t>
            </a:r>
          </a:p>
          <a:p>
            <a:pPr algn="ctr"/>
            <a:r>
              <a:rPr lang="ko" sz="1100" dirty="0">
                <a:solidFill>
                  <a:schemeClr val="tx1"/>
                </a:solidFill>
                <a:latin typeface="Arial" panose="020B0604020202020204" pitchFamily="34" charset="0"/>
                <a:cs typeface="Arial" panose="020B0604020202020204" pitchFamily="34" charset="0"/>
              </a:rPr>
              <a:t>또는</a:t>
            </a:r>
          </a:p>
          <a:p>
            <a:pPr algn="ctr"/>
            <a:r>
              <a:rPr lang="ko" sz="1100" dirty="0">
                <a:solidFill>
                  <a:schemeClr val="tx1"/>
                </a:solidFill>
                <a:latin typeface="Arial" panose="020B0604020202020204" pitchFamily="34" charset="0"/>
                <a:cs typeface="Arial" panose="020B0604020202020204" pitchFamily="34" charset="0"/>
              </a:rPr>
              <a:t>나쁜 예후 요인</a:t>
            </a:r>
            <a:r>
              <a:rPr lang="ko-KR" altLang="en-US" sz="1100" dirty="0">
                <a:solidFill>
                  <a:schemeClr val="tx1"/>
                </a:solidFill>
                <a:latin typeface="Arial" panose="020B0604020202020204" pitchFamily="34" charset="0"/>
                <a:cs typeface="Arial" panose="020B0604020202020204" pitchFamily="34" charset="0"/>
              </a:rPr>
              <a:t>이 동반된 </a:t>
            </a:r>
            <a:r>
              <a:rPr lang="ko" altLang="ko-KR" sz="1100" dirty="0">
                <a:solidFill>
                  <a:schemeClr val="tx1"/>
                </a:solidFill>
                <a:latin typeface="Arial" panose="020B0604020202020204" pitchFamily="34" charset="0"/>
                <a:cs typeface="Arial" panose="020B0604020202020204" pitchFamily="34" charset="0"/>
              </a:rPr>
              <a:t>단일관절염/</a:t>
            </a:r>
            <a:r>
              <a:rPr lang="ko-KR" altLang="en-US" sz="1100" dirty="0">
                <a:solidFill>
                  <a:schemeClr val="tx1"/>
                </a:solidFill>
                <a:latin typeface="Arial" panose="020B0604020202020204" pitchFamily="34" charset="0"/>
                <a:cs typeface="Arial" panose="020B0604020202020204" pitchFamily="34" charset="0"/>
              </a:rPr>
              <a:t>소수</a:t>
            </a:r>
            <a:r>
              <a:rPr lang="ko" altLang="ko-KR" sz="1100" dirty="0">
                <a:solidFill>
                  <a:schemeClr val="tx1"/>
                </a:solidFill>
                <a:latin typeface="Arial" panose="020B0604020202020204" pitchFamily="34" charset="0"/>
                <a:cs typeface="Arial" panose="020B0604020202020204" pitchFamily="34" charset="0"/>
              </a:rPr>
              <a:t>관절염</a:t>
            </a:r>
            <a:endParaRPr lang="ko" sz="1100" dirty="0">
              <a:solidFill>
                <a:schemeClr val="tx1"/>
              </a:solidFill>
              <a:latin typeface="Arial" panose="020B0604020202020204" pitchFamily="34" charset="0"/>
              <a:cs typeface="Arial" panose="020B0604020202020204" pitchFamily="34" charset="0"/>
            </a:endParaRPr>
          </a:p>
        </p:txBody>
      </p:sp>
      <p:sp>
        <p:nvSpPr>
          <p:cNvPr id="19" name="Text Placeholder 3">
            <a:extLst>
              <a:ext uri="{FF2B5EF4-FFF2-40B4-BE49-F238E27FC236}">
                <a16:creationId xmlns:a16="http://schemas.microsoft.com/office/drawing/2014/main" id="{1345002E-B30B-FE4B-8ED0-46E840BFEB6A}"/>
              </a:ext>
            </a:extLst>
          </p:cNvPr>
          <p:cNvSpPr txBox="1">
            <a:spLocks/>
          </p:cNvSpPr>
          <p:nvPr/>
        </p:nvSpPr>
        <p:spPr>
          <a:xfrm>
            <a:off x="3402760" y="2805613"/>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20" name="Straight Arrow Connector 19">
            <a:extLst>
              <a:ext uri="{FF2B5EF4-FFF2-40B4-BE49-F238E27FC236}">
                <a16:creationId xmlns:a16="http://schemas.microsoft.com/office/drawing/2014/main" id="{ACAFAB87-2905-2944-BAC1-B20D664DAAB6}"/>
              </a:ext>
            </a:extLst>
          </p:cNvPr>
          <p:cNvCxnSpPr>
            <a:cxnSpLocks/>
          </p:cNvCxnSpPr>
          <p:nvPr/>
        </p:nvCxnSpPr>
        <p:spPr>
          <a:xfrm flipH="1">
            <a:off x="3742596" y="2984632"/>
            <a:ext cx="19" cy="355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CE4F7B2-E901-CB49-BC36-D579161DF1E4}"/>
              </a:ext>
            </a:extLst>
          </p:cNvPr>
          <p:cNvCxnSpPr>
            <a:cxnSpLocks/>
          </p:cNvCxnSpPr>
          <p:nvPr/>
        </p:nvCxnSpPr>
        <p:spPr>
          <a:xfrm flipH="1">
            <a:off x="3430569" y="2374773"/>
            <a:ext cx="19" cy="11588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1C14D224-FADB-F643-BB88-3E43EE8C51D2}"/>
              </a:ext>
            </a:extLst>
          </p:cNvPr>
          <p:cNvSpPr txBox="1">
            <a:spLocks/>
          </p:cNvSpPr>
          <p:nvPr/>
        </p:nvSpPr>
        <p:spPr>
          <a:xfrm>
            <a:off x="7443380" y="2805612"/>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23" name="Straight Arrow Connector 22">
            <a:extLst>
              <a:ext uri="{FF2B5EF4-FFF2-40B4-BE49-F238E27FC236}">
                <a16:creationId xmlns:a16="http://schemas.microsoft.com/office/drawing/2014/main" id="{9BF726A1-9D88-224E-81FD-BD74F9DFF53F}"/>
              </a:ext>
            </a:extLst>
          </p:cNvPr>
          <p:cNvCxnSpPr>
            <a:cxnSpLocks/>
          </p:cNvCxnSpPr>
          <p:nvPr/>
        </p:nvCxnSpPr>
        <p:spPr>
          <a:xfrm>
            <a:off x="7790374" y="3038960"/>
            <a:ext cx="0" cy="15980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Diamond 24">
            <a:extLst>
              <a:ext uri="{FF2B5EF4-FFF2-40B4-BE49-F238E27FC236}">
                <a16:creationId xmlns:a16="http://schemas.microsoft.com/office/drawing/2014/main" id="{B4541AE7-E088-EB4B-BCFA-9ACB3A7F9B18}"/>
              </a:ext>
            </a:extLst>
          </p:cNvPr>
          <p:cNvSpPr/>
          <p:nvPr/>
        </p:nvSpPr>
        <p:spPr>
          <a:xfrm>
            <a:off x="4444967" y="2884591"/>
            <a:ext cx="2011619" cy="122083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3개월 </a:t>
            </a:r>
            <a:r>
              <a:rPr lang="ko-KR" altLang="en-US" sz="1100" dirty="0" smtClean="0">
                <a:latin typeface="Arial" panose="020B0604020202020204" pitchFamily="34" charset="0"/>
                <a:cs typeface="Arial" panose="020B0604020202020204" pitchFamily="34" charset="0"/>
              </a:rPr>
              <a:t>이내 </a:t>
            </a:r>
            <a:r>
              <a:rPr lang="ko" sz="1100" dirty="0" smtClean="0">
                <a:latin typeface="Arial" panose="020B0604020202020204" pitchFamily="34" charset="0"/>
                <a:cs typeface="Arial" panose="020B0604020202020204" pitchFamily="34" charset="0"/>
              </a:rPr>
              <a:t>개선</a:t>
            </a:r>
            <a:r>
              <a:rPr lang="ko" sz="1100" dirty="0">
                <a:latin typeface="Arial" panose="020B0604020202020204" pitchFamily="34" charset="0"/>
                <a:cs typeface="Arial" panose="020B0604020202020204" pitchFamily="34" charset="0"/>
              </a:rPr>
              <a:t>, 6개월 </a:t>
            </a:r>
            <a:r>
              <a:rPr lang="ko-KR" altLang="en-US" sz="1100" dirty="0" smtClean="0">
                <a:latin typeface="Arial" panose="020B0604020202020204" pitchFamily="34" charset="0"/>
                <a:cs typeface="Arial" panose="020B0604020202020204" pitchFamily="34" charset="0"/>
              </a:rPr>
              <a:t>이내</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목표 달성</a:t>
            </a:r>
          </a:p>
        </p:txBody>
      </p:sp>
      <p:sp>
        <p:nvSpPr>
          <p:cNvPr id="26" name="Text Placeholder 3">
            <a:extLst>
              <a:ext uri="{FF2B5EF4-FFF2-40B4-BE49-F238E27FC236}">
                <a16:creationId xmlns:a16="http://schemas.microsoft.com/office/drawing/2014/main" id="{6049317A-7BEA-154C-B7E4-56F0A2AF1DCE}"/>
              </a:ext>
            </a:extLst>
          </p:cNvPr>
          <p:cNvSpPr txBox="1">
            <a:spLocks/>
          </p:cNvSpPr>
          <p:nvPr/>
        </p:nvSpPr>
        <p:spPr>
          <a:xfrm>
            <a:off x="5097183" y="4079362"/>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27" name="Straight Arrow Connector 26">
            <a:extLst>
              <a:ext uri="{FF2B5EF4-FFF2-40B4-BE49-F238E27FC236}">
                <a16:creationId xmlns:a16="http://schemas.microsoft.com/office/drawing/2014/main" id="{E829179A-E443-984D-951F-99A08C549896}"/>
              </a:ext>
            </a:extLst>
          </p:cNvPr>
          <p:cNvCxnSpPr>
            <a:cxnSpLocks/>
          </p:cNvCxnSpPr>
          <p:nvPr/>
        </p:nvCxnSpPr>
        <p:spPr>
          <a:xfrm>
            <a:off x="5446575" y="4291927"/>
            <a:ext cx="0" cy="360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315EC88-6CF7-C143-81CF-32FBB2C75AF0}"/>
              </a:ext>
            </a:extLst>
          </p:cNvPr>
          <p:cNvCxnSpPr>
            <a:cxnSpLocks/>
          </p:cNvCxnSpPr>
          <p:nvPr/>
        </p:nvCxnSpPr>
        <p:spPr>
          <a:xfrm flipH="1">
            <a:off x="5446575" y="3794427"/>
            <a:ext cx="0" cy="33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2E80C0B-3951-934A-9331-22F4EA7FCD00}"/>
              </a:ext>
            </a:extLst>
          </p:cNvPr>
          <p:cNvCxnSpPr>
            <a:cxnSpLocks/>
          </p:cNvCxnSpPr>
          <p:nvPr/>
        </p:nvCxnSpPr>
        <p:spPr>
          <a:xfrm>
            <a:off x="1340179" y="2515701"/>
            <a:ext cx="0" cy="817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EC9C329-6635-E648-8A8B-AE87DC1A3242}"/>
              </a:ext>
            </a:extLst>
          </p:cNvPr>
          <p:cNvCxnSpPr>
            <a:cxnSpLocks/>
            <a:stCxn id="13" idx="3"/>
          </p:cNvCxnSpPr>
          <p:nvPr/>
        </p:nvCxnSpPr>
        <p:spPr>
          <a:xfrm flipV="1">
            <a:off x="3939927" y="3498503"/>
            <a:ext cx="5128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88589248-4222-0D41-B236-DA40E3801A35}"/>
              </a:ext>
            </a:extLst>
          </p:cNvPr>
          <p:cNvSpPr/>
          <p:nvPr/>
        </p:nvSpPr>
        <p:spPr>
          <a:xfrm>
            <a:off x="6017521" y="3818891"/>
            <a:ext cx="1572117" cy="270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smtClean="0">
                <a:solidFill>
                  <a:schemeClr val="tx1"/>
                </a:solidFill>
                <a:latin typeface="Arial" panose="020B0604020202020204" pitchFamily="34" charset="0"/>
                <a:cs typeface="Arial" panose="020B0604020202020204" pitchFamily="34" charset="0"/>
              </a:rPr>
              <a:t>치료 유지</a:t>
            </a:r>
            <a:endParaRPr lang="ko" sz="1200" dirty="0">
              <a:solidFill>
                <a:schemeClr val="tx1"/>
              </a:solidFill>
              <a:latin typeface="Arial" panose="020B0604020202020204" pitchFamily="34" charset="0"/>
              <a:cs typeface="Arial" panose="020B0604020202020204" pitchFamily="34" charset="0"/>
            </a:endParaRPr>
          </a:p>
        </p:txBody>
      </p:sp>
      <p:cxnSp>
        <p:nvCxnSpPr>
          <p:cNvPr id="40" name="Straight Arrow Connector 39">
            <a:extLst>
              <a:ext uri="{FF2B5EF4-FFF2-40B4-BE49-F238E27FC236}">
                <a16:creationId xmlns:a16="http://schemas.microsoft.com/office/drawing/2014/main" id="{C899ACD4-B62A-5442-8883-C18D59EB9AA2}"/>
              </a:ext>
            </a:extLst>
          </p:cNvPr>
          <p:cNvCxnSpPr>
            <a:cxnSpLocks/>
          </p:cNvCxnSpPr>
          <p:nvPr/>
        </p:nvCxnSpPr>
        <p:spPr>
          <a:xfrm>
            <a:off x="6586720" y="3498503"/>
            <a:ext cx="0" cy="320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ounded Rectangle 29">
            <a:extLst>
              <a:ext uri="{FF2B5EF4-FFF2-40B4-BE49-F238E27FC236}">
                <a16:creationId xmlns:a16="http://schemas.microsoft.com/office/drawing/2014/main" id="{FE542465-160D-8842-A97C-A2045C024482}"/>
              </a:ext>
            </a:extLst>
          </p:cNvPr>
          <p:cNvSpPr/>
          <p:nvPr/>
        </p:nvSpPr>
        <p:spPr>
          <a:xfrm>
            <a:off x="2628552" y="1414329"/>
            <a:ext cx="2288065" cy="4579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solidFill>
                  <a:schemeClr val="tx1"/>
                </a:solidFill>
                <a:latin typeface="Arial" panose="020B0604020202020204" pitchFamily="34" charset="0"/>
                <a:cs typeface="Arial" panose="020B0604020202020204" pitchFamily="34" charset="0"/>
              </a:rPr>
              <a:t>단일관절염/</a:t>
            </a:r>
            <a:r>
              <a:rPr lang="ko-KR" altLang="en-US" sz="1100" dirty="0">
                <a:solidFill>
                  <a:schemeClr val="tx1"/>
                </a:solidFill>
                <a:latin typeface="Arial" panose="020B0604020202020204" pitchFamily="34" charset="0"/>
                <a:cs typeface="Arial" panose="020B0604020202020204" pitchFamily="34" charset="0"/>
              </a:rPr>
              <a:t>소수</a:t>
            </a:r>
            <a:r>
              <a:rPr lang="ko" sz="1100" dirty="0">
                <a:solidFill>
                  <a:schemeClr val="tx1"/>
                </a:solidFill>
                <a:latin typeface="Arial" panose="020B0604020202020204" pitchFamily="34" charset="0"/>
                <a:cs typeface="Arial" panose="020B0604020202020204" pitchFamily="34" charset="0"/>
              </a:rPr>
              <a:t>관절염</a:t>
            </a:r>
            <a:r>
              <a:rPr lang="ko-KR" altLang="en-US" sz="1100" dirty="0">
                <a:solidFill>
                  <a:schemeClr val="tx1"/>
                </a:solidFill>
                <a:latin typeface="Arial" panose="020B0604020202020204" pitchFamily="34" charset="0"/>
                <a:cs typeface="Arial" panose="020B0604020202020204" pitchFamily="34" charset="0"/>
              </a:rPr>
              <a:t>에 대하여 </a:t>
            </a:r>
            <a:r>
              <a:rPr lang="ko" altLang="ko-KR" sz="1100" dirty="0">
                <a:solidFill>
                  <a:schemeClr val="tx1"/>
                </a:solidFill>
                <a:latin typeface="Arial" panose="020B0604020202020204" pitchFamily="34" charset="0"/>
                <a:cs typeface="Arial" panose="020B0604020202020204" pitchFamily="34" charset="0"/>
              </a:rPr>
              <a:t>NSAIDs +/- </a:t>
            </a:r>
            <a:r>
              <a:rPr lang="ko" altLang="ko-KR" sz="1100" dirty="0" smtClean="0">
                <a:solidFill>
                  <a:schemeClr val="tx1"/>
                </a:solidFill>
                <a:latin typeface="Arial" panose="020B0604020202020204" pitchFamily="34" charset="0"/>
                <a:cs typeface="Arial" panose="020B0604020202020204" pitchFamily="34" charset="0"/>
              </a:rPr>
              <a:t>글루코코티코이드</a:t>
            </a:r>
            <a:r>
              <a:rPr lang="ko-KR" altLang="en-US" sz="1100" dirty="0">
                <a:solidFill>
                  <a:schemeClr val="tx1"/>
                </a:solidFill>
                <a:latin typeface="Arial" panose="020B0604020202020204" pitchFamily="34" charset="0"/>
                <a:cs typeface="Arial" panose="020B0604020202020204" pitchFamily="34" charset="0"/>
              </a:rPr>
              <a:t>치료</a:t>
            </a:r>
            <a:r>
              <a:rPr lang="ko" altLang="ko-KR" sz="1100" dirty="0">
                <a:solidFill>
                  <a:schemeClr val="tx1"/>
                </a:solidFill>
                <a:latin typeface="Arial" panose="020B0604020202020204" pitchFamily="34" charset="0"/>
                <a:cs typeface="Arial" panose="020B0604020202020204" pitchFamily="34" charset="0"/>
              </a:rPr>
              <a:t> </a:t>
            </a:r>
            <a:endParaRPr lang="ko" sz="1100" dirty="0">
              <a:solidFill>
                <a:schemeClr val="tx1"/>
              </a:solidFill>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8BC2DF62-20CF-0E41-BD83-B9C8280E839B}"/>
              </a:ext>
            </a:extLst>
          </p:cNvPr>
          <p:cNvSpPr/>
          <p:nvPr/>
        </p:nvSpPr>
        <p:spPr>
          <a:xfrm>
            <a:off x="6586720" y="1442608"/>
            <a:ext cx="2400260" cy="4579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solidFill>
                  <a:schemeClr val="tx1"/>
                </a:solidFill>
                <a:latin typeface="Arial" panose="020B0604020202020204" pitchFamily="34" charset="0"/>
                <a:cs typeface="Arial" panose="020B0604020202020204" pitchFamily="34" charset="0"/>
              </a:rPr>
              <a:t>부착</a:t>
            </a:r>
            <a:r>
              <a:rPr lang="ko-KR" altLang="en-US" sz="1100" dirty="0">
                <a:solidFill>
                  <a:schemeClr val="tx1"/>
                </a:solidFill>
                <a:latin typeface="Arial" panose="020B0604020202020204" pitchFamily="34" charset="0"/>
                <a:cs typeface="Arial" panose="020B0604020202020204" pitchFamily="34" charset="0"/>
              </a:rPr>
              <a:t>부위</a:t>
            </a:r>
            <a:r>
              <a:rPr lang="ko" sz="1100" dirty="0">
                <a:solidFill>
                  <a:schemeClr val="tx1"/>
                </a:solidFill>
                <a:latin typeface="Arial" panose="020B0604020202020204" pitchFamily="34" charset="0"/>
                <a:cs typeface="Arial" panose="020B0604020202020204" pitchFamily="34" charset="0"/>
              </a:rPr>
              <a:t>염</a:t>
            </a:r>
            <a:r>
              <a:rPr lang="ko" sz="1100" dirty="0" smtClean="0">
                <a:solidFill>
                  <a:schemeClr val="tx1"/>
                </a:solidFill>
                <a:latin typeface="Arial" panose="020B0604020202020204" pitchFamily="34" charset="0"/>
                <a:cs typeface="Arial" panose="020B0604020202020204" pitchFamily="34" charset="0"/>
              </a:rPr>
              <a:t>/</a:t>
            </a:r>
            <a:r>
              <a:rPr lang="ko-KR" altLang="en-US" sz="1100" dirty="0" err="1" smtClean="0">
                <a:solidFill>
                  <a:schemeClr val="tx1"/>
                </a:solidFill>
                <a:latin typeface="Arial" panose="020B0604020202020204" pitchFamily="34" charset="0"/>
                <a:cs typeface="Arial" panose="020B0604020202020204" pitchFamily="34" charset="0"/>
              </a:rPr>
              <a:t>척추형</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질환</a:t>
            </a:r>
            <a:r>
              <a:rPr lang="ko-KR" altLang="en-US" sz="1100" dirty="0">
                <a:solidFill>
                  <a:schemeClr val="tx1"/>
                </a:solidFill>
                <a:latin typeface="Arial" panose="020B0604020202020204" pitchFamily="34" charset="0"/>
                <a:cs typeface="Arial" panose="020B0604020202020204" pitchFamily="34" charset="0"/>
              </a:rPr>
              <a:t>치료에 대하여 </a:t>
            </a:r>
            <a:r>
              <a:rPr lang="ko" altLang="ko-KR" sz="1100" dirty="0">
                <a:solidFill>
                  <a:schemeClr val="tx1"/>
                </a:solidFill>
                <a:latin typeface="Arial" panose="020B0604020202020204" pitchFamily="34" charset="0"/>
                <a:cs typeface="Arial" panose="020B0604020202020204" pitchFamily="34" charset="0"/>
              </a:rPr>
              <a:t>NSAIDs +/- </a:t>
            </a:r>
            <a:r>
              <a:rPr lang="ko" altLang="ko-KR" sz="1100" dirty="0" smtClean="0">
                <a:solidFill>
                  <a:schemeClr val="tx1"/>
                </a:solidFill>
                <a:latin typeface="Arial" panose="020B0604020202020204" pitchFamily="34" charset="0"/>
                <a:cs typeface="Arial" panose="020B0604020202020204" pitchFamily="34" charset="0"/>
              </a:rPr>
              <a:t>글루코코티코이드</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a:solidFill>
                  <a:schemeClr val="tx1"/>
                </a:solidFill>
                <a:latin typeface="Arial" panose="020B0604020202020204" pitchFamily="34" charset="0"/>
                <a:cs typeface="Arial" panose="020B0604020202020204" pitchFamily="34" charset="0"/>
              </a:rPr>
              <a:t>치료</a:t>
            </a:r>
            <a:endParaRPr lang="ko" sz="1100" dirty="0">
              <a:solidFill>
                <a:schemeClr val="tx1"/>
              </a:solidFill>
              <a:latin typeface="Arial" panose="020B0604020202020204" pitchFamily="34" charset="0"/>
              <a:cs typeface="Arial" panose="020B0604020202020204" pitchFamily="34" charset="0"/>
            </a:endParaRPr>
          </a:p>
        </p:txBody>
      </p:sp>
      <p:cxnSp>
        <p:nvCxnSpPr>
          <p:cNvPr id="33" name="Straight Connector 32">
            <a:extLst>
              <a:ext uri="{FF2B5EF4-FFF2-40B4-BE49-F238E27FC236}">
                <a16:creationId xmlns:a16="http://schemas.microsoft.com/office/drawing/2014/main" id="{0C3F0DF1-A5D8-B54D-B42B-34A7DABBB325}"/>
              </a:ext>
            </a:extLst>
          </p:cNvPr>
          <p:cNvCxnSpPr>
            <a:cxnSpLocks/>
          </p:cNvCxnSpPr>
          <p:nvPr/>
        </p:nvCxnSpPr>
        <p:spPr>
          <a:xfrm>
            <a:off x="6468268" y="3501029"/>
            <a:ext cx="11845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30E4D27-DDEC-0DC2-F287-B29673793229}"/>
              </a:ext>
            </a:extLst>
          </p:cNvPr>
          <p:cNvSpPr txBox="1">
            <a:spLocks/>
          </p:cNvSpPr>
          <p:nvPr/>
        </p:nvSpPr>
        <p:spPr>
          <a:xfrm>
            <a:off x="6957777" y="4744885"/>
            <a:ext cx="1911991"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Figure adapted from Gossec L, et al.</a:t>
            </a:r>
            <a:r>
              <a:rPr lang="en-US" baseline="30000" dirty="0"/>
              <a:t>1</a:t>
            </a:r>
            <a:endParaRPr lang="en-US" dirty="0"/>
          </a:p>
        </p:txBody>
      </p:sp>
      <p:sp>
        <p:nvSpPr>
          <p:cNvPr id="34" name="Title 1">
            <a:extLst>
              <a:ext uri="{FF2B5EF4-FFF2-40B4-BE49-F238E27FC236}">
                <a16:creationId xmlns:a16="http://schemas.microsoft.com/office/drawing/2014/main" id="{A92C69AD-461B-4983-90D7-63FB9CD58308}"/>
              </a:ext>
            </a:extLst>
          </p:cNvPr>
          <p:cNvSpPr>
            <a:spLocks noGrp="1"/>
          </p:cNvSpPr>
          <p:nvPr>
            <p:ph type="title"/>
          </p:nvPr>
        </p:nvSpPr>
        <p:spPr>
          <a:xfrm>
            <a:off x="515851" y="194928"/>
            <a:ext cx="8359208" cy="731509"/>
          </a:xfrm>
        </p:spPr>
        <p:txBody>
          <a:bodyPr>
            <a:noAutofit/>
          </a:bodyPr>
          <a:lstStyle/>
          <a:p>
            <a:r>
              <a:rPr lang="ko-KR" altLang="en-US" dirty="0" err="1" smtClean="0"/>
              <a:t>건선관절염</a:t>
            </a:r>
            <a:r>
              <a:rPr lang="ko" dirty="0" smtClean="0"/>
              <a:t> </a:t>
            </a:r>
            <a:r>
              <a:rPr lang="ko-KR" altLang="en-US" dirty="0"/>
              <a:t>약물 치료</a:t>
            </a:r>
            <a:r>
              <a:rPr lang="ko" dirty="0"/>
              <a:t> 알고리즘(EULAR 2019 </a:t>
            </a:r>
            <a:r>
              <a:rPr lang="ko-KR" altLang="en-US" dirty="0" smtClean="0"/>
              <a:t>권고안</a:t>
            </a:r>
            <a:r>
              <a:rPr lang="ko" dirty="0" smtClean="0"/>
              <a:t>)(</a:t>
            </a:r>
            <a:r>
              <a:rPr lang="en-US" altLang="ko" dirty="0" smtClean="0"/>
              <a:t>2</a:t>
            </a:r>
            <a:r>
              <a:rPr lang="ko" dirty="0" smtClean="0"/>
              <a:t>/4</a:t>
            </a:r>
            <a:r>
              <a:rPr lang="ko" dirty="0"/>
              <a:t>)</a:t>
            </a:r>
            <a:endParaRPr lang="en-SG" baseline="30000" dirty="0"/>
          </a:p>
        </p:txBody>
      </p:sp>
    </p:spTree>
    <p:extLst>
      <p:ext uri="{BB962C8B-B14F-4D97-AF65-F5344CB8AC3E}">
        <p14:creationId xmlns:p14="http://schemas.microsoft.com/office/powerpoint/2010/main" val="3557568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224136" y="4439871"/>
            <a:ext cx="4928626" cy="387665"/>
          </a:xfrm>
        </p:spPr>
        <p:txBody>
          <a:bodyPr>
            <a:noAutofit/>
          </a:bodyPr>
          <a:lstStyle/>
          <a:p>
            <a:endParaRPr lang="en-US" dirty="0"/>
          </a:p>
          <a:p>
            <a:endParaRPr lang="en-US" dirty="0"/>
          </a:p>
          <a:p>
            <a:r>
              <a:rPr lang="ko" dirty="0"/>
              <a:t>bDMARD, 생물학적 질병 수정 항류마티스 약물; DMARD, 질병 수정 항류마티스 약물; EULAR, 류머티즘에 반대하는 유럽 연맹; IL-12/23i; 인터루킨 12/인터루킨 23 억제제; IL-17i, 인터루킨-17 억제제; JAKi, 야누스 키나제 억제제; LEF, 레플루노마이드; MTX, 메토트렉세이트; </a:t>
            </a:r>
            <a:r>
              <a:rPr lang="ko" altLang="zh-CN" dirty="0"/>
              <a:t>NSAID, 비스테로이드성 소염제; </a:t>
            </a:r>
            <a:r>
              <a:rPr lang="ko" dirty="0"/>
              <a:t>PDE4i, 포스포디에스테라제 유형 4 억제제; PsA, 건선성 관절염; TNFi, 종양 괴사 인자 억제제; SSZ, 설파살라진</a:t>
            </a:r>
          </a:p>
        </p:txBody>
      </p:sp>
      <p:sp>
        <p:nvSpPr>
          <p:cNvPr id="8" name="Text Placeholder 4">
            <a:extLst>
              <a:ext uri="{FF2B5EF4-FFF2-40B4-BE49-F238E27FC236}">
                <a16:creationId xmlns:a16="http://schemas.microsoft.com/office/drawing/2014/main" id="{CE58BE8A-F8C1-1940-8471-CE6C24ED5047}"/>
              </a:ext>
            </a:extLst>
          </p:cNvPr>
          <p:cNvSpPr txBox="1">
            <a:spLocks/>
          </p:cNvSpPr>
          <p:nvPr/>
        </p:nvSpPr>
        <p:spPr>
          <a:xfrm>
            <a:off x="457200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endParaRPr lang="en-US" dirty="0"/>
          </a:p>
          <a:p>
            <a:endParaRPr lang="en-US" dirty="0"/>
          </a:p>
          <a:p>
            <a:endParaRPr lang="en-US" dirty="0"/>
          </a:p>
          <a:p>
            <a:r>
              <a:rPr lang="ko" dirty="0"/>
              <a:t>1 Gossec L, et al. Ann Rheum Dis 2020;79(6):700-712.</a:t>
            </a:r>
          </a:p>
          <a:p>
            <a:endParaRPr lang="en-US" dirty="0"/>
          </a:p>
          <a:p>
            <a:endParaRPr lang="en-SG" dirty="0"/>
          </a:p>
        </p:txBody>
      </p:sp>
      <p:sp>
        <p:nvSpPr>
          <p:cNvPr id="7" name="Rectangle 6">
            <a:extLst>
              <a:ext uri="{FF2B5EF4-FFF2-40B4-BE49-F238E27FC236}">
                <a16:creationId xmlns:a16="http://schemas.microsoft.com/office/drawing/2014/main" id="{80F93CC9-B246-884F-B190-ECDCC1D0AA9C}"/>
              </a:ext>
            </a:extLst>
          </p:cNvPr>
          <p:cNvSpPr/>
          <p:nvPr/>
        </p:nvSpPr>
        <p:spPr>
          <a:xfrm>
            <a:off x="274231" y="1062106"/>
            <a:ext cx="3637369" cy="307777"/>
          </a:xfrm>
          <a:prstGeom prst="rect">
            <a:avLst/>
          </a:prstGeom>
          <a:solidFill>
            <a:schemeClr val="accent4">
              <a:lumMod val="20000"/>
              <a:lumOff val="80000"/>
            </a:schemeClr>
          </a:solidFill>
        </p:spPr>
        <p:txBody>
          <a:bodyPr wrap="square">
            <a:spAutoFit/>
          </a:bodyPr>
          <a:lstStyle/>
          <a:p>
            <a:pPr algn="ctr"/>
            <a:r>
              <a:rPr lang="en-US" altLang="ko" sz="1400" b="1" dirty="0">
                <a:latin typeface="Arial" panose="020B0604020202020204" pitchFamily="34" charset="0"/>
                <a:cs typeface="Arial" panose="020B0604020202020204" pitchFamily="34" charset="0"/>
              </a:rPr>
              <a:t>3</a:t>
            </a:r>
            <a:r>
              <a:rPr lang="ko-KR" altLang="en-US" sz="1400" b="1" dirty="0">
                <a:latin typeface="Arial" panose="020B0604020202020204" pitchFamily="34" charset="0"/>
                <a:cs typeface="Arial" panose="020B0604020202020204" pitchFamily="34" charset="0"/>
              </a:rPr>
              <a:t>단계</a:t>
            </a:r>
            <a:r>
              <a:rPr lang="en-US" altLang="ko-KR" sz="1400" b="1" dirty="0">
                <a:latin typeface="Arial" panose="020B0604020202020204" pitchFamily="34" charset="0"/>
                <a:cs typeface="Arial" panose="020B0604020202020204" pitchFamily="34" charset="0"/>
              </a:rPr>
              <a:t>: 1/2</a:t>
            </a:r>
            <a:r>
              <a:rPr lang="ko-KR" altLang="en-US" sz="1400" b="1" dirty="0">
                <a:latin typeface="Arial" panose="020B0604020202020204" pitchFamily="34" charset="0"/>
                <a:cs typeface="Arial" panose="020B0604020202020204" pitchFamily="34" charset="0"/>
              </a:rPr>
              <a:t>단계 </a:t>
            </a:r>
            <a:r>
              <a:rPr lang="ko-KR" altLang="en-US" sz="1400" b="1" dirty="0" smtClean="0">
                <a:latin typeface="Arial" panose="020B0604020202020204" pitchFamily="34" charset="0"/>
                <a:cs typeface="Arial" panose="020B0604020202020204" pitchFamily="34" charset="0"/>
              </a:rPr>
              <a:t>치료에 </a:t>
            </a:r>
            <a:r>
              <a:rPr lang="ko-KR" altLang="en-US" sz="1400" b="1" dirty="0">
                <a:latin typeface="Arial" panose="020B0604020202020204" pitchFamily="34" charset="0"/>
                <a:cs typeface="Arial" panose="020B0604020202020204" pitchFamily="34" charset="0"/>
              </a:rPr>
              <a:t>실패한 환자 </a:t>
            </a:r>
            <a:r>
              <a:rPr lang="ko" altLang="ko-KR" sz="1400" b="1" baseline="30000" dirty="0">
                <a:latin typeface="Arial" panose="020B0604020202020204" pitchFamily="34" charset="0"/>
                <a:cs typeface="Arial" panose="020B0604020202020204" pitchFamily="34" charset="0"/>
              </a:rPr>
              <a:t>1</a:t>
            </a:r>
            <a:r>
              <a:rPr lang="ko" sz="1400" b="1" dirty="0">
                <a:latin typeface="Arial" panose="020B0604020202020204" pitchFamily="34" charset="0"/>
                <a:cs typeface="Arial" panose="020B0604020202020204" pitchFamily="34" charset="0"/>
              </a:rPr>
              <a:t> </a:t>
            </a:r>
          </a:p>
        </p:txBody>
      </p:sp>
      <p:sp>
        <p:nvSpPr>
          <p:cNvPr id="10" name="Diamond 9">
            <a:extLst>
              <a:ext uri="{FF2B5EF4-FFF2-40B4-BE49-F238E27FC236}">
                <a16:creationId xmlns:a16="http://schemas.microsoft.com/office/drawing/2014/main" id="{B26C9374-46C7-824F-A209-DA2CE5AC07BB}"/>
              </a:ext>
            </a:extLst>
          </p:cNvPr>
          <p:cNvSpPr/>
          <p:nvPr/>
        </p:nvSpPr>
        <p:spPr>
          <a:xfrm>
            <a:off x="5923088" y="1355126"/>
            <a:ext cx="1572117" cy="95582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4~12주 </a:t>
            </a:r>
            <a:r>
              <a:rPr lang="ko" sz="1100" dirty="0" smtClean="0">
                <a:latin typeface="Arial" panose="020B0604020202020204" pitchFamily="34" charset="0"/>
                <a:cs typeface="Arial" panose="020B0604020202020204" pitchFamily="34" charset="0"/>
              </a:rPr>
              <a:t>이내 </a:t>
            </a:r>
            <a:r>
              <a:rPr lang="ko" sz="1100" dirty="0">
                <a:latin typeface="Arial" panose="020B0604020202020204" pitchFamily="34" charset="0"/>
                <a:cs typeface="Arial" panose="020B0604020202020204" pitchFamily="34" charset="0"/>
              </a:rPr>
              <a:t>목표 달성</a:t>
            </a:r>
          </a:p>
        </p:txBody>
      </p:sp>
      <p:sp>
        <p:nvSpPr>
          <p:cNvPr id="14" name="Text Placeholder 3">
            <a:extLst>
              <a:ext uri="{FF2B5EF4-FFF2-40B4-BE49-F238E27FC236}">
                <a16:creationId xmlns:a16="http://schemas.microsoft.com/office/drawing/2014/main" id="{DED27532-1F01-F14F-A886-68E05746E5DE}"/>
              </a:ext>
            </a:extLst>
          </p:cNvPr>
          <p:cNvSpPr txBox="1">
            <a:spLocks/>
          </p:cNvSpPr>
          <p:nvPr/>
        </p:nvSpPr>
        <p:spPr>
          <a:xfrm>
            <a:off x="5320024" y="1730307"/>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15" name="Straight Arrow Connector 14">
            <a:extLst>
              <a:ext uri="{FF2B5EF4-FFF2-40B4-BE49-F238E27FC236}">
                <a16:creationId xmlns:a16="http://schemas.microsoft.com/office/drawing/2014/main" id="{713BFF44-DF24-974D-86EB-232B476FC0EB}"/>
              </a:ext>
            </a:extLst>
          </p:cNvPr>
          <p:cNvCxnSpPr>
            <a:cxnSpLocks/>
          </p:cNvCxnSpPr>
          <p:nvPr/>
        </p:nvCxnSpPr>
        <p:spPr>
          <a:xfrm>
            <a:off x="4197662" y="3526389"/>
            <a:ext cx="41878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Diamond 15">
            <a:extLst>
              <a:ext uri="{FF2B5EF4-FFF2-40B4-BE49-F238E27FC236}">
                <a16:creationId xmlns:a16="http://schemas.microsoft.com/office/drawing/2014/main" id="{925A3A9C-4AB1-C14F-8283-CFBDEBF5FD30}"/>
              </a:ext>
            </a:extLst>
          </p:cNvPr>
          <p:cNvSpPr/>
          <p:nvPr/>
        </p:nvSpPr>
        <p:spPr>
          <a:xfrm>
            <a:off x="369188" y="1840987"/>
            <a:ext cx="2011619" cy="122083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3개월 </a:t>
            </a:r>
            <a:r>
              <a:rPr lang="ko-KR" altLang="en-US" sz="1100" dirty="0" smtClean="0">
                <a:latin typeface="Arial" panose="020B0604020202020204" pitchFamily="34" charset="0"/>
                <a:cs typeface="Arial" panose="020B0604020202020204" pitchFamily="34" charset="0"/>
              </a:rPr>
              <a:t>이내 </a:t>
            </a:r>
            <a:r>
              <a:rPr lang="ko" sz="1100" dirty="0" smtClean="0">
                <a:latin typeface="Arial" panose="020B0604020202020204" pitchFamily="34" charset="0"/>
                <a:cs typeface="Arial" panose="020B0604020202020204" pitchFamily="34" charset="0"/>
              </a:rPr>
              <a:t>개선</a:t>
            </a:r>
            <a:r>
              <a:rPr lang="ko" sz="1100" dirty="0">
                <a:latin typeface="Arial" panose="020B0604020202020204" pitchFamily="34" charset="0"/>
                <a:cs typeface="Arial" panose="020B0604020202020204" pitchFamily="34" charset="0"/>
              </a:rPr>
              <a:t>, 6개월 </a:t>
            </a:r>
            <a:r>
              <a:rPr lang="ko-KR" altLang="en-US" sz="1100" dirty="0" smtClean="0">
                <a:latin typeface="Arial" panose="020B0604020202020204" pitchFamily="34" charset="0"/>
                <a:cs typeface="Arial" panose="020B0604020202020204" pitchFamily="34" charset="0"/>
              </a:rPr>
              <a:t>이내</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목표 달성</a:t>
            </a:r>
          </a:p>
        </p:txBody>
      </p:sp>
      <p:sp>
        <p:nvSpPr>
          <p:cNvPr id="18" name="Text Placeholder 3">
            <a:extLst>
              <a:ext uri="{FF2B5EF4-FFF2-40B4-BE49-F238E27FC236}">
                <a16:creationId xmlns:a16="http://schemas.microsoft.com/office/drawing/2014/main" id="{441A816D-579F-B44F-8B14-27B7B2432236}"/>
              </a:ext>
            </a:extLst>
          </p:cNvPr>
          <p:cNvSpPr txBox="1">
            <a:spLocks/>
          </p:cNvSpPr>
          <p:nvPr/>
        </p:nvSpPr>
        <p:spPr>
          <a:xfrm>
            <a:off x="1028003" y="3014864"/>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19" name="Straight Arrow Connector 18">
            <a:extLst>
              <a:ext uri="{FF2B5EF4-FFF2-40B4-BE49-F238E27FC236}">
                <a16:creationId xmlns:a16="http://schemas.microsoft.com/office/drawing/2014/main" id="{DE51B32E-A9BD-8543-A30E-158D0CA8F616}"/>
              </a:ext>
            </a:extLst>
          </p:cNvPr>
          <p:cNvCxnSpPr>
            <a:cxnSpLocks/>
          </p:cNvCxnSpPr>
          <p:nvPr/>
        </p:nvCxnSpPr>
        <p:spPr>
          <a:xfrm>
            <a:off x="1374997" y="3245005"/>
            <a:ext cx="0" cy="143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B3E7C58-1681-1A45-9E4E-7D08F8BA5DBC}"/>
              </a:ext>
            </a:extLst>
          </p:cNvPr>
          <p:cNvSpPr/>
          <p:nvPr/>
        </p:nvSpPr>
        <p:spPr>
          <a:xfrm>
            <a:off x="258946" y="4336989"/>
            <a:ext cx="8031726" cy="307777"/>
          </a:xfrm>
          <a:prstGeom prst="rect">
            <a:avLst/>
          </a:prstGeom>
          <a:solidFill>
            <a:schemeClr val="accent4">
              <a:lumMod val="20000"/>
              <a:lumOff val="80000"/>
            </a:schemeClr>
          </a:solidFill>
        </p:spPr>
        <p:txBody>
          <a:bodyPr wrap="square">
            <a:spAutoFit/>
          </a:bodyPr>
          <a:lstStyle/>
          <a:p>
            <a:pPr algn="ctr"/>
            <a:r>
              <a:rPr lang="ko" sz="1400" b="1" dirty="0">
                <a:latin typeface="Arial" panose="020B0604020202020204" pitchFamily="34" charset="0"/>
                <a:cs typeface="Arial" panose="020B0604020202020204" pitchFamily="34" charset="0"/>
              </a:rPr>
              <a:t>4단계</a:t>
            </a:r>
          </a:p>
        </p:txBody>
      </p:sp>
      <p:sp>
        <p:nvSpPr>
          <p:cNvPr id="32" name="Diamond 31">
            <a:extLst>
              <a:ext uri="{FF2B5EF4-FFF2-40B4-BE49-F238E27FC236}">
                <a16:creationId xmlns:a16="http://schemas.microsoft.com/office/drawing/2014/main" id="{D31FC758-F4D9-C349-B716-834404BAB2C8}"/>
              </a:ext>
            </a:extLst>
          </p:cNvPr>
          <p:cNvSpPr/>
          <p:nvPr/>
        </p:nvSpPr>
        <p:spPr>
          <a:xfrm>
            <a:off x="4597820" y="2996162"/>
            <a:ext cx="2022443" cy="10918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3개월 </a:t>
            </a:r>
            <a:r>
              <a:rPr lang="ko-KR" altLang="en-US" sz="1100" dirty="0" smtClean="0">
                <a:latin typeface="Arial" panose="020B0604020202020204" pitchFamily="34" charset="0"/>
                <a:cs typeface="Arial" panose="020B0604020202020204" pitchFamily="34" charset="0"/>
              </a:rPr>
              <a:t>이내 </a:t>
            </a:r>
            <a:r>
              <a:rPr lang="ko" sz="1100" dirty="0" smtClean="0">
                <a:latin typeface="Arial" panose="020B0604020202020204" pitchFamily="34" charset="0"/>
                <a:cs typeface="Arial" panose="020B0604020202020204" pitchFamily="34" charset="0"/>
              </a:rPr>
              <a:t>개선</a:t>
            </a:r>
            <a:r>
              <a:rPr lang="ko" sz="1100" dirty="0">
                <a:latin typeface="Arial" panose="020B0604020202020204" pitchFamily="34" charset="0"/>
                <a:cs typeface="Arial" panose="020B0604020202020204" pitchFamily="34" charset="0"/>
              </a:rPr>
              <a:t>, 6개월 </a:t>
            </a:r>
            <a:r>
              <a:rPr lang="ko-KR" altLang="en-US" sz="1100" dirty="0" smtClean="0">
                <a:latin typeface="Arial" panose="020B0604020202020204" pitchFamily="34" charset="0"/>
                <a:cs typeface="Arial" panose="020B0604020202020204" pitchFamily="34" charset="0"/>
              </a:rPr>
              <a:t>이내</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목표 달성</a:t>
            </a:r>
          </a:p>
        </p:txBody>
      </p:sp>
      <p:sp>
        <p:nvSpPr>
          <p:cNvPr id="33" name="Text Placeholder 3">
            <a:extLst>
              <a:ext uri="{FF2B5EF4-FFF2-40B4-BE49-F238E27FC236}">
                <a16:creationId xmlns:a16="http://schemas.microsoft.com/office/drawing/2014/main" id="{93993DAA-44E3-B042-9933-E033E2AA86A0}"/>
              </a:ext>
            </a:extLst>
          </p:cNvPr>
          <p:cNvSpPr txBox="1">
            <a:spLocks/>
          </p:cNvSpPr>
          <p:nvPr/>
        </p:nvSpPr>
        <p:spPr>
          <a:xfrm>
            <a:off x="5274822" y="4036109"/>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34" name="Straight Arrow Connector 33">
            <a:extLst>
              <a:ext uri="{FF2B5EF4-FFF2-40B4-BE49-F238E27FC236}">
                <a16:creationId xmlns:a16="http://schemas.microsoft.com/office/drawing/2014/main" id="{E843DDEB-2165-E546-866B-D9B005908192}"/>
              </a:ext>
            </a:extLst>
          </p:cNvPr>
          <p:cNvCxnSpPr>
            <a:cxnSpLocks/>
          </p:cNvCxnSpPr>
          <p:nvPr/>
        </p:nvCxnSpPr>
        <p:spPr>
          <a:xfrm>
            <a:off x="5609041" y="4213667"/>
            <a:ext cx="0" cy="250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a:extLst>
              <a:ext uri="{FF2B5EF4-FFF2-40B4-BE49-F238E27FC236}">
                <a16:creationId xmlns:a16="http://schemas.microsoft.com/office/drawing/2014/main" id="{67A669AF-B091-EB4D-BC83-119F6AD53D86}"/>
              </a:ext>
            </a:extLst>
          </p:cNvPr>
          <p:cNvSpPr/>
          <p:nvPr/>
        </p:nvSpPr>
        <p:spPr>
          <a:xfrm>
            <a:off x="6364461" y="3873800"/>
            <a:ext cx="1572117" cy="270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smtClean="0">
                <a:solidFill>
                  <a:schemeClr val="tx1"/>
                </a:solidFill>
                <a:latin typeface="Arial" panose="020B0604020202020204" pitchFamily="34" charset="0"/>
                <a:cs typeface="Arial" panose="020B0604020202020204" pitchFamily="34" charset="0"/>
              </a:rPr>
              <a:t>치료 유지</a:t>
            </a:r>
            <a:endParaRPr lang="ko" sz="1200" dirty="0">
              <a:solidFill>
                <a:schemeClr val="tx1"/>
              </a:solidFill>
              <a:latin typeface="Arial" panose="020B0604020202020204" pitchFamily="34" charset="0"/>
              <a:cs typeface="Arial" panose="020B0604020202020204" pitchFamily="34" charset="0"/>
            </a:endParaRPr>
          </a:p>
        </p:txBody>
      </p:sp>
      <p:cxnSp>
        <p:nvCxnSpPr>
          <p:cNvPr id="39" name="Straight Arrow Connector 38">
            <a:extLst>
              <a:ext uri="{FF2B5EF4-FFF2-40B4-BE49-F238E27FC236}">
                <a16:creationId xmlns:a16="http://schemas.microsoft.com/office/drawing/2014/main" id="{E5021962-D471-AF4B-98E6-EA2E747A933F}"/>
              </a:ext>
            </a:extLst>
          </p:cNvPr>
          <p:cNvCxnSpPr>
            <a:cxnSpLocks/>
          </p:cNvCxnSpPr>
          <p:nvPr/>
        </p:nvCxnSpPr>
        <p:spPr>
          <a:xfrm>
            <a:off x="6792637" y="3551167"/>
            <a:ext cx="0" cy="322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Rounded Rectangle 41">
            <a:extLst>
              <a:ext uri="{FF2B5EF4-FFF2-40B4-BE49-F238E27FC236}">
                <a16:creationId xmlns:a16="http://schemas.microsoft.com/office/drawing/2014/main" id="{78B07E28-C315-0E4E-BF97-3764783FB0FC}"/>
              </a:ext>
            </a:extLst>
          </p:cNvPr>
          <p:cNvSpPr/>
          <p:nvPr/>
        </p:nvSpPr>
        <p:spPr>
          <a:xfrm>
            <a:off x="148323" y="3432934"/>
            <a:ext cx="4049339" cy="8365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dirty="0" smtClean="0">
                <a:solidFill>
                  <a:schemeClr val="tx1"/>
                </a:solidFill>
                <a:latin typeface="Arial" panose="020B0604020202020204" pitchFamily="34" charset="0"/>
                <a:cs typeface="Arial" panose="020B0604020202020204" pitchFamily="34" charset="0"/>
              </a:rPr>
              <a:t>생물학적 </a:t>
            </a:r>
            <a:r>
              <a:rPr lang="ko" sz="1100" dirty="0" smtClean="0">
                <a:solidFill>
                  <a:schemeClr val="tx1"/>
                </a:solidFill>
                <a:latin typeface="Arial" panose="020B0604020202020204" pitchFamily="34" charset="0"/>
                <a:cs typeface="Arial" panose="020B0604020202020204" pitchFamily="34" charset="0"/>
              </a:rPr>
              <a:t>DMARD(TNF</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또는 </a:t>
            </a:r>
            <a:r>
              <a:rPr lang="ko" sz="1100" dirty="0" smtClean="0">
                <a:solidFill>
                  <a:schemeClr val="tx1"/>
                </a:solidFill>
                <a:latin typeface="Arial" panose="020B0604020202020204" pitchFamily="34" charset="0"/>
                <a:cs typeface="Arial" panose="020B0604020202020204" pitchFamily="34" charset="0"/>
              </a:rPr>
              <a:t>IL-12/23</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또는 </a:t>
            </a:r>
            <a:r>
              <a:rPr lang="ko" sz="1100" dirty="0" smtClean="0">
                <a:solidFill>
                  <a:schemeClr val="tx1"/>
                </a:solidFill>
                <a:latin typeface="Arial" panose="020B0604020202020204" pitchFamily="34" charset="0"/>
                <a:cs typeface="Arial" panose="020B0604020202020204" pitchFamily="34" charset="0"/>
              </a:rPr>
              <a:t>IL-17</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시작</a:t>
            </a:r>
          </a:p>
          <a:p>
            <a:pPr algn="ctr"/>
            <a:r>
              <a:rPr lang="ko-KR" altLang="en-US" sz="1100" dirty="0" smtClean="0">
                <a:solidFill>
                  <a:schemeClr val="tx1"/>
                </a:solidFill>
                <a:latin typeface="Arial" panose="020B0604020202020204" pitchFamily="34" charset="0"/>
                <a:cs typeface="Arial" panose="020B0604020202020204" pitchFamily="34" charset="0"/>
              </a:rPr>
              <a:t>생물학적 </a:t>
            </a:r>
            <a:r>
              <a:rPr lang="ko" sz="1100" dirty="0" smtClean="0">
                <a:solidFill>
                  <a:schemeClr val="tx1"/>
                </a:solidFill>
                <a:latin typeface="Arial" panose="020B0604020202020204" pitchFamily="34" charset="0"/>
                <a:cs typeface="Arial" panose="020B0604020202020204" pitchFamily="34" charset="0"/>
              </a:rPr>
              <a:t>DMARD</a:t>
            </a:r>
            <a:r>
              <a:rPr lang="ko" sz="1100" dirty="0">
                <a:solidFill>
                  <a:schemeClr val="tx1"/>
                </a:solidFill>
                <a:latin typeface="Arial" panose="020B0604020202020204" pitchFamily="34" charset="0"/>
                <a:cs typeface="Arial" panose="020B0604020202020204" pitchFamily="34" charset="0"/>
              </a:rPr>
              <a:t>가 적절하지 않으면 </a:t>
            </a:r>
            <a:r>
              <a:rPr lang="ko" sz="1100" dirty="0" smtClean="0">
                <a:solidFill>
                  <a:schemeClr val="tx1"/>
                </a:solidFill>
                <a:latin typeface="Arial" panose="020B0604020202020204" pitchFamily="34" charset="0"/>
                <a:cs typeface="Arial" panose="020B0604020202020204" pitchFamily="34" charset="0"/>
              </a:rPr>
              <a:t>JAK</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시작</a:t>
            </a:r>
          </a:p>
          <a:p>
            <a:pPr algn="ctr"/>
            <a:r>
              <a:rPr lang="ko-KR" altLang="en-US" sz="1100" dirty="0" smtClean="0">
                <a:solidFill>
                  <a:schemeClr val="tx1"/>
                </a:solidFill>
                <a:latin typeface="Arial" panose="020B0604020202020204" pitchFamily="34" charset="0"/>
                <a:cs typeface="Arial" panose="020B0604020202020204" pitchFamily="34" charset="0"/>
              </a:rPr>
              <a:t>생물학적 </a:t>
            </a:r>
            <a:r>
              <a:rPr lang="ko" sz="1100" dirty="0" smtClean="0">
                <a:solidFill>
                  <a:schemeClr val="tx1"/>
                </a:solidFill>
                <a:latin typeface="Arial" panose="020B0604020202020204" pitchFamily="34" charset="0"/>
                <a:cs typeface="Arial" panose="020B0604020202020204" pitchFamily="34" charset="0"/>
              </a:rPr>
              <a:t>DMARD </a:t>
            </a:r>
            <a:r>
              <a:rPr lang="ko" sz="1100" dirty="0">
                <a:solidFill>
                  <a:schemeClr val="tx1"/>
                </a:solidFill>
                <a:latin typeface="Arial" panose="020B0604020202020204" pitchFamily="34" charset="0"/>
                <a:cs typeface="Arial" panose="020B0604020202020204" pitchFamily="34" charset="0"/>
              </a:rPr>
              <a:t>또는 </a:t>
            </a:r>
            <a:r>
              <a:rPr lang="ko" sz="1100" dirty="0" smtClean="0">
                <a:solidFill>
                  <a:schemeClr val="tx1"/>
                </a:solidFill>
                <a:latin typeface="Arial" panose="020B0604020202020204" pitchFamily="34" charset="0"/>
                <a:cs typeface="Arial" panose="020B0604020202020204" pitchFamily="34" charset="0"/>
              </a:rPr>
              <a:t>JAK</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가 </a:t>
            </a:r>
            <a:r>
              <a:rPr lang="ko" sz="1100" dirty="0">
                <a:solidFill>
                  <a:schemeClr val="tx1"/>
                </a:solidFill>
                <a:latin typeface="Arial" panose="020B0604020202020204" pitchFamily="34" charset="0"/>
                <a:cs typeface="Arial" panose="020B0604020202020204" pitchFamily="34" charset="0"/>
              </a:rPr>
              <a:t>부적절하면 </a:t>
            </a:r>
            <a:r>
              <a:rPr lang="ko" sz="1100" dirty="0" smtClean="0">
                <a:solidFill>
                  <a:schemeClr val="tx1"/>
                </a:solidFill>
                <a:latin typeface="Arial" panose="020B0604020202020204" pitchFamily="34" charset="0"/>
                <a:cs typeface="Arial" panose="020B0604020202020204" pitchFamily="34" charset="0"/>
              </a:rPr>
              <a:t>PDE4</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 </a:t>
            </a:r>
            <a:r>
              <a:rPr lang="ko" sz="1100" dirty="0">
                <a:solidFill>
                  <a:schemeClr val="tx1"/>
                </a:solidFill>
                <a:latin typeface="Arial" panose="020B0604020202020204" pitchFamily="34" charset="0"/>
                <a:cs typeface="Arial" panose="020B0604020202020204" pitchFamily="34" charset="0"/>
              </a:rPr>
              <a:t>시작</a:t>
            </a:r>
          </a:p>
        </p:txBody>
      </p:sp>
      <p:cxnSp>
        <p:nvCxnSpPr>
          <p:cNvPr id="45" name="Straight Arrow Connector 44">
            <a:extLst>
              <a:ext uri="{FF2B5EF4-FFF2-40B4-BE49-F238E27FC236}">
                <a16:creationId xmlns:a16="http://schemas.microsoft.com/office/drawing/2014/main" id="{8B488DBE-633A-8440-B069-3B9DBE442882}"/>
              </a:ext>
            </a:extLst>
          </p:cNvPr>
          <p:cNvCxnSpPr>
            <a:cxnSpLocks/>
          </p:cNvCxnSpPr>
          <p:nvPr/>
        </p:nvCxnSpPr>
        <p:spPr>
          <a:xfrm>
            <a:off x="3484817" y="1829728"/>
            <a:ext cx="0" cy="15859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CA9F35B-48D0-644E-9B68-820F30783BD8}"/>
              </a:ext>
            </a:extLst>
          </p:cNvPr>
          <p:cNvSpPr/>
          <p:nvPr/>
        </p:nvSpPr>
        <p:spPr>
          <a:xfrm>
            <a:off x="3588477" y="2391974"/>
            <a:ext cx="4080411" cy="2895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생물학적 </a:t>
            </a:r>
            <a:r>
              <a:rPr lang="ko" sz="1200" dirty="0" smtClean="0">
                <a:solidFill>
                  <a:schemeClr val="tx1"/>
                </a:solidFill>
                <a:latin typeface="Arial" panose="020B0604020202020204" pitchFamily="34" charset="0"/>
                <a:cs typeface="Arial" panose="020B0604020202020204" pitchFamily="34" charset="0"/>
              </a:rPr>
              <a:t>DMARD</a:t>
            </a:r>
            <a:r>
              <a:rPr lang="en-US" altLang="ko" sz="1200" dirty="0" smtClean="0">
                <a:solidFill>
                  <a:schemeClr val="tx1"/>
                </a:solidFill>
                <a:latin typeface="Arial" panose="020B0604020202020204" pitchFamily="34" charset="0"/>
                <a:cs typeface="Arial" panose="020B0604020202020204" pitchFamily="34" charset="0"/>
              </a:rPr>
              <a:t> </a:t>
            </a:r>
            <a:r>
              <a:rPr lang="ko" sz="1200" dirty="0" smtClean="0">
                <a:solidFill>
                  <a:schemeClr val="tx1"/>
                </a:solidFill>
                <a:latin typeface="Arial" panose="020B0604020202020204" pitchFamily="34" charset="0"/>
                <a:cs typeface="Arial" panose="020B0604020202020204" pitchFamily="34" charset="0"/>
              </a:rPr>
              <a:t>(TNF</a:t>
            </a:r>
            <a:r>
              <a:rPr lang="en-US" altLang="ko" sz="1200" dirty="0" smtClean="0">
                <a:solidFill>
                  <a:schemeClr val="tx1"/>
                </a:solidFill>
                <a:latin typeface="Arial" panose="020B0604020202020204" pitchFamily="34" charset="0"/>
                <a:cs typeface="Arial" panose="020B0604020202020204" pitchFamily="34" charset="0"/>
              </a:rPr>
              <a:t> </a:t>
            </a:r>
            <a:r>
              <a:rPr lang="ko-KR" altLang="en-US" sz="1200" dirty="0" err="1" smtClean="0">
                <a:solidFill>
                  <a:schemeClr val="tx1"/>
                </a:solidFill>
                <a:latin typeface="Arial" panose="020B0604020202020204" pitchFamily="34" charset="0"/>
                <a:cs typeface="Arial" panose="020B0604020202020204" pitchFamily="34" charset="0"/>
              </a:rPr>
              <a:t>억제제</a:t>
            </a:r>
            <a:r>
              <a:rPr lang="ko" sz="1200" dirty="0" smtClean="0">
                <a:solidFill>
                  <a:schemeClr val="tx1"/>
                </a:solidFill>
                <a:latin typeface="Arial" panose="020B0604020202020204" pitchFamily="34" charset="0"/>
                <a:cs typeface="Arial" panose="020B0604020202020204" pitchFamily="34" charset="0"/>
              </a:rPr>
              <a:t> </a:t>
            </a:r>
            <a:r>
              <a:rPr lang="ko" sz="1200" dirty="0">
                <a:solidFill>
                  <a:schemeClr val="tx1"/>
                </a:solidFill>
                <a:latin typeface="Arial" panose="020B0604020202020204" pitchFamily="34" charset="0"/>
                <a:cs typeface="Arial" panose="020B0604020202020204" pitchFamily="34" charset="0"/>
              </a:rPr>
              <a:t>또는 </a:t>
            </a:r>
            <a:r>
              <a:rPr lang="ko" sz="1200" dirty="0" smtClean="0">
                <a:solidFill>
                  <a:schemeClr val="tx1"/>
                </a:solidFill>
                <a:latin typeface="Arial" panose="020B0604020202020204" pitchFamily="34" charset="0"/>
                <a:cs typeface="Arial" panose="020B0604020202020204" pitchFamily="34" charset="0"/>
              </a:rPr>
              <a:t>IL-17</a:t>
            </a:r>
            <a:r>
              <a:rPr lang="en-US" altLang="ko" sz="1200" dirty="0" smtClean="0">
                <a:solidFill>
                  <a:schemeClr val="tx1"/>
                </a:solidFill>
                <a:latin typeface="Arial" panose="020B0604020202020204" pitchFamily="34" charset="0"/>
                <a:cs typeface="Arial" panose="020B0604020202020204" pitchFamily="34" charset="0"/>
              </a:rPr>
              <a:t> </a:t>
            </a:r>
            <a:r>
              <a:rPr lang="ko-KR" altLang="en-US" sz="1200" dirty="0" err="1" smtClean="0">
                <a:solidFill>
                  <a:schemeClr val="tx1"/>
                </a:solidFill>
                <a:latin typeface="Arial" panose="020B0604020202020204" pitchFamily="34" charset="0"/>
                <a:cs typeface="Arial" panose="020B0604020202020204" pitchFamily="34" charset="0"/>
              </a:rPr>
              <a:t>억제제</a:t>
            </a:r>
            <a:r>
              <a:rPr lang="ko" sz="1200" dirty="0" smtClean="0">
                <a:solidFill>
                  <a:schemeClr val="tx1"/>
                </a:solidFill>
                <a:latin typeface="Arial" panose="020B0604020202020204" pitchFamily="34" charset="0"/>
                <a:cs typeface="Arial" panose="020B0604020202020204" pitchFamily="34" charset="0"/>
              </a:rPr>
              <a:t>) </a:t>
            </a:r>
            <a:r>
              <a:rPr lang="ko" sz="1200" dirty="0">
                <a:solidFill>
                  <a:schemeClr val="tx1"/>
                </a:solidFill>
                <a:latin typeface="Arial" panose="020B0604020202020204" pitchFamily="34" charset="0"/>
                <a:cs typeface="Arial" panose="020B0604020202020204" pitchFamily="34" charset="0"/>
              </a:rPr>
              <a:t>시작</a:t>
            </a:r>
          </a:p>
        </p:txBody>
      </p:sp>
      <p:sp>
        <p:nvSpPr>
          <p:cNvPr id="48" name="Text Placeholder 3">
            <a:extLst>
              <a:ext uri="{FF2B5EF4-FFF2-40B4-BE49-F238E27FC236}">
                <a16:creationId xmlns:a16="http://schemas.microsoft.com/office/drawing/2014/main" id="{9EB70C42-FFF3-F445-9DA3-CDB03F4F950B}"/>
              </a:ext>
            </a:extLst>
          </p:cNvPr>
          <p:cNvSpPr txBox="1">
            <a:spLocks/>
          </p:cNvSpPr>
          <p:nvPr/>
        </p:nvSpPr>
        <p:spPr>
          <a:xfrm>
            <a:off x="3838831" y="1928740"/>
            <a:ext cx="1362682" cy="27001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 sz="1200" i="1" dirty="0"/>
              <a:t>주로 </a:t>
            </a:r>
            <a:r>
              <a:rPr lang="ko-KR" altLang="en-US" sz="1200" i="1" dirty="0" err="1" smtClean="0"/>
              <a:t>척추형</a:t>
            </a:r>
            <a:r>
              <a:rPr lang="ko" sz="1200" i="1" dirty="0" smtClean="0"/>
              <a:t> </a:t>
            </a:r>
            <a:r>
              <a:rPr lang="ko" sz="1200" i="1" dirty="0"/>
              <a:t>질환</a:t>
            </a:r>
          </a:p>
        </p:txBody>
      </p:sp>
      <p:sp>
        <p:nvSpPr>
          <p:cNvPr id="49" name="Text Placeholder 3">
            <a:extLst>
              <a:ext uri="{FF2B5EF4-FFF2-40B4-BE49-F238E27FC236}">
                <a16:creationId xmlns:a16="http://schemas.microsoft.com/office/drawing/2014/main" id="{1824B461-BA5F-8447-BEEC-8F84EE336260}"/>
              </a:ext>
            </a:extLst>
          </p:cNvPr>
          <p:cNvSpPr txBox="1">
            <a:spLocks/>
          </p:cNvSpPr>
          <p:nvPr/>
        </p:nvSpPr>
        <p:spPr>
          <a:xfrm>
            <a:off x="2846558" y="1936626"/>
            <a:ext cx="976417" cy="2625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 sz="1200" i="1" dirty="0"/>
              <a:t>부착</a:t>
            </a:r>
            <a:r>
              <a:rPr lang="ko-KR" altLang="en-US" sz="1200" i="1" dirty="0"/>
              <a:t>부위</a:t>
            </a:r>
            <a:r>
              <a:rPr lang="ko" sz="1200" i="1" dirty="0"/>
              <a:t>염</a:t>
            </a:r>
          </a:p>
        </p:txBody>
      </p:sp>
      <p:cxnSp>
        <p:nvCxnSpPr>
          <p:cNvPr id="55" name="Straight Arrow Connector 54">
            <a:extLst>
              <a:ext uri="{FF2B5EF4-FFF2-40B4-BE49-F238E27FC236}">
                <a16:creationId xmlns:a16="http://schemas.microsoft.com/office/drawing/2014/main" id="{8A136B0F-413B-464B-A321-5B3F6BF03F30}"/>
              </a:ext>
            </a:extLst>
          </p:cNvPr>
          <p:cNvCxnSpPr>
            <a:cxnSpLocks/>
          </p:cNvCxnSpPr>
          <p:nvPr/>
        </p:nvCxnSpPr>
        <p:spPr>
          <a:xfrm>
            <a:off x="4550465" y="1826495"/>
            <a:ext cx="0" cy="579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34AF8BF-6D60-F64F-9C5B-280F38985C32}"/>
              </a:ext>
            </a:extLst>
          </p:cNvPr>
          <p:cNvCxnSpPr>
            <a:cxnSpLocks/>
          </p:cNvCxnSpPr>
          <p:nvPr/>
        </p:nvCxnSpPr>
        <p:spPr>
          <a:xfrm flipH="1" flipV="1">
            <a:off x="3484817" y="1829728"/>
            <a:ext cx="1835207"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A9F243DF-96DB-A449-B910-A0AC1EFE3A9B}"/>
              </a:ext>
            </a:extLst>
          </p:cNvPr>
          <p:cNvCxnSpPr>
            <a:cxnSpLocks/>
            <a:endCxn id="32" idx="0"/>
          </p:cNvCxnSpPr>
          <p:nvPr/>
        </p:nvCxnSpPr>
        <p:spPr>
          <a:xfrm>
            <a:off x="5609041" y="2700319"/>
            <a:ext cx="1" cy="295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9FAC9123-6CF2-C147-A5F8-86B8904EBECB}"/>
              </a:ext>
            </a:extLst>
          </p:cNvPr>
          <p:cNvSpPr/>
          <p:nvPr/>
        </p:nvSpPr>
        <p:spPr>
          <a:xfrm>
            <a:off x="4695737" y="1024262"/>
            <a:ext cx="4229133" cy="49029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altLang="ko-KR" sz="1200" dirty="0">
                <a:solidFill>
                  <a:schemeClr val="tx1"/>
                </a:solidFill>
                <a:latin typeface="Arial" panose="020B0604020202020204" pitchFamily="34" charset="0"/>
                <a:cs typeface="Arial" panose="020B0604020202020204" pitchFamily="34" charset="0"/>
              </a:rPr>
              <a:t>부착</a:t>
            </a:r>
            <a:r>
              <a:rPr lang="ko-KR" altLang="en-US" sz="1200" dirty="0">
                <a:solidFill>
                  <a:schemeClr val="tx1"/>
                </a:solidFill>
                <a:latin typeface="Arial" panose="020B0604020202020204" pitchFamily="34" charset="0"/>
                <a:cs typeface="Arial" panose="020B0604020202020204" pitchFamily="34" charset="0"/>
              </a:rPr>
              <a:t>부위</a:t>
            </a:r>
            <a:r>
              <a:rPr lang="ko" altLang="ko-KR" sz="1200" dirty="0">
                <a:solidFill>
                  <a:schemeClr val="tx1"/>
                </a:solidFill>
                <a:latin typeface="Arial" panose="020B0604020202020204" pitchFamily="34" charset="0"/>
                <a:cs typeface="Arial" panose="020B0604020202020204" pitchFamily="34" charset="0"/>
              </a:rPr>
              <a:t>염</a:t>
            </a:r>
            <a:r>
              <a:rPr lang="ko" altLang="ko-KR" sz="1200" dirty="0" smtClean="0">
                <a:solidFill>
                  <a:schemeClr val="tx1"/>
                </a:solidFill>
                <a:latin typeface="Arial" panose="020B0604020202020204" pitchFamily="34" charset="0"/>
                <a:cs typeface="Arial" panose="020B0604020202020204" pitchFamily="34" charset="0"/>
              </a:rPr>
              <a:t>/</a:t>
            </a:r>
            <a:r>
              <a:rPr lang="ko-KR" altLang="en-US" sz="1200" dirty="0" err="1" smtClean="0">
                <a:solidFill>
                  <a:schemeClr val="tx1"/>
                </a:solidFill>
                <a:latin typeface="Arial" panose="020B0604020202020204" pitchFamily="34" charset="0"/>
                <a:cs typeface="Arial" panose="020B0604020202020204" pitchFamily="34" charset="0"/>
              </a:rPr>
              <a:t>척추형</a:t>
            </a:r>
            <a:r>
              <a:rPr lang="ko" altLang="ko-KR" sz="1200" dirty="0" smtClean="0">
                <a:solidFill>
                  <a:schemeClr val="tx1"/>
                </a:solidFill>
                <a:latin typeface="Arial" panose="020B0604020202020204" pitchFamily="34" charset="0"/>
                <a:cs typeface="Arial" panose="020B0604020202020204" pitchFamily="34" charset="0"/>
              </a:rPr>
              <a:t> </a:t>
            </a:r>
            <a:r>
              <a:rPr lang="ko" altLang="ko-KR" sz="1200" dirty="0">
                <a:solidFill>
                  <a:schemeClr val="tx1"/>
                </a:solidFill>
                <a:latin typeface="Arial" panose="020B0604020202020204" pitchFamily="34" charset="0"/>
                <a:cs typeface="Arial" panose="020B0604020202020204" pitchFamily="34" charset="0"/>
              </a:rPr>
              <a:t>질환</a:t>
            </a:r>
            <a:r>
              <a:rPr lang="ko-KR" altLang="en-US" sz="1200" dirty="0">
                <a:solidFill>
                  <a:schemeClr val="tx1"/>
                </a:solidFill>
                <a:latin typeface="Arial" panose="020B0604020202020204" pitchFamily="34" charset="0"/>
                <a:cs typeface="Arial" panose="020B0604020202020204" pitchFamily="34" charset="0"/>
              </a:rPr>
              <a:t>치료에 대하여 </a:t>
            </a:r>
            <a:r>
              <a:rPr lang="ko" altLang="ko-KR" sz="1200" dirty="0">
                <a:solidFill>
                  <a:schemeClr val="tx1"/>
                </a:solidFill>
                <a:latin typeface="Arial" panose="020B0604020202020204" pitchFamily="34" charset="0"/>
                <a:cs typeface="Arial" panose="020B0604020202020204" pitchFamily="34" charset="0"/>
              </a:rPr>
              <a:t>NSAIDs +/- </a:t>
            </a:r>
            <a:r>
              <a:rPr lang="ko" altLang="ko-KR" sz="1200" dirty="0" smtClean="0">
                <a:solidFill>
                  <a:schemeClr val="tx1"/>
                </a:solidFill>
                <a:latin typeface="Arial" panose="020B0604020202020204" pitchFamily="34" charset="0"/>
                <a:cs typeface="Arial" panose="020B0604020202020204" pitchFamily="34" charset="0"/>
              </a:rPr>
              <a:t>글루코코티코이드</a:t>
            </a:r>
            <a:r>
              <a:rPr lang="en-US" altLang="ko" sz="1200" dirty="0" smtClean="0">
                <a:solidFill>
                  <a:schemeClr val="tx1"/>
                </a:solidFill>
                <a:latin typeface="Arial" panose="020B0604020202020204" pitchFamily="34" charset="0"/>
                <a:cs typeface="Arial" panose="020B0604020202020204" pitchFamily="34" charset="0"/>
              </a:rPr>
              <a:t> </a:t>
            </a:r>
            <a:r>
              <a:rPr lang="ko-KR" altLang="en-US" sz="1200" dirty="0" smtClean="0">
                <a:solidFill>
                  <a:schemeClr val="tx1"/>
                </a:solidFill>
                <a:latin typeface="Arial" panose="020B0604020202020204" pitchFamily="34" charset="0"/>
                <a:cs typeface="Arial" panose="020B0604020202020204" pitchFamily="34" charset="0"/>
              </a:rPr>
              <a:t>치료</a:t>
            </a:r>
            <a:endParaRPr lang="ko" altLang="ko-KR" sz="1200" dirty="0">
              <a:solidFill>
                <a:schemeClr val="tx1"/>
              </a:solidFill>
              <a:latin typeface="Arial" panose="020B0604020202020204" pitchFamily="34" charset="0"/>
              <a:cs typeface="Arial" panose="020B0604020202020204" pitchFamily="34" charset="0"/>
            </a:endParaRPr>
          </a:p>
        </p:txBody>
      </p:sp>
      <p:sp>
        <p:nvSpPr>
          <p:cNvPr id="40" name="Rounded Rectangle 39">
            <a:extLst>
              <a:ext uri="{FF2B5EF4-FFF2-40B4-BE49-F238E27FC236}">
                <a16:creationId xmlns:a16="http://schemas.microsoft.com/office/drawing/2014/main" id="{D96436DB-323C-F943-9CDC-96D73931F704}"/>
              </a:ext>
            </a:extLst>
          </p:cNvPr>
          <p:cNvSpPr/>
          <p:nvPr/>
        </p:nvSpPr>
        <p:spPr>
          <a:xfrm>
            <a:off x="148323" y="1403960"/>
            <a:ext cx="3000944" cy="41586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다발성 관절염/단일 관절염/</a:t>
            </a:r>
            <a:r>
              <a:rPr lang="ko-KR" altLang="en-US" sz="1200" dirty="0">
                <a:solidFill>
                  <a:schemeClr val="tx1"/>
                </a:solidFill>
                <a:latin typeface="Arial" panose="020B0604020202020204" pitchFamily="34" charset="0"/>
                <a:cs typeface="Arial" panose="020B0604020202020204" pitchFamily="34" charset="0"/>
              </a:rPr>
              <a:t>소수</a:t>
            </a:r>
            <a:r>
              <a:rPr lang="ko" sz="1200" dirty="0">
                <a:solidFill>
                  <a:schemeClr val="tx1"/>
                </a:solidFill>
                <a:latin typeface="Arial" panose="020B0604020202020204" pitchFamily="34" charset="0"/>
                <a:cs typeface="Arial" panose="020B0604020202020204" pitchFamily="34" charset="0"/>
              </a:rPr>
              <a:t>관절염</a:t>
            </a:r>
            <a:r>
              <a:rPr lang="ko-KR" altLang="en-US" sz="1200" dirty="0">
                <a:solidFill>
                  <a:schemeClr val="tx1"/>
                </a:solidFill>
                <a:latin typeface="Arial" panose="020B0604020202020204" pitchFamily="34" charset="0"/>
                <a:cs typeface="Arial" panose="020B0604020202020204" pitchFamily="34" charset="0"/>
              </a:rPr>
              <a:t>에 대하여 </a:t>
            </a:r>
            <a:r>
              <a:rPr lang="ko" altLang="ko-KR" sz="1200" dirty="0">
                <a:solidFill>
                  <a:schemeClr val="tx1"/>
                </a:solidFill>
                <a:latin typeface="Arial" panose="020B0604020202020204" pitchFamily="34" charset="0"/>
                <a:cs typeface="Arial" panose="020B0604020202020204" pitchFamily="34" charset="0"/>
              </a:rPr>
              <a:t>MTX, LEF 또는 SSZ</a:t>
            </a:r>
            <a:r>
              <a:rPr lang="ko-KR" altLang="en-US" sz="1200" dirty="0">
                <a:solidFill>
                  <a:schemeClr val="tx1"/>
                </a:solidFill>
                <a:latin typeface="Arial" panose="020B0604020202020204" pitchFamily="34" charset="0"/>
                <a:cs typeface="Arial" panose="020B0604020202020204" pitchFamily="34" charset="0"/>
              </a:rPr>
              <a:t>치료</a:t>
            </a:r>
            <a:endParaRPr lang="ko" sz="1200" dirty="0">
              <a:solidFill>
                <a:schemeClr val="tx1"/>
              </a:solidFill>
              <a:latin typeface="Arial" panose="020B0604020202020204" pitchFamily="34" charset="0"/>
              <a:cs typeface="Arial" panose="020B0604020202020204" pitchFamily="34" charset="0"/>
            </a:endParaRPr>
          </a:p>
        </p:txBody>
      </p:sp>
      <p:cxnSp>
        <p:nvCxnSpPr>
          <p:cNvPr id="29" name="Straight Connector 28">
            <a:extLst>
              <a:ext uri="{FF2B5EF4-FFF2-40B4-BE49-F238E27FC236}">
                <a16:creationId xmlns:a16="http://schemas.microsoft.com/office/drawing/2014/main" id="{1957EB68-CABE-D142-AB50-678C74C1B381}"/>
              </a:ext>
            </a:extLst>
          </p:cNvPr>
          <p:cNvCxnSpPr>
            <a:cxnSpLocks/>
          </p:cNvCxnSpPr>
          <p:nvPr/>
        </p:nvCxnSpPr>
        <p:spPr>
          <a:xfrm>
            <a:off x="6644455" y="3551167"/>
            <a:ext cx="14818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43BC24C5-FFD1-86E1-DB8E-4BE98F0957DF}"/>
              </a:ext>
            </a:extLst>
          </p:cNvPr>
          <p:cNvSpPr txBox="1">
            <a:spLocks/>
          </p:cNvSpPr>
          <p:nvPr/>
        </p:nvSpPr>
        <p:spPr>
          <a:xfrm>
            <a:off x="6957777" y="4744885"/>
            <a:ext cx="1911991"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Figure adapted from Gossec L, et al.</a:t>
            </a:r>
            <a:r>
              <a:rPr lang="en-US" baseline="30000" dirty="0"/>
              <a:t>1</a:t>
            </a:r>
            <a:endParaRPr lang="en-US" dirty="0"/>
          </a:p>
        </p:txBody>
      </p:sp>
      <p:sp>
        <p:nvSpPr>
          <p:cNvPr id="35" name="Title 1">
            <a:extLst>
              <a:ext uri="{FF2B5EF4-FFF2-40B4-BE49-F238E27FC236}">
                <a16:creationId xmlns:a16="http://schemas.microsoft.com/office/drawing/2014/main" id="{A92C69AD-461B-4983-90D7-63FB9CD58308}"/>
              </a:ext>
            </a:extLst>
          </p:cNvPr>
          <p:cNvSpPr>
            <a:spLocks noGrp="1"/>
          </p:cNvSpPr>
          <p:nvPr>
            <p:ph type="title"/>
          </p:nvPr>
        </p:nvSpPr>
        <p:spPr>
          <a:xfrm>
            <a:off x="515851" y="194928"/>
            <a:ext cx="8359208" cy="731509"/>
          </a:xfrm>
        </p:spPr>
        <p:txBody>
          <a:bodyPr>
            <a:noAutofit/>
          </a:bodyPr>
          <a:lstStyle/>
          <a:p>
            <a:r>
              <a:rPr lang="ko-KR" altLang="en-US" dirty="0" err="1" smtClean="0"/>
              <a:t>건선관절염</a:t>
            </a:r>
            <a:r>
              <a:rPr lang="ko" dirty="0" smtClean="0"/>
              <a:t> </a:t>
            </a:r>
            <a:r>
              <a:rPr lang="ko-KR" altLang="en-US" dirty="0"/>
              <a:t>약물 치료</a:t>
            </a:r>
            <a:r>
              <a:rPr lang="ko" dirty="0"/>
              <a:t> 알고리즘(EULAR 2019 </a:t>
            </a:r>
            <a:r>
              <a:rPr lang="ko-KR" altLang="en-US" dirty="0" smtClean="0"/>
              <a:t>권고안</a:t>
            </a:r>
            <a:r>
              <a:rPr lang="ko" dirty="0" smtClean="0"/>
              <a:t>)(</a:t>
            </a:r>
            <a:r>
              <a:rPr lang="en-US" altLang="ko" dirty="0" smtClean="0"/>
              <a:t>3</a:t>
            </a:r>
            <a:r>
              <a:rPr lang="ko" dirty="0" smtClean="0"/>
              <a:t>/4</a:t>
            </a:r>
            <a:r>
              <a:rPr lang="ko" dirty="0"/>
              <a:t>)</a:t>
            </a:r>
            <a:endParaRPr lang="en-SG" baseline="30000" dirty="0"/>
          </a:p>
        </p:txBody>
      </p:sp>
    </p:spTree>
    <p:extLst>
      <p:ext uri="{BB962C8B-B14F-4D97-AF65-F5344CB8AC3E}">
        <p14:creationId xmlns:p14="http://schemas.microsoft.com/office/powerpoint/2010/main" val="3087389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CE58BE8A-F8C1-1940-8471-CE6C24ED5047}"/>
              </a:ext>
            </a:extLst>
          </p:cNvPr>
          <p:cNvSpPr txBox="1">
            <a:spLocks/>
          </p:cNvSpPr>
          <p:nvPr/>
        </p:nvSpPr>
        <p:spPr>
          <a:xfrm>
            <a:off x="4572000" y="4269456"/>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endParaRPr lang="en-US" dirty="0"/>
          </a:p>
          <a:p>
            <a:endParaRPr lang="en-US" dirty="0"/>
          </a:p>
          <a:p>
            <a:endParaRPr lang="en-US" dirty="0"/>
          </a:p>
          <a:p>
            <a:endParaRPr lang="en-US" dirty="0"/>
          </a:p>
          <a:p>
            <a:endParaRPr lang="en-US" dirty="0"/>
          </a:p>
          <a:p>
            <a:r>
              <a:rPr lang="ko" dirty="0"/>
              <a:t>1. Gossec L, et al. Ann Rheum Dis 2020;79(6):700-712.</a:t>
            </a:r>
          </a:p>
          <a:p>
            <a:r>
              <a:rPr lang="ko" dirty="0"/>
              <a:t>.</a:t>
            </a:r>
          </a:p>
          <a:p>
            <a:endParaRPr lang="en-US" dirty="0"/>
          </a:p>
          <a:p>
            <a:endParaRPr lang="en-SG" dirty="0"/>
          </a:p>
        </p:txBody>
      </p:sp>
      <p:sp>
        <p:nvSpPr>
          <p:cNvPr id="7" name="Rectangle 6">
            <a:extLst>
              <a:ext uri="{FF2B5EF4-FFF2-40B4-BE49-F238E27FC236}">
                <a16:creationId xmlns:a16="http://schemas.microsoft.com/office/drawing/2014/main" id="{86259E14-764B-514C-BEDA-9B247C6DD5CB}"/>
              </a:ext>
            </a:extLst>
          </p:cNvPr>
          <p:cNvSpPr/>
          <p:nvPr/>
        </p:nvSpPr>
        <p:spPr>
          <a:xfrm>
            <a:off x="79387" y="1037845"/>
            <a:ext cx="3506955" cy="307777"/>
          </a:xfrm>
          <a:prstGeom prst="rect">
            <a:avLst/>
          </a:prstGeom>
          <a:solidFill>
            <a:schemeClr val="accent4">
              <a:lumMod val="20000"/>
              <a:lumOff val="80000"/>
            </a:schemeClr>
          </a:solidFill>
        </p:spPr>
        <p:txBody>
          <a:bodyPr wrap="square">
            <a:spAutoFit/>
          </a:bodyPr>
          <a:lstStyle/>
          <a:p>
            <a:pPr algn="ctr"/>
            <a:r>
              <a:rPr lang="en-US" altLang="ko" sz="1400" b="1" dirty="0">
                <a:latin typeface="Arial" panose="020B0604020202020204" pitchFamily="34" charset="0"/>
                <a:cs typeface="Arial" panose="020B0604020202020204" pitchFamily="34" charset="0"/>
              </a:rPr>
              <a:t>4</a:t>
            </a:r>
            <a:r>
              <a:rPr lang="ko-KR" altLang="en-US" sz="1400" b="1" dirty="0">
                <a:latin typeface="Arial" panose="020B0604020202020204" pitchFamily="34" charset="0"/>
                <a:cs typeface="Arial" panose="020B0604020202020204" pitchFamily="34" charset="0"/>
              </a:rPr>
              <a:t>단계</a:t>
            </a:r>
            <a:r>
              <a:rPr lang="en-US" altLang="ko-KR" sz="1400" b="1" dirty="0">
                <a:latin typeface="Arial" panose="020B0604020202020204" pitchFamily="34" charset="0"/>
                <a:cs typeface="Arial" panose="020B0604020202020204" pitchFamily="34" charset="0"/>
              </a:rPr>
              <a:t>: 3</a:t>
            </a:r>
            <a:r>
              <a:rPr lang="ko-KR" altLang="en-US" sz="1400" b="1" dirty="0">
                <a:latin typeface="Arial" panose="020B0604020202020204" pitchFamily="34" charset="0"/>
                <a:cs typeface="Arial" panose="020B0604020202020204" pitchFamily="34" charset="0"/>
              </a:rPr>
              <a:t>단계 치료 실패한 환자</a:t>
            </a:r>
            <a:r>
              <a:rPr lang="ko" altLang="ko-KR" sz="1400" b="1" baseline="30000" dirty="0">
                <a:latin typeface="Arial" panose="020B0604020202020204" pitchFamily="34" charset="0"/>
                <a:cs typeface="Arial" panose="020B0604020202020204" pitchFamily="34" charset="0"/>
              </a:rPr>
              <a:t>1 </a:t>
            </a:r>
            <a:endParaRPr lang="ko" sz="1400" b="1" dirty="0">
              <a:latin typeface="Arial" panose="020B0604020202020204" pitchFamily="34" charset="0"/>
              <a:cs typeface="Arial" panose="020B0604020202020204" pitchFamily="34" charset="0"/>
            </a:endParaRPr>
          </a:p>
        </p:txBody>
      </p:sp>
      <p:sp>
        <p:nvSpPr>
          <p:cNvPr id="9" name="Diamond 8">
            <a:extLst>
              <a:ext uri="{FF2B5EF4-FFF2-40B4-BE49-F238E27FC236}">
                <a16:creationId xmlns:a16="http://schemas.microsoft.com/office/drawing/2014/main" id="{A62E054B-7E4B-F245-AADF-DBAF45DCEAAD}"/>
              </a:ext>
            </a:extLst>
          </p:cNvPr>
          <p:cNvSpPr/>
          <p:nvPr/>
        </p:nvSpPr>
        <p:spPr>
          <a:xfrm>
            <a:off x="3493024" y="1519901"/>
            <a:ext cx="2011619" cy="10918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3개월 </a:t>
            </a:r>
            <a:r>
              <a:rPr lang="ko-KR" altLang="en-US" sz="1100" dirty="0" smtClean="0">
                <a:latin typeface="Arial" panose="020B0604020202020204" pitchFamily="34" charset="0"/>
                <a:cs typeface="Arial" panose="020B0604020202020204" pitchFamily="34" charset="0"/>
              </a:rPr>
              <a:t>이내 </a:t>
            </a:r>
            <a:r>
              <a:rPr lang="ko" sz="1100" dirty="0" smtClean="0">
                <a:latin typeface="Arial" panose="020B0604020202020204" pitchFamily="34" charset="0"/>
                <a:cs typeface="Arial" panose="020B0604020202020204" pitchFamily="34" charset="0"/>
              </a:rPr>
              <a:t>개선</a:t>
            </a:r>
            <a:r>
              <a:rPr lang="ko" sz="1100" dirty="0">
                <a:latin typeface="Arial" panose="020B0604020202020204" pitchFamily="34" charset="0"/>
                <a:cs typeface="Arial" panose="020B0604020202020204" pitchFamily="34" charset="0"/>
              </a:rPr>
              <a:t>, 6개월 </a:t>
            </a:r>
            <a:r>
              <a:rPr lang="ko-KR" altLang="en-US" sz="1100" dirty="0" smtClean="0">
                <a:latin typeface="Arial" panose="020B0604020202020204" pitchFamily="34" charset="0"/>
                <a:cs typeface="Arial" panose="020B0604020202020204" pitchFamily="34" charset="0"/>
              </a:rPr>
              <a:t>이내</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목표 달성</a:t>
            </a:r>
          </a:p>
        </p:txBody>
      </p:sp>
      <p:sp>
        <p:nvSpPr>
          <p:cNvPr id="10" name="Text Placeholder 3">
            <a:extLst>
              <a:ext uri="{FF2B5EF4-FFF2-40B4-BE49-F238E27FC236}">
                <a16:creationId xmlns:a16="http://schemas.microsoft.com/office/drawing/2014/main" id="{522E031A-EED1-1243-B299-6F75479DF74A}"/>
              </a:ext>
            </a:extLst>
          </p:cNvPr>
          <p:cNvSpPr txBox="1">
            <a:spLocks/>
          </p:cNvSpPr>
          <p:nvPr/>
        </p:nvSpPr>
        <p:spPr>
          <a:xfrm>
            <a:off x="4173881" y="2554903"/>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cxnSp>
        <p:nvCxnSpPr>
          <p:cNvPr id="13" name="Straight Connector 12">
            <a:extLst>
              <a:ext uri="{FF2B5EF4-FFF2-40B4-BE49-F238E27FC236}">
                <a16:creationId xmlns:a16="http://schemas.microsoft.com/office/drawing/2014/main" id="{E42E6B79-4DE3-2E49-80A2-01BEB572F537}"/>
              </a:ext>
            </a:extLst>
          </p:cNvPr>
          <p:cNvCxnSpPr>
            <a:cxnSpLocks/>
          </p:cNvCxnSpPr>
          <p:nvPr/>
        </p:nvCxnSpPr>
        <p:spPr>
          <a:xfrm>
            <a:off x="4504970" y="2768640"/>
            <a:ext cx="0" cy="914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E5A4BF-F263-4B40-BD72-7770AF55D8EC}"/>
              </a:ext>
            </a:extLst>
          </p:cNvPr>
          <p:cNvCxnSpPr>
            <a:cxnSpLocks/>
          </p:cNvCxnSpPr>
          <p:nvPr/>
        </p:nvCxnSpPr>
        <p:spPr>
          <a:xfrm flipV="1">
            <a:off x="2141907" y="2885675"/>
            <a:ext cx="4528576" cy="1"/>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94CD86DE-93D2-5C47-A069-B3BBE6E8A961}"/>
              </a:ext>
            </a:extLst>
          </p:cNvPr>
          <p:cNvSpPr txBox="1">
            <a:spLocks/>
          </p:cNvSpPr>
          <p:nvPr/>
        </p:nvSpPr>
        <p:spPr>
          <a:xfrm>
            <a:off x="4787172" y="2583604"/>
            <a:ext cx="2131415" cy="296351"/>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 sz="1200" i="1" dirty="0"/>
              <a:t>주로 </a:t>
            </a:r>
            <a:r>
              <a:rPr lang="ko-KR" altLang="en-US" sz="1200" i="1" dirty="0" err="1" smtClean="0"/>
              <a:t>척추형</a:t>
            </a:r>
            <a:r>
              <a:rPr lang="ko" sz="1200" i="1" dirty="0" smtClean="0"/>
              <a:t> </a:t>
            </a:r>
            <a:r>
              <a:rPr lang="ko" sz="1200" i="1" dirty="0"/>
              <a:t>질환</a:t>
            </a:r>
          </a:p>
        </p:txBody>
      </p:sp>
      <p:sp>
        <p:nvSpPr>
          <p:cNvPr id="19" name="Text Placeholder 3">
            <a:extLst>
              <a:ext uri="{FF2B5EF4-FFF2-40B4-BE49-F238E27FC236}">
                <a16:creationId xmlns:a16="http://schemas.microsoft.com/office/drawing/2014/main" id="{548BB487-9F06-614B-83DE-77DC49A32137}"/>
              </a:ext>
            </a:extLst>
          </p:cNvPr>
          <p:cNvSpPr txBox="1">
            <a:spLocks/>
          </p:cNvSpPr>
          <p:nvPr/>
        </p:nvSpPr>
        <p:spPr>
          <a:xfrm>
            <a:off x="2141907" y="2572841"/>
            <a:ext cx="2134226" cy="25516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ko" sz="1200" i="1" dirty="0"/>
              <a:t>관절염 및/또는 </a:t>
            </a:r>
            <a:r>
              <a:rPr lang="ko-KR" altLang="en-US" sz="1200" i="1" dirty="0" err="1" smtClean="0"/>
              <a:t>부착부위염</a:t>
            </a:r>
            <a:endParaRPr lang="ko" sz="1200" i="1" dirty="0"/>
          </a:p>
        </p:txBody>
      </p:sp>
      <p:cxnSp>
        <p:nvCxnSpPr>
          <p:cNvPr id="20" name="Straight Arrow Connector 19">
            <a:extLst>
              <a:ext uri="{FF2B5EF4-FFF2-40B4-BE49-F238E27FC236}">
                <a16:creationId xmlns:a16="http://schemas.microsoft.com/office/drawing/2014/main" id="{70FEC786-3BFF-2748-8206-5E52783252A1}"/>
              </a:ext>
            </a:extLst>
          </p:cNvPr>
          <p:cNvCxnSpPr>
            <a:cxnSpLocks/>
          </p:cNvCxnSpPr>
          <p:nvPr/>
        </p:nvCxnSpPr>
        <p:spPr>
          <a:xfrm>
            <a:off x="2141907" y="2884404"/>
            <a:ext cx="0" cy="158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2E65A4B-A991-204E-B573-5EC2E630216C}"/>
              </a:ext>
            </a:extLst>
          </p:cNvPr>
          <p:cNvCxnSpPr>
            <a:cxnSpLocks/>
          </p:cNvCxnSpPr>
          <p:nvPr/>
        </p:nvCxnSpPr>
        <p:spPr>
          <a:xfrm>
            <a:off x="6670483" y="2884404"/>
            <a:ext cx="0" cy="158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Diamond 22">
            <a:extLst>
              <a:ext uri="{FF2B5EF4-FFF2-40B4-BE49-F238E27FC236}">
                <a16:creationId xmlns:a16="http://schemas.microsoft.com/office/drawing/2014/main" id="{5706BE6E-B1E4-9B4C-94B9-34D6E6F99821}"/>
              </a:ext>
            </a:extLst>
          </p:cNvPr>
          <p:cNvSpPr/>
          <p:nvPr/>
        </p:nvSpPr>
        <p:spPr>
          <a:xfrm>
            <a:off x="5694808" y="3413305"/>
            <a:ext cx="2011619" cy="10918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3개월 만에 개선, 6개월 만에 목표 달성</a:t>
            </a:r>
          </a:p>
        </p:txBody>
      </p:sp>
      <p:sp>
        <p:nvSpPr>
          <p:cNvPr id="24" name="Text Placeholder 3">
            <a:extLst>
              <a:ext uri="{FF2B5EF4-FFF2-40B4-BE49-F238E27FC236}">
                <a16:creationId xmlns:a16="http://schemas.microsoft.com/office/drawing/2014/main" id="{62813A1F-7650-A24A-A00D-695E37D4F08C}"/>
              </a:ext>
            </a:extLst>
          </p:cNvPr>
          <p:cNvSpPr txBox="1">
            <a:spLocks/>
          </p:cNvSpPr>
          <p:nvPr/>
        </p:nvSpPr>
        <p:spPr>
          <a:xfrm>
            <a:off x="6356487" y="4453267"/>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sp>
        <p:nvSpPr>
          <p:cNvPr id="27" name="Rounded Rectangle 26">
            <a:extLst>
              <a:ext uri="{FF2B5EF4-FFF2-40B4-BE49-F238E27FC236}">
                <a16:creationId xmlns:a16="http://schemas.microsoft.com/office/drawing/2014/main" id="{E71D76AB-E4AD-C44A-AD11-3BB2ED19F47F}"/>
              </a:ext>
            </a:extLst>
          </p:cNvPr>
          <p:cNvSpPr/>
          <p:nvPr/>
        </p:nvSpPr>
        <p:spPr>
          <a:xfrm>
            <a:off x="7476831" y="4288818"/>
            <a:ext cx="1572117" cy="270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smtClean="0">
                <a:solidFill>
                  <a:schemeClr val="tx1"/>
                </a:solidFill>
                <a:latin typeface="Arial" panose="020B0604020202020204" pitchFamily="34" charset="0"/>
                <a:cs typeface="Arial" panose="020B0604020202020204" pitchFamily="34" charset="0"/>
              </a:rPr>
              <a:t>치료 유지</a:t>
            </a:r>
            <a:endParaRPr lang="ko" sz="1200" dirty="0">
              <a:solidFill>
                <a:schemeClr val="tx1"/>
              </a:solidFill>
              <a:latin typeface="Arial" panose="020B0604020202020204" pitchFamily="34" charset="0"/>
              <a:cs typeface="Arial" panose="020B0604020202020204" pitchFamily="34" charset="0"/>
            </a:endParaRPr>
          </a:p>
        </p:txBody>
      </p:sp>
      <p:cxnSp>
        <p:nvCxnSpPr>
          <p:cNvPr id="29" name="Straight Arrow Connector 28">
            <a:extLst>
              <a:ext uri="{FF2B5EF4-FFF2-40B4-BE49-F238E27FC236}">
                <a16:creationId xmlns:a16="http://schemas.microsoft.com/office/drawing/2014/main" id="{7804EEAC-0AF3-2445-97FC-9DBB0A711CFB}"/>
              </a:ext>
            </a:extLst>
          </p:cNvPr>
          <p:cNvCxnSpPr>
            <a:cxnSpLocks/>
          </p:cNvCxnSpPr>
          <p:nvPr/>
        </p:nvCxnSpPr>
        <p:spPr>
          <a:xfrm>
            <a:off x="7824879" y="3953020"/>
            <a:ext cx="0" cy="301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Diamond 29">
            <a:extLst>
              <a:ext uri="{FF2B5EF4-FFF2-40B4-BE49-F238E27FC236}">
                <a16:creationId xmlns:a16="http://schemas.microsoft.com/office/drawing/2014/main" id="{C1538338-081F-9B42-B4B6-55C67A092C67}"/>
              </a:ext>
            </a:extLst>
          </p:cNvPr>
          <p:cNvSpPr/>
          <p:nvPr/>
        </p:nvSpPr>
        <p:spPr>
          <a:xfrm>
            <a:off x="1105874" y="3367809"/>
            <a:ext cx="2011619" cy="10918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latin typeface="Arial" panose="020B0604020202020204" pitchFamily="34" charset="0"/>
                <a:cs typeface="Arial" panose="020B0604020202020204" pitchFamily="34" charset="0"/>
              </a:rPr>
              <a:t>3개월 </a:t>
            </a:r>
            <a:r>
              <a:rPr lang="ko-KR" altLang="en-US" sz="1100" dirty="0" smtClean="0">
                <a:latin typeface="Arial" panose="020B0604020202020204" pitchFamily="34" charset="0"/>
                <a:cs typeface="Arial" panose="020B0604020202020204" pitchFamily="34" charset="0"/>
              </a:rPr>
              <a:t>이내</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개선, 6개월 </a:t>
            </a:r>
            <a:r>
              <a:rPr lang="ko-KR" altLang="en-US" sz="1100" dirty="0" smtClean="0">
                <a:latin typeface="Arial" panose="020B0604020202020204" pitchFamily="34" charset="0"/>
                <a:cs typeface="Arial" panose="020B0604020202020204" pitchFamily="34" charset="0"/>
              </a:rPr>
              <a:t>이내</a:t>
            </a:r>
            <a:r>
              <a:rPr lang="ko" sz="1100" dirty="0" smtClean="0">
                <a:latin typeface="Arial" panose="020B0604020202020204" pitchFamily="34" charset="0"/>
                <a:cs typeface="Arial" panose="020B0604020202020204" pitchFamily="34" charset="0"/>
              </a:rPr>
              <a:t> </a:t>
            </a:r>
            <a:r>
              <a:rPr lang="ko" sz="1100" dirty="0">
                <a:latin typeface="Arial" panose="020B0604020202020204" pitchFamily="34" charset="0"/>
                <a:cs typeface="Arial" panose="020B0604020202020204" pitchFamily="34" charset="0"/>
              </a:rPr>
              <a:t>목표 달성</a:t>
            </a:r>
          </a:p>
        </p:txBody>
      </p:sp>
      <p:sp>
        <p:nvSpPr>
          <p:cNvPr id="31" name="Text Placeholder 3">
            <a:extLst>
              <a:ext uri="{FF2B5EF4-FFF2-40B4-BE49-F238E27FC236}">
                <a16:creationId xmlns:a16="http://schemas.microsoft.com/office/drawing/2014/main" id="{B75DE362-DC23-4744-BECE-494043CF6BCB}"/>
              </a:ext>
            </a:extLst>
          </p:cNvPr>
          <p:cNvSpPr txBox="1">
            <a:spLocks/>
          </p:cNvSpPr>
          <p:nvPr/>
        </p:nvSpPr>
        <p:spPr>
          <a:xfrm>
            <a:off x="1775007" y="4461667"/>
            <a:ext cx="693988" cy="23334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sz="1200" b="1" dirty="0" smtClean="0">
                <a:solidFill>
                  <a:srgbClr val="FF0000"/>
                </a:solidFill>
              </a:rPr>
              <a:t>아니</a:t>
            </a:r>
            <a:r>
              <a:rPr lang="ko-KR" altLang="en-US" sz="1200" b="1" dirty="0" smtClean="0">
                <a:solidFill>
                  <a:srgbClr val="FF0000"/>
                </a:solidFill>
              </a:rPr>
              <a:t>오</a:t>
            </a:r>
            <a:endParaRPr lang="ko" sz="1200" b="1" dirty="0">
              <a:solidFill>
                <a:srgbClr val="FF0000"/>
              </a:solidFill>
            </a:endParaRPr>
          </a:p>
        </p:txBody>
      </p:sp>
      <p:sp>
        <p:nvSpPr>
          <p:cNvPr id="34" name="Rounded Rectangle 33">
            <a:extLst>
              <a:ext uri="{FF2B5EF4-FFF2-40B4-BE49-F238E27FC236}">
                <a16:creationId xmlns:a16="http://schemas.microsoft.com/office/drawing/2014/main" id="{4F94670F-C4CB-9446-A1C4-4A68F1DE7185}"/>
              </a:ext>
            </a:extLst>
          </p:cNvPr>
          <p:cNvSpPr/>
          <p:nvPr/>
        </p:nvSpPr>
        <p:spPr>
          <a:xfrm>
            <a:off x="2967425" y="4302788"/>
            <a:ext cx="1572117" cy="270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smtClean="0">
                <a:solidFill>
                  <a:schemeClr val="tx1"/>
                </a:solidFill>
                <a:latin typeface="Arial" panose="020B0604020202020204" pitchFamily="34" charset="0"/>
                <a:cs typeface="Arial" panose="020B0604020202020204" pitchFamily="34" charset="0"/>
              </a:rPr>
              <a:t>치료 유지</a:t>
            </a:r>
            <a:endParaRPr lang="ko" sz="1200" dirty="0">
              <a:solidFill>
                <a:schemeClr val="tx1"/>
              </a:solidFill>
              <a:latin typeface="Arial" panose="020B0604020202020204" pitchFamily="34" charset="0"/>
              <a:cs typeface="Arial" panose="020B0604020202020204" pitchFamily="34" charset="0"/>
            </a:endParaRPr>
          </a:p>
        </p:txBody>
      </p:sp>
      <p:cxnSp>
        <p:nvCxnSpPr>
          <p:cNvPr id="36" name="Straight Arrow Connector 35">
            <a:extLst>
              <a:ext uri="{FF2B5EF4-FFF2-40B4-BE49-F238E27FC236}">
                <a16:creationId xmlns:a16="http://schemas.microsoft.com/office/drawing/2014/main" id="{A6DD822E-9306-5449-B105-D7D1BB3D62C1}"/>
              </a:ext>
            </a:extLst>
          </p:cNvPr>
          <p:cNvCxnSpPr>
            <a:cxnSpLocks/>
          </p:cNvCxnSpPr>
          <p:nvPr/>
        </p:nvCxnSpPr>
        <p:spPr>
          <a:xfrm>
            <a:off x="3262647" y="3918526"/>
            <a:ext cx="0" cy="370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a:extLst>
              <a:ext uri="{FF2B5EF4-FFF2-40B4-BE49-F238E27FC236}">
                <a16:creationId xmlns:a16="http://schemas.microsoft.com/office/drawing/2014/main" id="{C123FB91-4383-8648-810D-3D1B95E37A72}"/>
              </a:ext>
            </a:extLst>
          </p:cNvPr>
          <p:cNvSpPr/>
          <p:nvPr/>
        </p:nvSpPr>
        <p:spPr>
          <a:xfrm>
            <a:off x="163677" y="3035955"/>
            <a:ext cx="3329347" cy="3219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100" dirty="0">
                <a:solidFill>
                  <a:schemeClr val="tx1"/>
                </a:solidFill>
                <a:latin typeface="Arial" panose="020B0604020202020204" pitchFamily="34" charset="0"/>
                <a:cs typeface="Arial" panose="020B0604020202020204" pitchFamily="34" charset="0"/>
              </a:rPr>
              <a:t>다른 </a:t>
            </a:r>
            <a:r>
              <a:rPr lang="ko-KR" altLang="en-US" sz="1100" dirty="0" smtClean="0">
                <a:solidFill>
                  <a:schemeClr val="tx1"/>
                </a:solidFill>
                <a:latin typeface="Arial" panose="020B0604020202020204" pitchFamily="34" charset="0"/>
                <a:cs typeface="Arial" panose="020B0604020202020204" pitchFamily="34" charset="0"/>
              </a:rPr>
              <a:t>생물학적 </a:t>
            </a:r>
            <a:r>
              <a:rPr lang="ko" sz="1100" dirty="0" smtClean="0">
                <a:solidFill>
                  <a:schemeClr val="tx1"/>
                </a:solidFill>
                <a:latin typeface="Arial" panose="020B0604020202020204" pitchFamily="34" charset="0"/>
                <a:cs typeface="Arial" panose="020B0604020202020204" pitchFamily="34" charset="0"/>
              </a:rPr>
              <a:t>DMARD </a:t>
            </a:r>
            <a:r>
              <a:rPr lang="ko" sz="1100" dirty="0">
                <a:solidFill>
                  <a:schemeClr val="tx1"/>
                </a:solidFill>
                <a:latin typeface="Arial" panose="020B0604020202020204" pitchFamily="34" charset="0"/>
                <a:cs typeface="Arial" panose="020B0604020202020204" pitchFamily="34" charset="0"/>
              </a:rPr>
              <a:t>또는 </a:t>
            </a:r>
            <a:r>
              <a:rPr lang="ko" sz="1100" dirty="0" smtClean="0">
                <a:solidFill>
                  <a:schemeClr val="tx1"/>
                </a:solidFill>
                <a:latin typeface="Arial" panose="020B0604020202020204" pitchFamily="34" charset="0"/>
                <a:cs typeface="Arial" panose="020B0604020202020204" pitchFamily="34" charset="0"/>
              </a:rPr>
              <a:t>JAK</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KR" altLang="en-US" sz="1100" dirty="0" smtClean="0">
                <a:solidFill>
                  <a:schemeClr val="tx1"/>
                </a:solidFill>
                <a:latin typeface="Arial" panose="020B0604020202020204" pitchFamily="34" charset="0"/>
                <a:cs typeface="Arial" panose="020B0604020202020204" pitchFamily="34" charset="0"/>
              </a:rPr>
              <a:t> </a:t>
            </a:r>
            <a:r>
              <a:rPr lang="ko" sz="1100" dirty="0" smtClean="0">
                <a:solidFill>
                  <a:schemeClr val="tx1"/>
                </a:solidFill>
                <a:latin typeface="Arial" panose="020B0604020202020204" pitchFamily="34" charset="0"/>
                <a:cs typeface="Arial" panose="020B0604020202020204" pitchFamily="34" charset="0"/>
              </a:rPr>
              <a:t>또는 PDE4</a:t>
            </a:r>
            <a:r>
              <a:rPr lang="en-US" altLang="ko" sz="1100" dirty="0" smtClean="0">
                <a:solidFill>
                  <a:schemeClr val="tx1"/>
                </a:solidFill>
                <a:latin typeface="Arial" panose="020B0604020202020204" pitchFamily="34" charset="0"/>
                <a:cs typeface="Arial" panose="020B0604020202020204" pitchFamily="34" charset="0"/>
              </a:rPr>
              <a:t> </a:t>
            </a:r>
            <a:r>
              <a:rPr lang="ko-KR" altLang="en-US" sz="1100" dirty="0" err="1" smtClean="0">
                <a:solidFill>
                  <a:schemeClr val="tx1"/>
                </a:solidFill>
                <a:latin typeface="Arial" panose="020B0604020202020204" pitchFamily="34" charset="0"/>
                <a:cs typeface="Arial" panose="020B0604020202020204" pitchFamily="34" charset="0"/>
              </a:rPr>
              <a:t>억제제</a:t>
            </a:r>
            <a:r>
              <a:rPr lang="ko" sz="1100" dirty="0" smtClean="0">
                <a:solidFill>
                  <a:schemeClr val="tx1"/>
                </a:solidFill>
                <a:latin typeface="Arial" panose="020B0604020202020204" pitchFamily="34" charset="0"/>
                <a:cs typeface="Arial" panose="020B0604020202020204" pitchFamily="34" charset="0"/>
              </a:rPr>
              <a:t>로 </a:t>
            </a:r>
            <a:r>
              <a:rPr lang="ko-KR" altLang="en-US" sz="1100" dirty="0">
                <a:solidFill>
                  <a:schemeClr val="tx1"/>
                </a:solidFill>
                <a:latin typeface="Arial" panose="020B0604020202020204" pitchFamily="34" charset="0"/>
                <a:cs typeface="Arial" panose="020B0604020202020204" pitchFamily="34" charset="0"/>
              </a:rPr>
              <a:t>교체</a:t>
            </a:r>
            <a:endParaRPr lang="ko" sz="1100" dirty="0">
              <a:solidFill>
                <a:schemeClr val="tx1"/>
              </a:solidFill>
              <a:latin typeface="Arial" panose="020B0604020202020204" pitchFamily="34" charset="0"/>
              <a:cs typeface="Arial" panose="020B0604020202020204" pitchFamily="34" charset="0"/>
            </a:endParaRPr>
          </a:p>
        </p:txBody>
      </p:sp>
      <p:sp>
        <p:nvSpPr>
          <p:cNvPr id="40" name="Text Placeholder 3">
            <a:extLst>
              <a:ext uri="{FF2B5EF4-FFF2-40B4-BE49-F238E27FC236}">
                <a16:creationId xmlns:a16="http://schemas.microsoft.com/office/drawing/2014/main" id="{1FF6003F-9792-0444-9463-0C42C765F069}"/>
              </a:ext>
            </a:extLst>
          </p:cNvPr>
          <p:cNvSpPr>
            <a:spLocks noGrp="1"/>
          </p:cNvSpPr>
          <p:nvPr>
            <p:ph type="body" sz="quarter" idx="10"/>
          </p:nvPr>
        </p:nvSpPr>
        <p:spPr>
          <a:xfrm>
            <a:off x="247033" y="4498547"/>
            <a:ext cx="4443923" cy="387665"/>
          </a:xfrm>
        </p:spPr>
        <p:txBody>
          <a:bodyPr>
            <a:noAutofit/>
          </a:bodyPr>
          <a:lstStyle/>
          <a:p>
            <a:endParaRPr lang="en-US" dirty="0"/>
          </a:p>
          <a:p>
            <a:endParaRPr lang="en-US" dirty="0"/>
          </a:p>
          <a:p>
            <a:r>
              <a:rPr lang="ko" dirty="0"/>
              <a:t>bDMARD, 생물학적 질병 수정 항류마티스 약물; EULAR, 류머티즘에 반대하는 유럽 연맹; JAKi, 야누스 키나제 억제제; PDE4i, 포스포디에스테라제 유형 4 억제제; PsA, 건선성 관절염</a:t>
            </a:r>
          </a:p>
        </p:txBody>
      </p:sp>
      <p:sp>
        <p:nvSpPr>
          <p:cNvPr id="44" name="Rounded Rectangle 43">
            <a:extLst>
              <a:ext uri="{FF2B5EF4-FFF2-40B4-BE49-F238E27FC236}">
                <a16:creationId xmlns:a16="http://schemas.microsoft.com/office/drawing/2014/main" id="{89CDBDD9-4B27-6A40-8150-AABABDB81C74}"/>
              </a:ext>
            </a:extLst>
          </p:cNvPr>
          <p:cNvSpPr/>
          <p:nvPr/>
        </p:nvSpPr>
        <p:spPr>
          <a:xfrm>
            <a:off x="4587395" y="3064797"/>
            <a:ext cx="3329347" cy="3219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sz="1200" dirty="0">
                <a:solidFill>
                  <a:schemeClr val="tx1"/>
                </a:solidFill>
                <a:latin typeface="Arial" panose="020B0604020202020204" pitchFamily="34" charset="0"/>
                <a:cs typeface="Arial" panose="020B0604020202020204" pitchFamily="34" charset="0"/>
              </a:rPr>
              <a:t>다른 </a:t>
            </a:r>
            <a:r>
              <a:rPr lang="ko-KR" altLang="en-US" sz="1200" dirty="0" smtClean="0">
                <a:solidFill>
                  <a:schemeClr val="tx1"/>
                </a:solidFill>
                <a:latin typeface="Arial" panose="020B0604020202020204" pitchFamily="34" charset="0"/>
                <a:cs typeface="Arial" panose="020B0604020202020204" pitchFamily="34" charset="0"/>
              </a:rPr>
              <a:t>생물학적 </a:t>
            </a:r>
            <a:r>
              <a:rPr lang="ko" sz="1200" dirty="0" smtClean="0">
                <a:solidFill>
                  <a:schemeClr val="tx1"/>
                </a:solidFill>
                <a:latin typeface="Arial" panose="020B0604020202020204" pitchFamily="34" charset="0"/>
                <a:cs typeface="Arial" panose="020B0604020202020204" pitchFamily="34" charset="0"/>
              </a:rPr>
              <a:t>DMARD </a:t>
            </a:r>
            <a:r>
              <a:rPr lang="ko" sz="1200" dirty="0">
                <a:solidFill>
                  <a:schemeClr val="tx1"/>
                </a:solidFill>
                <a:latin typeface="Arial" panose="020B0604020202020204" pitchFamily="34" charset="0"/>
                <a:cs typeface="Arial" panose="020B0604020202020204" pitchFamily="34" charset="0"/>
              </a:rPr>
              <a:t>로 </a:t>
            </a:r>
            <a:r>
              <a:rPr lang="ko-KR" altLang="en-US" sz="1200" dirty="0">
                <a:solidFill>
                  <a:schemeClr val="tx1"/>
                </a:solidFill>
                <a:latin typeface="Arial" panose="020B0604020202020204" pitchFamily="34" charset="0"/>
                <a:cs typeface="Arial" panose="020B0604020202020204" pitchFamily="34" charset="0"/>
              </a:rPr>
              <a:t>교체</a:t>
            </a:r>
            <a:endParaRPr lang="en-GB" sz="1200" dirty="0">
              <a:solidFill>
                <a:schemeClr val="tx1"/>
              </a:solidFill>
              <a:latin typeface="Arial" panose="020B0604020202020204" pitchFamily="34" charset="0"/>
              <a:cs typeface="Arial" panose="020B0604020202020204" pitchFamily="34" charset="0"/>
            </a:endParaRPr>
          </a:p>
        </p:txBody>
      </p:sp>
      <p:cxnSp>
        <p:nvCxnSpPr>
          <p:cNvPr id="51" name="Straight Connector 50">
            <a:extLst>
              <a:ext uri="{FF2B5EF4-FFF2-40B4-BE49-F238E27FC236}">
                <a16:creationId xmlns:a16="http://schemas.microsoft.com/office/drawing/2014/main" id="{3C749996-6C5F-D94B-A32D-B8BFD5188F6B}"/>
              </a:ext>
            </a:extLst>
          </p:cNvPr>
          <p:cNvCxnSpPr>
            <a:cxnSpLocks/>
          </p:cNvCxnSpPr>
          <p:nvPr/>
        </p:nvCxnSpPr>
        <p:spPr>
          <a:xfrm>
            <a:off x="5300399" y="4578340"/>
            <a:ext cx="128113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D79CA61-5497-094D-BDD1-0349891B7651}"/>
              </a:ext>
            </a:extLst>
          </p:cNvPr>
          <p:cNvCxnSpPr>
            <a:cxnSpLocks/>
          </p:cNvCxnSpPr>
          <p:nvPr/>
        </p:nvCxnSpPr>
        <p:spPr>
          <a:xfrm>
            <a:off x="665497" y="4578340"/>
            <a:ext cx="128113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D166C6D-F7DD-094D-8803-2254E73ABBBB}"/>
              </a:ext>
            </a:extLst>
          </p:cNvPr>
          <p:cNvCxnSpPr>
            <a:cxnSpLocks/>
          </p:cNvCxnSpPr>
          <p:nvPr/>
        </p:nvCxnSpPr>
        <p:spPr>
          <a:xfrm flipV="1">
            <a:off x="5300399" y="3413305"/>
            <a:ext cx="0" cy="1171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2E63035-6838-044A-81C7-5933836D3989}"/>
              </a:ext>
            </a:extLst>
          </p:cNvPr>
          <p:cNvCxnSpPr>
            <a:cxnSpLocks/>
          </p:cNvCxnSpPr>
          <p:nvPr/>
        </p:nvCxnSpPr>
        <p:spPr>
          <a:xfrm flipV="1">
            <a:off x="665497" y="3413305"/>
            <a:ext cx="0" cy="1171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7B49B8CC-5F29-A742-B73E-781E2A8D1235}"/>
              </a:ext>
            </a:extLst>
          </p:cNvPr>
          <p:cNvSpPr/>
          <p:nvPr/>
        </p:nvSpPr>
        <p:spPr>
          <a:xfrm>
            <a:off x="3690891" y="999614"/>
            <a:ext cx="1813751" cy="5158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dirty="0" smtClean="0">
                <a:solidFill>
                  <a:schemeClr val="tx1"/>
                </a:solidFill>
                <a:latin typeface="Arial" panose="020B0604020202020204" pitchFamily="34" charset="0"/>
                <a:cs typeface="Arial" panose="020B0604020202020204" pitchFamily="34" charset="0"/>
              </a:rPr>
              <a:t>모든 유형의 건선관절염에 </a:t>
            </a:r>
            <a:r>
              <a:rPr lang="ko-KR" altLang="en-US" sz="1100" dirty="0">
                <a:solidFill>
                  <a:schemeClr val="tx1"/>
                </a:solidFill>
                <a:latin typeface="Arial" panose="020B0604020202020204" pitchFamily="34" charset="0"/>
                <a:cs typeface="Arial" panose="020B0604020202020204" pitchFamily="34" charset="0"/>
              </a:rPr>
              <a:t>대하여 </a:t>
            </a:r>
            <a:r>
              <a:rPr lang="ko-KR" altLang="en-US" sz="1100" dirty="0" smtClean="0">
                <a:solidFill>
                  <a:schemeClr val="tx1"/>
                </a:solidFill>
                <a:latin typeface="Arial" panose="020B0604020202020204" pitchFamily="34" charset="0"/>
                <a:cs typeface="Arial" panose="020B0604020202020204" pitchFamily="34" charset="0"/>
              </a:rPr>
              <a:t>생물학적 </a:t>
            </a:r>
            <a:r>
              <a:rPr lang="en-US" altLang="ko-KR" sz="1100" dirty="0" smtClean="0">
                <a:solidFill>
                  <a:schemeClr val="tx1"/>
                </a:solidFill>
                <a:latin typeface="Arial" panose="020B0604020202020204" pitchFamily="34" charset="0"/>
                <a:cs typeface="Arial" panose="020B0604020202020204" pitchFamily="34" charset="0"/>
              </a:rPr>
              <a:t>DMARD </a:t>
            </a:r>
            <a:r>
              <a:rPr lang="ko-KR" altLang="en-US" sz="1100" dirty="0">
                <a:solidFill>
                  <a:schemeClr val="tx1"/>
                </a:solidFill>
                <a:latin typeface="Arial" panose="020B0604020202020204" pitchFamily="34" charset="0"/>
                <a:cs typeface="Arial" panose="020B0604020202020204" pitchFamily="34" charset="0"/>
              </a:rPr>
              <a:t>치료</a:t>
            </a:r>
            <a:endParaRPr lang="ko" sz="1100" dirty="0">
              <a:solidFill>
                <a:schemeClr val="tx1"/>
              </a:solidFill>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72B23EF2-A87F-F846-A314-373F704CF5E3}"/>
              </a:ext>
            </a:extLst>
          </p:cNvPr>
          <p:cNvCxnSpPr>
            <a:cxnSpLocks/>
          </p:cNvCxnSpPr>
          <p:nvPr/>
        </p:nvCxnSpPr>
        <p:spPr>
          <a:xfrm>
            <a:off x="7706427" y="3953020"/>
            <a:ext cx="1184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870690E-2962-0842-80FC-062083A6D3B4}"/>
              </a:ext>
            </a:extLst>
          </p:cNvPr>
          <p:cNvCxnSpPr>
            <a:cxnSpLocks/>
          </p:cNvCxnSpPr>
          <p:nvPr/>
        </p:nvCxnSpPr>
        <p:spPr>
          <a:xfrm>
            <a:off x="3144195" y="3918526"/>
            <a:ext cx="11845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180A09FA-EA90-5260-4366-22DDBC0FFA30}"/>
              </a:ext>
            </a:extLst>
          </p:cNvPr>
          <p:cNvSpPr txBox="1">
            <a:spLocks/>
          </p:cNvSpPr>
          <p:nvPr/>
        </p:nvSpPr>
        <p:spPr>
          <a:xfrm>
            <a:off x="6957777" y="4744885"/>
            <a:ext cx="1911991"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en-US" dirty="0"/>
              <a:t>Figure adapted from Gossec L, et al.</a:t>
            </a:r>
            <a:r>
              <a:rPr lang="en-US" baseline="30000" dirty="0"/>
              <a:t>1</a:t>
            </a:r>
            <a:endParaRPr lang="en-US" dirty="0"/>
          </a:p>
        </p:txBody>
      </p:sp>
      <p:sp>
        <p:nvSpPr>
          <p:cNvPr id="33" name="Title 1">
            <a:extLst>
              <a:ext uri="{FF2B5EF4-FFF2-40B4-BE49-F238E27FC236}">
                <a16:creationId xmlns:a16="http://schemas.microsoft.com/office/drawing/2014/main" id="{A92C69AD-461B-4983-90D7-63FB9CD58308}"/>
              </a:ext>
            </a:extLst>
          </p:cNvPr>
          <p:cNvSpPr>
            <a:spLocks noGrp="1"/>
          </p:cNvSpPr>
          <p:nvPr>
            <p:ph type="title"/>
          </p:nvPr>
        </p:nvSpPr>
        <p:spPr>
          <a:xfrm>
            <a:off x="515851" y="194928"/>
            <a:ext cx="8359208" cy="731509"/>
          </a:xfrm>
        </p:spPr>
        <p:txBody>
          <a:bodyPr>
            <a:noAutofit/>
          </a:bodyPr>
          <a:lstStyle/>
          <a:p>
            <a:r>
              <a:rPr lang="ko-KR" altLang="en-US" dirty="0" err="1" smtClean="0"/>
              <a:t>건선관절염</a:t>
            </a:r>
            <a:r>
              <a:rPr lang="ko" dirty="0" smtClean="0"/>
              <a:t> </a:t>
            </a:r>
            <a:r>
              <a:rPr lang="ko-KR" altLang="en-US" dirty="0"/>
              <a:t>약물 치료</a:t>
            </a:r>
            <a:r>
              <a:rPr lang="ko" dirty="0"/>
              <a:t> 알고리즘(EULAR 2019 </a:t>
            </a:r>
            <a:r>
              <a:rPr lang="ko-KR" altLang="en-US" dirty="0" smtClean="0"/>
              <a:t>권고안</a:t>
            </a:r>
            <a:r>
              <a:rPr lang="ko" dirty="0" smtClean="0"/>
              <a:t>)(</a:t>
            </a:r>
            <a:r>
              <a:rPr lang="en-US" altLang="ko" dirty="0" smtClean="0"/>
              <a:t>4</a:t>
            </a:r>
            <a:r>
              <a:rPr lang="ko" dirty="0" smtClean="0"/>
              <a:t>/4</a:t>
            </a:r>
            <a:r>
              <a:rPr lang="ko" dirty="0"/>
              <a:t>)</a:t>
            </a:r>
            <a:endParaRPr lang="en-SG" baseline="30000" dirty="0"/>
          </a:p>
        </p:txBody>
      </p:sp>
    </p:spTree>
    <p:extLst>
      <p:ext uri="{BB962C8B-B14F-4D97-AF65-F5344CB8AC3E}">
        <p14:creationId xmlns:p14="http://schemas.microsoft.com/office/powerpoint/2010/main" val="3481579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err="1" smtClean="0"/>
              <a:t>건선관절염</a:t>
            </a:r>
            <a:r>
              <a:rPr lang="ko-KR" altLang="en-US" dirty="0" smtClean="0"/>
              <a:t> 유형에 따른</a:t>
            </a:r>
            <a:r>
              <a:rPr lang="ko" dirty="0" smtClean="0"/>
              <a:t> </a:t>
            </a:r>
            <a:r>
              <a:rPr lang="ko" dirty="0"/>
              <a:t>치료 </a:t>
            </a:r>
            <a:r>
              <a:rPr lang="ko" dirty="0" smtClean="0"/>
              <a:t>(</a:t>
            </a:r>
            <a:r>
              <a:rPr lang="ko" dirty="0"/>
              <a:t>GRAPPA 2015 </a:t>
            </a:r>
            <a:r>
              <a:rPr lang="ko-KR" altLang="en-US" dirty="0" smtClean="0"/>
              <a:t>권고안</a:t>
            </a:r>
            <a:r>
              <a:rPr lang="ko" dirty="0" smtClean="0"/>
              <a:t>) </a:t>
            </a:r>
            <a:r>
              <a:rPr lang="ko" baseline="30000" dirty="0"/>
              <a:t>1</a:t>
            </a:r>
            <a:endParaRPr lang="en-SG"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214793" y="4393141"/>
            <a:ext cx="3399946" cy="387665"/>
          </a:xfrm>
        </p:spPr>
        <p:txBody>
          <a:bodyPr>
            <a:noAutofit/>
          </a:bodyPr>
          <a:lstStyle/>
          <a:p>
            <a:r>
              <a:rPr lang="ko" dirty="0"/>
              <a:t>cDMARD, 기존의 질병 수정 항류마티스 약물; DMARD, 질병 수정 항류마티스 약물; GRAPPA, 건선 및 건선 관절염 연구 및 평가 그룹; IL-12/23i; 인터루킨 12/인터루킨 23 억제제; IL-17i, 인터루킨-17 억제제; IR, 부적절한 응답; </a:t>
            </a:r>
            <a:r>
              <a:rPr lang="ko" altLang="zh-CN" dirty="0"/>
              <a:t>NSAID, 비스테로이드성 소염제; </a:t>
            </a:r>
            <a:r>
              <a:rPr lang="ko" dirty="0"/>
              <a:t>PDE4i, 포스포디에스테라제 유형 4 억제제; PsA, 건선성 관절염; TNFi, 종양 괴사 인자 억제제</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392349"/>
            <a:ext cx="4029441" cy="388457"/>
          </a:xfrm>
        </p:spPr>
        <p:txBody>
          <a:bodyPr>
            <a:noAutofit/>
          </a:bodyPr>
          <a:lstStyle/>
          <a:p>
            <a:endParaRPr lang="en-US" dirty="0"/>
          </a:p>
          <a:p>
            <a:endParaRPr lang="en-US" dirty="0"/>
          </a:p>
          <a:p>
            <a:endParaRPr lang="en-US" dirty="0"/>
          </a:p>
          <a:p>
            <a:endParaRPr lang="en-US" dirty="0"/>
          </a:p>
          <a:p>
            <a:endParaRPr lang="en-US" dirty="0"/>
          </a:p>
          <a:p>
            <a:r>
              <a:rPr lang="ko" dirty="0"/>
              <a:t>1. Coates LC, et al. </a:t>
            </a:r>
            <a:r>
              <a:rPr lang="en-US" altLang="ko" dirty="0" smtClean="0"/>
              <a:t>Arthritis</a:t>
            </a:r>
            <a:r>
              <a:rPr lang="ko" dirty="0" smtClean="0"/>
              <a:t> </a:t>
            </a:r>
            <a:r>
              <a:rPr lang="en-US" altLang="ko" dirty="0" err="1" smtClean="0"/>
              <a:t>Rheumatol</a:t>
            </a:r>
            <a:r>
              <a:rPr lang="ko" dirty="0" smtClean="0"/>
              <a:t> </a:t>
            </a:r>
            <a:r>
              <a:rPr lang="ko" dirty="0"/>
              <a:t>2016;68(5):1060-1071.</a:t>
            </a:r>
          </a:p>
          <a:p>
            <a:endParaRPr lang="en-SG" dirty="0"/>
          </a:p>
          <a:p>
            <a:pPr marL="228600" indent="-228600">
              <a:buFont typeface="+mj-lt"/>
              <a:buAutoNum type="arabicPeriod"/>
            </a:pPr>
            <a:endParaRPr lang="en-SG" dirty="0"/>
          </a:p>
        </p:txBody>
      </p:sp>
      <p:graphicFrame>
        <p:nvGraphicFramePr>
          <p:cNvPr id="6" name="Diagram 5">
            <a:extLst>
              <a:ext uri="{FF2B5EF4-FFF2-40B4-BE49-F238E27FC236}">
                <a16:creationId xmlns:a16="http://schemas.microsoft.com/office/drawing/2014/main" id="{FCB40AA5-A2D1-A143-9880-9AAF1891E710}"/>
              </a:ext>
            </a:extLst>
          </p:cNvPr>
          <p:cNvGraphicFramePr/>
          <p:nvPr>
            <p:extLst>
              <p:ext uri="{D42A27DB-BD31-4B8C-83A1-F6EECF244321}">
                <p14:modId xmlns:p14="http://schemas.microsoft.com/office/powerpoint/2010/main" val="973078812"/>
              </p:ext>
            </p:extLst>
          </p:nvPr>
        </p:nvGraphicFramePr>
        <p:xfrm>
          <a:off x="6390337" y="1592575"/>
          <a:ext cx="2940603" cy="3445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05E54F07-14DA-FC4B-A017-6A6FF44E35E3}"/>
              </a:ext>
            </a:extLst>
          </p:cNvPr>
          <p:cNvGraphicFramePr/>
          <p:nvPr>
            <p:extLst>
              <p:ext uri="{D42A27DB-BD31-4B8C-83A1-F6EECF244321}">
                <p14:modId xmlns:p14="http://schemas.microsoft.com/office/powerpoint/2010/main" val="1441825910"/>
              </p:ext>
            </p:extLst>
          </p:nvPr>
        </p:nvGraphicFramePr>
        <p:xfrm>
          <a:off x="326099" y="1255549"/>
          <a:ext cx="6577279" cy="253379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Rectangle 2">
            <a:extLst>
              <a:ext uri="{FF2B5EF4-FFF2-40B4-BE49-F238E27FC236}">
                <a16:creationId xmlns:a16="http://schemas.microsoft.com/office/drawing/2014/main" id="{8C125043-E14C-4342-8FF1-3F5384A5FBF3}"/>
              </a:ext>
            </a:extLst>
          </p:cNvPr>
          <p:cNvSpPr/>
          <p:nvPr/>
        </p:nvSpPr>
        <p:spPr>
          <a:xfrm>
            <a:off x="214793" y="1191295"/>
            <a:ext cx="8929208" cy="307777"/>
          </a:xfrm>
          <a:prstGeom prst="rect">
            <a:avLst/>
          </a:prstGeom>
        </p:spPr>
        <p:txBody>
          <a:bodyPr wrap="square">
            <a:spAutoFit/>
          </a:bodyPr>
          <a:lstStyle/>
          <a:p>
            <a:r>
              <a:rPr lang="ko" sz="1400" dirty="0">
                <a:solidFill>
                  <a:srgbClr val="2F2A2B"/>
                </a:solidFill>
                <a:latin typeface="Arial" panose="020B0604020202020204" pitchFamily="34" charset="0"/>
                <a:cs typeface="Arial" panose="020B0604020202020204" pitchFamily="34" charset="0"/>
              </a:rPr>
              <a:t>가능한 </a:t>
            </a:r>
            <a:r>
              <a:rPr lang="ko" sz="1400" dirty="0" smtClean="0">
                <a:solidFill>
                  <a:srgbClr val="2F2A2B"/>
                </a:solidFill>
                <a:latin typeface="Arial" panose="020B0604020202020204" pitchFamily="34" charset="0"/>
                <a:cs typeface="Arial" panose="020B0604020202020204" pitchFamily="34" charset="0"/>
              </a:rPr>
              <a:t>많은 </a:t>
            </a:r>
            <a:r>
              <a:rPr lang="ko-KR" altLang="en-US" sz="1400" dirty="0" err="1" smtClean="0">
                <a:solidFill>
                  <a:srgbClr val="2F2A2B"/>
                </a:solidFill>
                <a:latin typeface="Arial" panose="020B0604020202020204" pitchFamily="34" charset="0"/>
                <a:cs typeface="Arial" panose="020B0604020202020204" pitchFamily="34" charset="0"/>
              </a:rPr>
              <a:t>건선관절염</a:t>
            </a:r>
            <a:r>
              <a:rPr lang="ko" sz="1400" dirty="0" smtClean="0">
                <a:solidFill>
                  <a:srgbClr val="2F2A2B"/>
                </a:solidFill>
                <a:latin typeface="Arial" panose="020B0604020202020204" pitchFamily="34" charset="0"/>
                <a:cs typeface="Arial" panose="020B0604020202020204" pitchFamily="34" charset="0"/>
              </a:rPr>
              <a:t> </a:t>
            </a:r>
            <a:r>
              <a:rPr lang="ko-KR" altLang="en-US" sz="1400" dirty="0">
                <a:solidFill>
                  <a:srgbClr val="2F2A2B"/>
                </a:solidFill>
                <a:latin typeface="Arial" panose="020B0604020202020204" pitchFamily="34" charset="0"/>
                <a:cs typeface="Arial" panose="020B0604020202020204" pitchFamily="34" charset="0"/>
              </a:rPr>
              <a:t>증상을 </a:t>
            </a:r>
            <a:r>
              <a:rPr lang="ko-KR" altLang="en-US" sz="1400" dirty="0" smtClean="0">
                <a:solidFill>
                  <a:srgbClr val="2F2A2B"/>
                </a:solidFill>
                <a:latin typeface="Arial" panose="020B0604020202020204" pitchFamily="34" charset="0"/>
                <a:cs typeface="Arial" panose="020B0604020202020204" pitchFamily="34" charset="0"/>
              </a:rPr>
              <a:t>조절하거나 </a:t>
            </a:r>
            <a:r>
              <a:rPr lang="ko" sz="1400" dirty="0">
                <a:solidFill>
                  <a:srgbClr val="2F2A2B"/>
                </a:solidFill>
                <a:latin typeface="Arial" panose="020B0604020202020204" pitchFamily="34" charset="0"/>
                <a:cs typeface="Arial" panose="020B0604020202020204" pitchFamily="34" charset="0"/>
              </a:rPr>
              <a:t>가장</a:t>
            </a:r>
            <a:r>
              <a:rPr lang="en-US" altLang="ko" sz="1400" dirty="0">
                <a:solidFill>
                  <a:srgbClr val="2F2A2B"/>
                </a:solidFill>
                <a:latin typeface="Arial" panose="020B0604020202020204" pitchFamily="34" charset="0"/>
                <a:cs typeface="Arial" panose="020B0604020202020204" pitchFamily="34" charset="0"/>
              </a:rPr>
              <a:t> </a:t>
            </a:r>
            <a:r>
              <a:rPr lang="ko-KR" altLang="en-US" sz="1400" dirty="0">
                <a:solidFill>
                  <a:srgbClr val="2F2A2B"/>
                </a:solidFill>
                <a:latin typeface="Arial" panose="020B0604020202020204" pitchFamily="34" charset="0"/>
                <a:cs typeface="Arial" panose="020B0604020202020204" pitchFamily="34" charset="0"/>
              </a:rPr>
              <a:t>심한 </a:t>
            </a:r>
            <a:r>
              <a:rPr lang="ko-KR" altLang="en-US" sz="1400" dirty="0" smtClean="0">
                <a:solidFill>
                  <a:srgbClr val="2F2A2B"/>
                </a:solidFill>
                <a:latin typeface="Arial" panose="020B0604020202020204" pitchFamily="34" charset="0"/>
                <a:cs typeface="Arial" panose="020B0604020202020204" pitchFamily="34" charset="0"/>
              </a:rPr>
              <a:t>유형에 따라</a:t>
            </a:r>
            <a:r>
              <a:rPr lang="ko-KR" altLang="en-US" sz="1400" dirty="0" smtClean="0">
                <a:solidFill>
                  <a:srgbClr val="2F2A2B"/>
                </a:solidFill>
                <a:latin typeface="Arial" panose="020B0604020202020204" pitchFamily="34" charset="0"/>
                <a:cs typeface="Arial" panose="020B0604020202020204" pitchFamily="34" charset="0"/>
              </a:rPr>
              <a:t> </a:t>
            </a:r>
            <a:r>
              <a:rPr lang="ko" sz="1400" dirty="0" smtClean="0">
                <a:solidFill>
                  <a:srgbClr val="2F2A2B"/>
                </a:solidFill>
                <a:latin typeface="Arial" panose="020B0604020202020204" pitchFamily="34" charset="0"/>
                <a:cs typeface="Arial" panose="020B0604020202020204" pitchFamily="34" charset="0"/>
              </a:rPr>
              <a:t>치료법</a:t>
            </a:r>
            <a:r>
              <a:rPr lang="ko-KR" altLang="en-US" sz="1400" dirty="0">
                <a:solidFill>
                  <a:srgbClr val="2F2A2B"/>
                </a:solidFill>
                <a:latin typeface="Arial" panose="020B0604020202020204" pitchFamily="34" charset="0"/>
                <a:cs typeface="Arial" panose="020B0604020202020204" pitchFamily="34" charset="0"/>
              </a:rPr>
              <a:t>을 </a:t>
            </a:r>
            <a:r>
              <a:rPr lang="ko-KR" altLang="en-US" sz="1400" dirty="0" smtClean="0">
                <a:solidFill>
                  <a:srgbClr val="2F2A2B"/>
                </a:solidFill>
                <a:latin typeface="Arial" panose="020B0604020202020204" pitchFamily="34" charset="0"/>
                <a:cs typeface="Arial" panose="020B0604020202020204" pitchFamily="34" charset="0"/>
              </a:rPr>
              <a:t>선택한다</a:t>
            </a:r>
            <a:r>
              <a:rPr lang="ko" sz="1400" dirty="0">
                <a:solidFill>
                  <a:srgbClr val="2F2A2B"/>
                </a:solidFill>
                <a:latin typeface="Arial" panose="020B0604020202020204" pitchFamily="34" charset="0"/>
                <a:cs typeface="Arial" panose="020B0604020202020204" pitchFamily="34" charset="0"/>
              </a:rPr>
              <a:t>. </a:t>
            </a:r>
            <a:r>
              <a:rPr lang="ko" sz="1400" baseline="30000" dirty="0">
                <a:solidFill>
                  <a:srgbClr val="2F2A2B"/>
                </a:solidFill>
                <a:latin typeface="Arial" panose="020B0604020202020204" pitchFamily="34" charset="0"/>
                <a:cs typeface="Arial" panose="020B0604020202020204" pitchFamily="34" charset="0"/>
              </a:rPr>
              <a:t>1</a:t>
            </a:r>
            <a:endParaRPr lang="en-US" sz="1400" dirty="0">
              <a:solidFill>
                <a:srgbClr val="2F2A2B"/>
              </a:solidFill>
              <a:latin typeface="Arial" panose="020B0604020202020204" pitchFamily="34" charset="0"/>
              <a:cs typeface="Arial" panose="020B0604020202020204" pitchFamily="34" charset="0"/>
            </a:endParaRPr>
          </a:p>
        </p:txBody>
      </p:sp>
      <p:sp>
        <p:nvSpPr>
          <p:cNvPr id="10" name="Text Placeholder 3">
            <a:extLst>
              <a:ext uri="{FF2B5EF4-FFF2-40B4-BE49-F238E27FC236}">
                <a16:creationId xmlns:a16="http://schemas.microsoft.com/office/drawing/2014/main" id="{99ACC45E-E200-E34B-B04A-0575D2BD0276}"/>
              </a:ext>
            </a:extLst>
          </p:cNvPr>
          <p:cNvSpPr txBox="1">
            <a:spLocks/>
          </p:cNvSpPr>
          <p:nvPr/>
        </p:nvSpPr>
        <p:spPr>
          <a:xfrm>
            <a:off x="6788065" y="4289148"/>
            <a:ext cx="2178125"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dirty="0"/>
              <a:t>사진 제공: 기시모토 미츠마사 교수</a:t>
            </a:r>
          </a:p>
        </p:txBody>
      </p:sp>
      <p:sp>
        <p:nvSpPr>
          <p:cNvPr id="11" name="Text Placeholder 3">
            <a:extLst>
              <a:ext uri="{FF2B5EF4-FFF2-40B4-BE49-F238E27FC236}">
                <a16:creationId xmlns:a16="http://schemas.microsoft.com/office/drawing/2014/main" id="{122AA803-4C64-F544-B805-9BACF546BFC5}"/>
              </a:ext>
            </a:extLst>
          </p:cNvPr>
          <p:cNvSpPr txBox="1">
            <a:spLocks/>
          </p:cNvSpPr>
          <p:nvPr/>
        </p:nvSpPr>
        <p:spPr>
          <a:xfrm>
            <a:off x="6790129" y="2769363"/>
            <a:ext cx="2178125"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dirty="0"/>
              <a:t>사진 제공: Tsen-Fang Tsai 교수</a:t>
            </a:r>
          </a:p>
        </p:txBody>
      </p:sp>
      <p:sp>
        <p:nvSpPr>
          <p:cNvPr id="12" name="Text Placeholder 3">
            <a:extLst>
              <a:ext uri="{FF2B5EF4-FFF2-40B4-BE49-F238E27FC236}">
                <a16:creationId xmlns:a16="http://schemas.microsoft.com/office/drawing/2014/main" id="{AAE4B05E-3C39-7B47-B3A7-58C07C7B3654}"/>
              </a:ext>
            </a:extLst>
          </p:cNvPr>
          <p:cNvSpPr txBox="1">
            <a:spLocks/>
          </p:cNvSpPr>
          <p:nvPr/>
        </p:nvSpPr>
        <p:spPr>
          <a:xfrm>
            <a:off x="1436613" y="2672745"/>
            <a:ext cx="2178125"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dirty="0"/>
              <a:t>사진 제공: </a:t>
            </a:r>
            <a:r>
              <a:rPr lang="en-US" altLang="ko" dirty="0"/>
              <a:t> </a:t>
            </a:r>
            <a:r>
              <a:rPr lang="ko-KR" altLang="en-US" dirty="0" err="1"/>
              <a:t>미츠마사</a:t>
            </a:r>
            <a:r>
              <a:rPr lang="ko-KR" altLang="en-US" dirty="0"/>
              <a:t> </a:t>
            </a:r>
            <a:r>
              <a:rPr lang="ko" dirty="0"/>
              <a:t>기시모토 교수</a:t>
            </a:r>
          </a:p>
        </p:txBody>
      </p:sp>
      <p:sp>
        <p:nvSpPr>
          <p:cNvPr id="7" name="Rectangle 6">
            <a:extLst>
              <a:ext uri="{FF2B5EF4-FFF2-40B4-BE49-F238E27FC236}">
                <a16:creationId xmlns:a16="http://schemas.microsoft.com/office/drawing/2014/main" id="{7DC5E5CA-0611-EF4E-8F45-F7239FEBE254}"/>
              </a:ext>
            </a:extLst>
          </p:cNvPr>
          <p:cNvSpPr/>
          <p:nvPr/>
        </p:nvSpPr>
        <p:spPr>
          <a:xfrm>
            <a:off x="3433269" y="2675749"/>
            <a:ext cx="1569660" cy="200055"/>
          </a:xfrm>
          <a:prstGeom prst="rect">
            <a:avLst/>
          </a:prstGeom>
        </p:spPr>
        <p:txBody>
          <a:bodyPr wrap="none">
            <a:spAutoFit/>
          </a:bodyPr>
          <a:lstStyle/>
          <a:p>
            <a:pPr lvl="0" algn="ctr">
              <a:defRPr/>
            </a:pPr>
            <a:r>
              <a:rPr lang="ko" sz="700" dirty="0">
                <a:latin typeface="Arial" panose="020B0604020202020204" pitchFamily="34" charset="0"/>
                <a:cs typeface="Arial" panose="020B0604020202020204" pitchFamily="34" charset="0"/>
              </a:rPr>
              <a:t>사진 제공:</a:t>
            </a:r>
            <a:r>
              <a:rPr lang="en-US" altLang="ko" sz="700" dirty="0">
                <a:latin typeface="Arial" panose="020B0604020202020204" pitchFamily="34" charset="0"/>
                <a:cs typeface="Arial" panose="020B0604020202020204" pitchFamily="34" charset="0"/>
              </a:rPr>
              <a:t> </a:t>
            </a:r>
            <a:r>
              <a:rPr lang="ko-KR" altLang="en-US" sz="700" dirty="0" err="1">
                <a:latin typeface="Arial" panose="020B0604020202020204" pitchFamily="34" charset="0"/>
                <a:cs typeface="Arial" panose="020B0604020202020204" pitchFamily="34" charset="0"/>
              </a:rPr>
              <a:t>미츠마사</a:t>
            </a:r>
            <a:r>
              <a:rPr lang="ko" sz="700" dirty="0">
                <a:latin typeface="Arial" panose="020B0604020202020204" pitchFamily="34" charset="0"/>
                <a:cs typeface="Arial" panose="020B0604020202020204" pitchFamily="34" charset="0"/>
              </a:rPr>
              <a:t> 기시모토 교수</a:t>
            </a:r>
          </a:p>
        </p:txBody>
      </p:sp>
      <p:sp>
        <p:nvSpPr>
          <p:cNvPr id="15" name="Text Placeholder 3">
            <a:extLst>
              <a:ext uri="{FF2B5EF4-FFF2-40B4-BE49-F238E27FC236}">
                <a16:creationId xmlns:a16="http://schemas.microsoft.com/office/drawing/2014/main" id="{CC7F61D7-7417-BB46-A9C8-77DDBD1EDE14}"/>
              </a:ext>
            </a:extLst>
          </p:cNvPr>
          <p:cNvSpPr txBox="1">
            <a:spLocks/>
          </p:cNvSpPr>
          <p:nvPr/>
        </p:nvSpPr>
        <p:spPr>
          <a:xfrm>
            <a:off x="4906596" y="2666162"/>
            <a:ext cx="2178125"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dirty="0"/>
              <a:t>사진 제공: 다니엘 퍼트너</a:t>
            </a:r>
          </a:p>
        </p:txBody>
      </p:sp>
    </p:spTree>
    <p:extLst>
      <p:ext uri="{BB962C8B-B14F-4D97-AF65-F5344CB8AC3E}">
        <p14:creationId xmlns:p14="http://schemas.microsoft.com/office/powerpoint/2010/main" val="249789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 dirty="0"/>
              <a:t>국소 치료</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15851" y="4722716"/>
            <a:ext cx="4050192" cy="387665"/>
          </a:xfrm>
        </p:spPr>
        <p:txBody>
          <a:bodyPr>
            <a:noAutofit/>
          </a:bodyPr>
          <a:lstStyle/>
          <a:p>
            <a:endParaRPr lang="en-US" dirty="0">
              <a:solidFill>
                <a:srgbClr val="000000"/>
              </a:solidFill>
              <a:ea typeface="SimSun" panose="02010600030101010101" pitchFamily="2" charset="-122"/>
            </a:endParaRPr>
          </a:p>
          <a:p>
            <a:r>
              <a:rPr lang="ko" dirty="0">
                <a:solidFill>
                  <a:srgbClr val="000000"/>
                </a:solidFill>
                <a:ea typeface="SimSun" panose="02010600030101010101" pitchFamily="2" charset="-122"/>
              </a:rPr>
              <a:t>DMARDs, 질병 조절 </a:t>
            </a:r>
            <a:r>
              <a:rPr lang="ko" dirty="0"/>
              <a:t>항류마티스 약물</a:t>
            </a:r>
          </a:p>
        </p:txBody>
      </p:sp>
      <p:graphicFrame>
        <p:nvGraphicFramePr>
          <p:cNvPr id="10" name="Diagram 9">
            <a:extLst>
              <a:ext uri="{FF2B5EF4-FFF2-40B4-BE49-F238E27FC236}">
                <a16:creationId xmlns:a16="http://schemas.microsoft.com/office/drawing/2014/main" id="{55C9139F-DCE7-4A4B-8B69-304CE9ADD8C2}"/>
              </a:ext>
            </a:extLst>
          </p:cNvPr>
          <p:cNvGraphicFramePr/>
          <p:nvPr>
            <p:extLst>
              <p:ext uri="{D42A27DB-BD31-4B8C-83A1-F6EECF244321}">
                <p14:modId xmlns:p14="http://schemas.microsoft.com/office/powerpoint/2010/main" val="2241468250"/>
              </p:ext>
            </p:extLst>
          </p:nvPr>
        </p:nvGraphicFramePr>
        <p:xfrm>
          <a:off x="515851" y="1563461"/>
          <a:ext cx="8497519" cy="2970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69205B07-76C6-734E-9780-7018D003FF58}"/>
              </a:ext>
            </a:extLst>
          </p:cNvPr>
          <p:cNvSpPr/>
          <p:nvPr/>
        </p:nvSpPr>
        <p:spPr>
          <a:xfrm>
            <a:off x="622693" y="983339"/>
            <a:ext cx="8031318" cy="523220"/>
          </a:xfrm>
          <a:prstGeom prst="rect">
            <a:avLst/>
          </a:prstGeom>
        </p:spPr>
        <p:txBody>
          <a:bodyPr wrap="square">
            <a:spAutoFit/>
          </a:bodyPr>
          <a:lstStyle/>
          <a:p>
            <a:r>
              <a:rPr lang="ko" sz="1400" dirty="0">
                <a:latin typeface="Arial" panose="020B0604020202020204" pitchFamily="34" charset="0"/>
                <a:cs typeface="Arial" panose="020B0604020202020204" pitchFamily="34" charset="0"/>
              </a:rPr>
              <a:t>건선에는 국소 치료가 강력히 </a:t>
            </a:r>
            <a:r>
              <a:rPr lang="ko" sz="1400" dirty="0" smtClean="0">
                <a:latin typeface="Arial" panose="020B0604020202020204" pitchFamily="34" charset="0"/>
                <a:cs typeface="Arial" panose="020B0604020202020204" pitchFamily="34" charset="0"/>
              </a:rPr>
              <a:t>권장</a:t>
            </a:r>
            <a:r>
              <a:rPr lang="ko-KR" altLang="en-US" sz="1400" dirty="0" smtClean="0">
                <a:latin typeface="Arial" panose="020B0604020202020204" pitchFamily="34" charset="0"/>
                <a:cs typeface="Arial" panose="020B0604020202020204" pitchFamily="34" charset="0"/>
              </a:rPr>
              <a:t>된</a:t>
            </a:r>
            <a:r>
              <a:rPr lang="ko" sz="1400" dirty="0" smtClean="0">
                <a:latin typeface="Arial" panose="020B0604020202020204" pitchFamily="34" charset="0"/>
                <a:cs typeface="Arial" panose="020B0604020202020204" pitchFamily="34" charset="0"/>
              </a:rPr>
              <a:t>다</a:t>
            </a:r>
            <a:r>
              <a:rPr lang="ko" sz="1400" dirty="0">
                <a:latin typeface="Arial" panose="020B0604020202020204" pitchFamily="34" charset="0"/>
                <a:cs typeface="Arial" panose="020B0604020202020204" pitchFamily="34" charset="0"/>
              </a:rPr>
              <a:t>(특히 경증의 경우 1차 치료). </a:t>
            </a:r>
            <a:r>
              <a:rPr lang="ko" sz="1400" baseline="30000" dirty="0">
                <a:latin typeface="Arial" panose="020B0604020202020204" pitchFamily="34" charset="0"/>
                <a:cs typeface="Arial" panose="020B0604020202020204" pitchFamily="34" charset="0"/>
              </a:rPr>
              <a:t>1 </a:t>
            </a:r>
            <a:r>
              <a:rPr lang="ko" sz="1400" dirty="0">
                <a:latin typeface="Arial" panose="020B0604020202020204" pitchFamily="34" charset="0"/>
                <a:cs typeface="Arial" panose="020B0604020202020204" pitchFamily="34" charset="0"/>
              </a:rPr>
              <a:t>환자는 일반적으로 국소 약제로 치료한 후 광선 요법과 DMARD로 </a:t>
            </a:r>
            <a:r>
              <a:rPr lang="ko" sz="1400" dirty="0" smtClean="0">
                <a:latin typeface="Arial" panose="020B0604020202020204" pitchFamily="34" charset="0"/>
                <a:cs typeface="Arial" panose="020B0604020202020204" pitchFamily="34" charset="0"/>
              </a:rPr>
              <a:t>치료</a:t>
            </a:r>
            <a:r>
              <a:rPr lang="ko-KR" altLang="en-US" sz="1400" dirty="0" smtClean="0">
                <a:latin typeface="Arial" panose="020B0604020202020204" pitchFamily="34" charset="0"/>
                <a:cs typeface="Arial" panose="020B0604020202020204" pitchFamily="34" charset="0"/>
              </a:rPr>
              <a:t>한</a:t>
            </a:r>
            <a:r>
              <a:rPr lang="ko" sz="1400" dirty="0" smtClean="0">
                <a:latin typeface="Arial" panose="020B0604020202020204" pitchFamily="34" charset="0"/>
                <a:cs typeface="Arial" panose="020B0604020202020204" pitchFamily="34" charset="0"/>
              </a:rPr>
              <a:t>다</a:t>
            </a:r>
            <a:r>
              <a:rPr lang="ko" sz="1400" dirty="0">
                <a:latin typeface="Arial" panose="020B0604020202020204" pitchFamily="34" charset="0"/>
                <a:cs typeface="Arial" panose="020B0604020202020204" pitchFamily="34" charset="0"/>
              </a:rPr>
              <a:t>. </a:t>
            </a:r>
            <a:r>
              <a:rPr lang="ko" sz="1400" baseline="30000" dirty="0">
                <a:latin typeface="Arial" panose="020B0604020202020204" pitchFamily="34" charset="0"/>
                <a:cs typeface="Arial" panose="020B0604020202020204" pitchFamily="34" charset="0"/>
              </a:rPr>
              <a:t>1</a:t>
            </a:r>
            <a:endParaRPr lang="en-GB" sz="1400" dirty="0">
              <a:latin typeface="Arial" panose="020B0604020202020204" pitchFamily="34" charset="0"/>
              <a:cs typeface="Arial" panose="020B0604020202020204" pitchFamily="34" charset="0"/>
            </a:endParaRPr>
          </a:p>
        </p:txBody>
      </p:sp>
      <p:sp>
        <p:nvSpPr>
          <p:cNvPr id="8" name="Text Placeholder 4">
            <a:extLst>
              <a:ext uri="{FF2B5EF4-FFF2-40B4-BE49-F238E27FC236}">
                <a16:creationId xmlns:a16="http://schemas.microsoft.com/office/drawing/2014/main" id="{8B8D6AEF-0A05-19F8-7489-2F18DB49C07B}"/>
              </a:ext>
            </a:extLst>
          </p:cNvPr>
          <p:cNvSpPr>
            <a:spLocks noGrp="1"/>
          </p:cNvSpPr>
          <p:nvPr>
            <p:ph type="body" sz="quarter" idx="11"/>
          </p:nvPr>
        </p:nvSpPr>
        <p:spPr>
          <a:xfrm>
            <a:off x="4624388" y="4566664"/>
            <a:ext cx="4029075" cy="388938"/>
          </a:xfrm>
        </p:spPr>
        <p:txBody>
          <a:bodyPr>
            <a:noAutofit/>
          </a:bodyPr>
          <a:lstStyle/>
          <a:p>
            <a:r>
              <a:rPr lang="en-US" dirty="0" smtClean="0"/>
              <a:t>1</a:t>
            </a:r>
            <a:r>
              <a:rPr lang="en-US" dirty="0"/>
              <a:t>. </a:t>
            </a:r>
            <a:r>
              <a:rPr lang="en-MY" dirty="0"/>
              <a:t>Coates LC, et al. </a:t>
            </a:r>
            <a:r>
              <a:rPr lang="en-US" dirty="0"/>
              <a:t>Arthritis </a:t>
            </a:r>
            <a:r>
              <a:rPr lang="en-US" dirty="0" err="1"/>
              <a:t>Rheumatol</a:t>
            </a:r>
            <a:r>
              <a:rPr lang="en-US" dirty="0"/>
              <a:t> 2016;68(5):1060-1071. </a:t>
            </a:r>
          </a:p>
          <a:p>
            <a:r>
              <a:rPr lang="en-US" dirty="0"/>
              <a:t>2. </a:t>
            </a:r>
            <a:r>
              <a:rPr lang="en-US" dirty="0" err="1"/>
              <a:t>InformedHealth.org</a:t>
            </a:r>
            <a:r>
              <a:rPr lang="en-US" dirty="0"/>
              <a:t> [Internet]. Cologne, Germany: Institute for Quality and Efficiency in Health Care (</a:t>
            </a:r>
            <a:r>
              <a:rPr lang="en-US" dirty="0" err="1"/>
              <a:t>IQWiG</a:t>
            </a:r>
            <a:r>
              <a:rPr lang="en-US" dirty="0"/>
              <a:t>); 2006-. Topical treatments for psoriasis. 2017 May 18. Available from: </a:t>
            </a:r>
            <a:r>
              <a:rPr lang="en-US" dirty="0">
                <a:hlinkClick r:id="rId8"/>
              </a:rPr>
              <a:t>https://www.ncbi.nlm.nih.gov/books/NBK435705/</a:t>
            </a:r>
            <a:r>
              <a:rPr lang="en-US" dirty="0"/>
              <a:t>  Accessed 1 January 2021. </a:t>
            </a:r>
          </a:p>
          <a:p>
            <a:r>
              <a:rPr lang="en-US" dirty="0"/>
              <a:t>3. </a:t>
            </a:r>
            <a:r>
              <a:rPr lang="en-US" dirty="0" err="1"/>
              <a:t>Torsekar</a:t>
            </a:r>
            <a:r>
              <a:rPr lang="en-US" dirty="0"/>
              <a:t> R, et al. Indian Dermatol Online J. 2017;8(4):235-245. </a:t>
            </a:r>
          </a:p>
          <a:p>
            <a:r>
              <a:rPr lang="en-US" dirty="0"/>
              <a:t> </a:t>
            </a:r>
            <a:endParaRPr lang="en-SG" dirty="0"/>
          </a:p>
          <a:p>
            <a:pPr marL="228600" indent="-228600">
              <a:buFont typeface="+mj-lt"/>
              <a:buAutoNum type="arabicPeriod"/>
            </a:pPr>
            <a:endParaRPr lang="en-SG" dirty="0"/>
          </a:p>
        </p:txBody>
      </p:sp>
    </p:spTree>
    <p:extLst>
      <p:ext uri="{BB962C8B-B14F-4D97-AF65-F5344CB8AC3E}">
        <p14:creationId xmlns:p14="http://schemas.microsoft.com/office/powerpoint/2010/main" val="9656053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 dirty="0"/>
              <a:t>치료 전과 후</a:t>
            </a:r>
            <a:endParaRPr lang="en-SG" baseline="30000" dirty="0"/>
          </a:p>
        </p:txBody>
      </p:sp>
      <p:sp>
        <p:nvSpPr>
          <p:cNvPr id="8" name="Rectangle 7">
            <a:extLst>
              <a:ext uri="{FF2B5EF4-FFF2-40B4-BE49-F238E27FC236}">
                <a16:creationId xmlns:a16="http://schemas.microsoft.com/office/drawing/2014/main" id="{F78562F4-9684-0240-9C2A-2D3103A45609}"/>
              </a:ext>
            </a:extLst>
          </p:cNvPr>
          <p:cNvSpPr/>
          <p:nvPr/>
        </p:nvSpPr>
        <p:spPr>
          <a:xfrm>
            <a:off x="767586" y="1506185"/>
            <a:ext cx="3638159" cy="307777"/>
          </a:xfrm>
          <a:prstGeom prst="rect">
            <a:avLst/>
          </a:prstGeom>
        </p:spPr>
        <p:txBody>
          <a:bodyPr wrap="square">
            <a:spAutoFit/>
          </a:bodyPr>
          <a:lstStyle/>
          <a:p>
            <a:r>
              <a:rPr lang="ko" sz="1400" dirty="0" smtClean="0">
                <a:latin typeface="Arial" panose="020B0604020202020204" pitchFamily="34" charset="0"/>
                <a:cs typeface="Arial" panose="020B0604020202020204" pitchFamily="34" charset="0"/>
              </a:rPr>
              <a:t>생물학</a:t>
            </a:r>
            <a:r>
              <a:rPr lang="ko-KR" altLang="en-US" sz="1400" dirty="0" smtClean="0">
                <a:latin typeface="Arial" panose="020B0604020202020204" pitchFamily="34" charset="0"/>
                <a:cs typeface="Arial" panose="020B0604020202020204" pitchFamily="34" charset="0"/>
              </a:rPr>
              <a:t>적 제제 </a:t>
            </a:r>
            <a:r>
              <a:rPr lang="ko-KR" altLang="en-US" sz="1400" dirty="0">
                <a:latin typeface="Arial" panose="020B0604020202020204" pitchFamily="34" charset="0"/>
                <a:cs typeface="Arial" panose="020B0604020202020204" pitchFamily="34" charset="0"/>
              </a:rPr>
              <a:t>치료 전</a:t>
            </a:r>
            <a:endParaRPr lang="en-US" sz="1400" dirty="0">
              <a:effectLst/>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66F82F5A-0657-D24B-AA71-B733A8AF7048}"/>
              </a:ext>
            </a:extLst>
          </p:cNvPr>
          <p:cNvSpPr/>
          <p:nvPr/>
        </p:nvSpPr>
        <p:spPr>
          <a:xfrm>
            <a:off x="4572000" y="1495057"/>
            <a:ext cx="3769360" cy="307777"/>
          </a:xfrm>
          <a:prstGeom prst="rect">
            <a:avLst/>
          </a:prstGeom>
        </p:spPr>
        <p:txBody>
          <a:bodyPr wrap="square">
            <a:spAutoFit/>
          </a:bodyPr>
          <a:lstStyle/>
          <a:p>
            <a:r>
              <a:rPr lang="ko-KR" altLang="en-US" sz="1400" dirty="0" smtClean="0">
                <a:latin typeface="Arial" panose="020B0604020202020204" pitchFamily="34" charset="0"/>
                <a:cs typeface="Arial" panose="020B0604020202020204" pitchFamily="34" charset="0"/>
              </a:rPr>
              <a:t>생물학적 제제 </a:t>
            </a:r>
            <a:r>
              <a:rPr lang="ko" sz="1400" dirty="0">
                <a:latin typeface="Arial" panose="020B0604020202020204" pitchFamily="34" charset="0"/>
                <a:cs typeface="Arial" panose="020B0604020202020204" pitchFamily="34" charset="0"/>
              </a:rPr>
              <a:t>치료 후</a:t>
            </a:r>
            <a:endParaRPr lang="en-US" sz="1400" dirty="0">
              <a:effectLst/>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AFF8CA51-8907-A04D-A796-E0C2CCE45A05}"/>
              </a:ext>
            </a:extLst>
          </p:cNvPr>
          <p:cNvSpPr/>
          <p:nvPr/>
        </p:nvSpPr>
        <p:spPr>
          <a:xfrm>
            <a:off x="4572000" y="3194448"/>
            <a:ext cx="254324" cy="165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 dirty="0"/>
              <a:t>비</a:t>
            </a:r>
          </a:p>
        </p:txBody>
      </p:sp>
      <p:pic>
        <p:nvPicPr>
          <p:cNvPr id="3" name="Picture 2">
            <a:extLst>
              <a:ext uri="{FF2B5EF4-FFF2-40B4-BE49-F238E27FC236}">
                <a16:creationId xmlns:a16="http://schemas.microsoft.com/office/drawing/2014/main" id="{3714B8DB-A501-FD4A-B414-D8CF9B8980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4509" y="1856999"/>
            <a:ext cx="6622473" cy="2840748"/>
          </a:xfrm>
          <a:prstGeom prst="rect">
            <a:avLst/>
          </a:prstGeom>
        </p:spPr>
      </p:pic>
      <p:sp>
        <p:nvSpPr>
          <p:cNvPr id="4" name="Rectangle 3">
            <a:extLst>
              <a:ext uri="{FF2B5EF4-FFF2-40B4-BE49-F238E27FC236}">
                <a16:creationId xmlns:a16="http://schemas.microsoft.com/office/drawing/2014/main" id="{1EF55643-0A5D-AC4B-A3FA-490A83452DB4}"/>
              </a:ext>
            </a:extLst>
          </p:cNvPr>
          <p:cNvSpPr/>
          <p:nvPr/>
        </p:nvSpPr>
        <p:spPr>
          <a:xfrm>
            <a:off x="2942937" y="1092878"/>
            <a:ext cx="2925616" cy="307777"/>
          </a:xfrm>
          <a:prstGeom prst="rect">
            <a:avLst/>
          </a:prstGeom>
        </p:spPr>
        <p:txBody>
          <a:bodyPr wrap="square">
            <a:spAutoFit/>
          </a:bodyPr>
          <a:lstStyle/>
          <a:p>
            <a:pPr algn="ctr"/>
            <a:r>
              <a:rPr lang="ko-KR" altLang="en-US" sz="1400" dirty="0" err="1">
                <a:latin typeface="Arial" panose="020B0604020202020204" pitchFamily="34" charset="0"/>
                <a:cs typeface="Arial" panose="020B0604020202020204" pitchFamily="34" charset="0"/>
              </a:rPr>
              <a:t>손발가락염</a:t>
            </a:r>
            <a:r>
              <a:rPr lang="ko-KR" altLang="en-US" sz="1400" dirty="0">
                <a:latin typeface="Arial" panose="020B0604020202020204" pitchFamily="34" charset="0"/>
                <a:cs typeface="Arial" panose="020B0604020202020204" pitchFamily="34" charset="0"/>
              </a:rPr>
              <a:t> </a:t>
            </a:r>
            <a:r>
              <a:rPr lang="en-US" altLang="ko" sz="1400" dirty="0">
                <a:latin typeface="Arial" panose="020B0604020202020204" pitchFamily="34" charset="0"/>
                <a:cs typeface="Arial" panose="020B0604020202020204" pitchFamily="34" charset="0"/>
              </a:rPr>
              <a:t>(D</a:t>
            </a:r>
            <a:r>
              <a:rPr lang="ko" sz="1400" dirty="0">
                <a:latin typeface="Arial" panose="020B0604020202020204" pitchFamily="34" charset="0"/>
                <a:cs typeface="Arial" panose="020B0604020202020204" pitchFamily="34" charset="0"/>
              </a:rPr>
              <a:t>actylitis</a:t>
            </a:r>
            <a:r>
              <a:rPr lang="en-US" altLang="ko" sz="1400" dirty="0">
                <a:latin typeface="Arial" panose="020B0604020202020204" pitchFamily="34" charset="0"/>
                <a:cs typeface="Arial" panose="020B0604020202020204" pitchFamily="34" charset="0"/>
              </a:rPr>
              <a:t>)</a:t>
            </a:r>
            <a:r>
              <a:rPr lang="ko" sz="1400" dirty="0">
                <a:latin typeface="Arial" panose="020B0604020202020204" pitchFamily="34" charset="0"/>
                <a:cs typeface="Arial" panose="020B0604020202020204" pitchFamily="34" charset="0"/>
              </a:rPr>
              <a:t> 환자에서</a:t>
            </a:r>
          </a:p>
        </p:txBody>
      </p:sp>
      <p:sp>
        <p:nvSpPr>
          <p:cNvPr id="20" name="Text Placeholder 3">
            <a:extLst>
              <a:ext uri="{FF2B5EF4-FFF2-40B4-BE49-F238E27FC236}">
                <a16:creationId xmlns:a16="http://schemas.microsoft.com/office/drawing/2014/main" id="{DAF22A38-9EC4-1B45-82D5-AF596B04DC55}"/>
              </a:ext>
            </a:extLst>
          </p:cNvPr>
          <p:cNvSpPr txBox="1">
            <a:spLocks/>
          </p:cNvSpPr>
          <p:nvPr/>
        </p:nvSpPr>
        <p:spPr>
          <a:xfrm>
            <a:off x="3076465" y="4784974"/>
            <a:ext cx="2658559"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ko" dirty="0"/>
              <a:t>사진 제공: 기시모토 미츠마사 교수</a:t>
            </a:r>
          </a:p>
        </p:txBody>
      </p:sp>
    </p:spTree>
    <p:extLst>
      <p:ext uri="{BB962C8B-B14F-4D97-AF65-F5344CB8AC3E}">
        <p14:creationId xmlns:p14="http://schemas.microsoft.com/office/powerpoint/2010/main" val="930044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smtClean="0"/>
              <a:t>건선관절염에서</a:t>
            </a:r>
            <a:r>
              <a:rPr lang="ko" dirty="0" smtClean="0"/>
              <a:t> </a:t>
            </a:r>
            <a:r>
              <a:rPr lang="ko" dirty="0"/>
              <a:t>관절외 증상의 조기 발견 및 관리</a:t>
            </a:r>
            <a:r>
              <a:rPr lang="ko" altLang="ko-KR" baseline="30000" dirty="0"/>
              <a:t>1,2 </a:t>
            </a:r>
            <a:r>
              <a:rPr lang="ko" altLang="ko-KR" dirty="0"/>
              <a:t>(1/2) </a:t>
            </a:r>
            <a:endParaRPr lang="ko"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Autofit/>
          </a:bodyPr>
          <a:lstStyle/>
          <a:p>
            <a:r>
              <a:rPr lang="ko" dirty="0"/>
              <a:t>GRAPPA, 건선 및 건선 관절염 연구 및 평가 그룹; PsA, 건선성 관절염</a:t>
            </a:r>
          </a:p>
        </p:txBody>
      </p:sp>
      <p:graphicFrame>
        <p:nvGraphicFramePr>
          <p:cNvPr id="6" name="Table 5">
            <a:extLst>
              <a:ext uri="{FF2B5EF4-FFF2-40B4-BE49-F238E27FC236}">
                <a16:creationId xmlns:a16="http://schemas.microsoft.com/office/drawing/2014/main" id="{E267198F-31DA-3847-B0BD-002FFC788C95}"/>
              </a:ext>
            </a:extLst>
          </p:cNvPr>
          <p:cNvGraphicFramePr>
            <a:graphicFrameLocks noGrp="1"/>
          </p:cNvGraphicFramePr>
          <p:nvPr>
            <p:extLst>
              <p:ext uri="{D42A27DB-BD31-4B8C-83A1-F6EECF244321}">
                <p14:modId xmlns:p14="http://schemas.microsoft.com/office/powerpoint/2010/main" val="2376757451"/>
              </p:ext>
            </p:extLst>
          </p:nvPr>
        </p:nvGraphicFramePr>
        <p:xfrm>
          <a:off x="515852" y="1261410"/>
          <a:ext cx="5615126" cy="2988726"/>
        </p:xfrm>
        <a:graphic>
          <a:graphicData uri="http://schemas.openxmlformats.org/drawingml/2006/table">
            <a:tbl>
              <a:tblPr firstRow="1" bandRow="1">
                <a:tableStyleId>{69012ECD-51FC-41F1-AA8D-1B2483CD663E}</a:tableStyleId>
              </a:tblPr>
              <a:tblGrid>
                <a:gridCol w="5615126">
                  <a:extLst>
                    <a:ext uri="{9D8B030D-6E8A-4147-A177-3AD203B41FA5}">
                      <a16:colId xmlns:a16="http://schemas.microsoft.com/office/drawing/2014/main" val="1720842174"/>
                    </a:ext>
                  </a:extLst>
                </a:gridCol>
              </a:tblGrid>
              <a:tr h="285339">
                <a:tc>
                  <a:txBody>
                    <a:bodyPr/>
                    <a:lstStyle/>
                    <a:p>
                      <a:r>
                        <a:rPr lang="ko" sz="1400" dirty="0">
                          <a:latin typeface="Arial" panose="020B0604020202020204" pitchFamily="34" charset="0"/>
                          <a:cs typeface="Arial" panose="020B0604020202020204" pitchFamily="34" charset="0"/>
                        </a:rPr>
                        <a:t>GRAPPA 2015 </a:t>
                      </a:r>
                      <a:r>
                        <a:rPr lang="ko-KR" altLang="en-US" sz="1400" dirty="0" smtClean="0">
                          <a:latin typeface="Arial" panose="020B0604020202020204" pitchFamily="34" charset="0"/>
                          <a:cs typeface="Arial" panose="020B0604020202020204" pitchFamily="34" charset="0"/>
                        </a:rPr>
                        <a:t>권고안</a:t>
                      </a:r>
                      <a:r>
                        <a:rPr lang="ko" sz="1400" dirty="0" smtClean="0">
                          <a:latin typeface="Arial" panose="020B0604020202020204" pitchFamily="34" charset="0"/>
                          <a:cs typeface="Arial" panose="020B0604020202020204" pitchFamily="34" charset="0"/>
                        </a:rPr>
                        <a:t> </a:t>
                      </a:r>
                      <a:r>
                        <a:rPr lang="ko" sz="1400" baseline="30000" dirty="0">
                          <a:latin typeface="Arial" panose="020B0604020202020204" pitchFamily="34" charset="0"/>
                          <a:cs typeface="Arial" panose="020B0604020202020204" pitchFamily="34" charset="0"/>
                        </a:rPr>
                        <a:t>2</a:t>
                      </a:r>
                      <a:r>
                        <a:rPr lang="ko" sz="14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052210852"/>
                  </a:ext>
                </a:extLst>
              </a:tr>
              <a:tr h="121744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400" dirty="0">
                          <a:effectLst/>
                          <a:latin typeface="Arial" panose="020B0604020202020204" pitchFamily="34" charset="0"/>
                          <a:cs typeface="Arial" panose="020B0604020202020204" pitchFamily="34" charset="0"/>
                        </a:rPr>
                        <a:t>환자에게 안과 질환 증상(예: 포도막염)에 대해 질문하고</a:t>
                      </a:r>
                      <a:r>
                        <a:rPr lang="en-US" altLang="ko" sz="1400" dirty="0">
                          <a:effectLst/>
                          <a:latin typeface="Arial" panose="020B0604020202020204" pitchFamily="34" charset="0"/>
                          <a:cs typeface="Arial" panose="020B0604020202020204" pitchFamily="34" charset="0"/>
                        </a:rPr>
                        <a:t> </a:t>
                      </a:r>
                      <a:r>
                        <a:rPr lang="ko" sz="1400" dirty="0">
                          <a:effectLst/>
                          <a:latin typeface="Arial" panose="020B0604020202020204" pitchFamily="34" charset="0"/>
                          <a:cs typeface="Arial" panose="020B0604020202020204" pitchFamily="34" charset="0"/>
                        </a:rPr>
                        <a:t>의뢰를 고려하십시오. </a:t>
                      </a:r>
                      <a:r>
                        <a:rPr lang="ko" sz="1400" baseline="300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cs typeface="Arial" panose="020B0604020202020204" pitchFamily="34" charset="0"/>
                      </a:endParaRP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lang="ko-KR" altLang="en-US" sz="1400" dirty="0" smtClean="0">
                          <a:effectLst/>
                          <a:latin typeface="Arial" panose="020B0604020202020204" pitchFamily="34" charset="0"/>
                          <a:cs typeface="Arial" panose="020B0604020202020204" pitchFamily="34" charset="0"/>
                        </a:rPr>
                        <a:t>안과 증상에는 </a:t>
                      </a:r>
                      <a:r>
                        <a:rPr lang="ko" sz="1400" dirty="0" smtClean="0">
                          <a:effectLst/>
                          <a:latin typeface="Arial" panose="020B0604020202020204" pitchFamily="34" charset="0"/>
                          <a:cs typeface="Arial" panose="020B0604020202020204" pitchFamily="34" charset="0"/>
                        </a:rPr>
                        <a:t>눈의 </a:t>
                      </a:r>
                      <a:r>
                        <a:rPr lang="ko" sz="1400" dirty="0">
                          <a:effectLst/>
                          <a:latin typeface="Arial" panose="020B0604020202020204" pitchFamily="34" charset="0"/>
                          <a:cs typeface="Arial" panose="020B0604020202020204" pitchFamily="34" charset="0"/>
                        </a:rPr>
                        <a:t>충혈, 눈의 통증, 빛에 대한 민감성, 흐린 시야</a:t>
                      </a:r>
                      <a:r>
                        <a:rPr lang="ko" sz="1400" dirty="0" smtClean="0">
                          <a:effectLst/>
                          <a:latin typeface="Arial" panose="020B0604020202020204" pitchFamily="34" charset="0"/>
                          <a:cs typeface="Arial" panose="020B0604020202020204" pitchFamily="34" charset="0"/>
                        </a:rPr>
                        <a:t>,</a:t>
                      </a:r>
                      <a:r>
                        <a:rPr lang="en-US" altLang="ko" sz="1400" dirty="0" smtClean="0">
                          <a:effectLst/>
                          <a:latin typeface="Arial" panose="020B0604020202020204" pitchFamily="34" charset="0"/>
                          <a:cs typeface="Arial" panose="020B0604020202020204" pitchFamily="34" charset="0"/>
                        </a:rPr>
                        <a:t> </a:t>
                      </a:r>
                      <a:r>
                        <a:rPr lang="ko" sz="1400" dirty="0" smtClean="0">
                          <a:effectLst/>
                          <a:latin typeface="Arial" panose="020B0604020202020204" pitchFamily="34" charset="0"/>
                          <a:cs typeface="Arial" panose="020B0604020202020204" pitchFamily="34" charset="0"/>
                        </a:rPr>
                        <a:t>눈을 </a:t>
                      </a:r>
                      <a:r>
                        <a:rPr lang="ko" sz="1400" dirty="0">
                          <a:effectLst/>
                          <a:latin typeface="Arial" panose="020B0604020202020204" pitchFamily="34" charset="0"/>
                          <a:cs typeface="Arial" panose="020B0604020202020204" pitchFamily="34" charset="0"/>
                        </a:rPr>
                        <a:t>가로질러 떠다니는 떠다니는 </a:t>
                      </a:r>
                      <a:r>
                        <a:rPr lang="ko-KR" altLang="en-US" sz="1400" dirty="0">
                          <a:effectLst/>
                          <a:latin typeface="Arial" panose="020B0604020202020204" pitchFamily="34" charset="0"/>
                          <a:cs typeface="Arial" panose="020B0604020202020204" pitchFamily="34" charset="0"/>
                        </a:rPr>
                        <a:t>어두운 </a:t>
                      </a:r>
                      <a:r>
                        <a:rPr lang="ko" sz="1400" dirty="0">
                          <a:effectLst/>
                          <a:latin typeface="Arial" panose="020B0604020202020204" pitchFamily="34" charset="0"/>
                          <a:cs typeface="Arial" panose="020B0604020202020204" pitchFamily="34" charset="0"/>
                        </a:rPr>
                        <a:t>반점, 시력 감소 등이 있습니다. </a:t>
                      </a:r>
                      <a:r>
                        <a:rPr lang="en-US" altLang="ko" sz="1400" baseline="30000" dirty="0">
                          <a:effectLst/>
                          <a:latin typeface="Arial" panose="020B0604020202020204" pitchFamily="34" charset="0"/>
                          <a:cs typeface="Arial" panose="020B0604020202020204" pitchFamily="34" charset="0"/>
                        </a:rPr>
                        <a:t>3</a:t>
                      </a:r>
                      <a:endParaRPr lang="ko" sz="1400" baseline="30000" dirty="0">
                        <a:effectLst/>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aseline="300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6424556"/>
                  </a:ext>
                </a:extLst>
              </a:tr>
              <a:tr h="138344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400" dirty="0">
                          <a:effectLst/>
                          <a:latin typeface="Arial" panose="020B0604020202020204" pitchFamily="34" charset="0"/>
                          <a:cs typeface="Arial" panose="020B0604020202020204" pitchFamily="34" charset="0"/>
                        </a:rPr>
                        <a:t>염증성 장질환 증상에 대해 환자에게 물어보고 의뢰를 고려하십시오. </a:t>
                      </a:r>
                      <a:r>
                        <a:rPr lang="ko" sz="1400" baseline="300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cs typeface="Arial" panose="020B0604020202020204" pitchFamily="34" charset="0"/>
                      </a:endParaRP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lang="ko-KR" altLang="en-US" sz="1400" dirty="0" err="1" smtClean="0">
                          <a:effectLst/>
                          <a:latin typeface="Arial" panose="020B0604020202020204" pitchFamily="34" charset="0"/>
                          <a:cs typeface="Arial" panose="020B0604020202020204" pitchFamily="34" charset="0"/>
                        </a:rPr>
                        <a:t>장질환</a:t>
                      </a:r>
                      <a:r>
                        <a:rPr lang="ko-KR" altLang="en-US" sz="1400" dirty="0" smtClean="0">
                          <a:effectLst/>
                          <a:latin typeface="Arial" panose="020B0604020202020204" pitchFamily="34" charset="0"/>
                          <a:cs typeface="Arial" panose="020B0604020202020204" pitchFamily="34" charset="0"/>
                        </a:rPr>
                        <a:t> 증상에는 </a:t>
                      </a:r>
                      <a:r>
                        <a:rPr lang="ko" sz="1400" dirty="0" smtClean="0">
                          <a:effectLst/>
                          <a:latin typeface="Arial" panose="020B0604020202020204" pitchFamily="34" charset="0"/>
                          <a:cs typeface="Arial" panose="020B0604020202020204" pitchFamily="34" charset="0"/>
                        </a:rPr>
                        <a:t>설사</a:t>
                      </a:r>
                      <a:r>
                        <a:rPr lang="ko" sz="1400" dirty="0">
                          <a:effectLst/>
                          <a:latin typeface="Arial" panose="020B0604020202020204" pitchFamily="34" charset="0"/>
                          <a:cs typeface="Arial" panose="020B0604020202020204" pitchFamily="34" charset="0"/>
                        </a:rPr>
                        <a:t>, 발열, 피로, 복통 및 경련, 혈변, 식욕 감소, 의도하지 않은 체중 감소 등이 있습니다. </a:t>
                      </a:r>
                      <a:r>
                        <a:rPr lang="ko" sz="1400" baseline="30000" dirty="0">
                          <a:effectLst/>
                          <a:latin typeface="Arial" panose="020B0604020202020204" pitchFamily="34" charset="0"/>
                          <a:cs typeface="Arial" panose="020B0604020202020204" pitchFamily="34" charset="0"/>
                        </a:rPr>
                        <a:t>4</a:t>
                      </a:r>
                      <a:endParaRPr lang="en-US" sz="14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33666623"/>
                  </a:ext>
                </a:extLst>
              </a:tr>
            </a:tbl>
          </a:graphicData>
        </a:graphic>
      </p:graphicFrame>
      <p:pic>
        <p:nvPicPr>
          <p:cNvPr id="9" name="Picture 8">
            <a:extLst>
              <a:ext uri="{FF2B5EF4-FFF2-40B4-BE49-F238E27FC236}">
                <a16:creationId xmlns:a16="http://schemas.microsoft.com/office/drawing/2014/main" id="{08D59896-C2F1-2F4A-81D6-0A8D228019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33579" y="2921337"/>
            <a:ext cx="1979132" cy="1328799"/>
          </a:xfrm>
          <a:prstGeom prst="rect">
            <a:avLst/>
          </a:prstGeom>
        </p:spPr>
      </p:pic>
      <p:pic>
        <p:nvPicPr>
          <p:cNvPr id="8" name="Picture 7">
            <a:extLst>
              <a:ext uri="{FF2B5EF4-FFF2-40B4-BE49-F238E27FC236}">
                <a16:creationId xmlns:a16="http://schemas.microsoft.com/office/drawing/2014/main" id="{B20C1615-B3F7-AF46-8467-7C894F7BA8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33579" y="1339769"/>
            <a:ext cx="1778216" cy="1449532"/>
          </a:xfrm>
          <a:prstGeom prst="rect">
            <a:avLst/>
          </a:prstGeom>
        </p:spPr>
      </p:pic>
      <p:sp>
        <p:nvSpPr>
          <p:cNvPr id="10" name="Text Placeholder 4">
            <a:extLst>
              <a:ext uri="{FF2B5EF4-FFF2-40B4-BE49-F238E27FC236}">
                <a16:creationId xmlns:a16="http://schemas.microsoft.com/office/drawing/2014/main" id="{EAC4DE39-E0E1-D46A-D273-36CFB8A5E8F3}"/>
              </a:ext>
            </a:extLst>
          </p:cNvPr>
          <p:cNvSpPr>
            <a:spLocks noGrp="1"/>
          </p:cNvSpPr>
          <p:nvPr>
            <p:ph type="body" sz="quarter" idx="11"/>
          </p:nvPr>
        </p:nvSpPr>
        <p:spPr>
          <a:xfrm>
            <a:off x="4624388" y="4185559"/>
            <a:ext cx="4029075" cy="388938"/>
          </a:xfrm>
        </p:spPr>
        <p:txBody>
          <a:bodyPr>
            <a:noAutofit/>
          </a:bodyPr>
          <a:lstStyle/>
          <a:p>
            <a:endParaRPr lang="en-US" dirty="0"/>
          </a:p>
          <a:p>
            <a:r>
              <a:rPr lang="en-US" dirty="0"/>
              <a:t>1. Gossec L, et al. Ann Rheum Dis 2020;79(6):700‐712.</a:t>
            </a:r>
          </a:p>
          <a:p>
            <a:r>
              <a:rPr lang="en-SG" dirty="0"/>
              <a:t>2. </a:t>
            </a:r>
            <a:r>
              <a:rPr lang="en-MY" dirty="0"/>
              <a:t>Coates LC, et al. </a:t>
            </a:r>
            <a:r>
              <a:rPr lang="en-US" dirty="0"/>
              <a:t>Arthritis Rheumatol 2016;68(5):1060-1071.</a:t>
            </a:r>
          </a:p>
          <a:p>
            <a:r>
              <a:rPr lang="en-US" dirty="0"/>
              <a:t>3. Mayo Clinic. Uveitis. Available at: </a:t>
            </a:r>
            <a:r>
              <a:rPr lang="en-US" dirty="0">
                <a:hlinkClick r:id="rId5"/>
              </a:rPr>
              <a:t>https://www.mayoclinic.org/diseases-conditions/uveitis/symptoms-causes/syc-20378734</a:t>
            </a:r>
            <a:r>
              <a:rPr lang="en-US" dirty="0"/>
              <a:t> Accessed 29 October 2020. </a:t>
            </a:r>
          </a:p>
          <a:p>
            <a:r>
              <a:rPr lang="en-US" dirty="0"/>
              <a:t>4. Mayo Clinic. Inflammatory bowel disease (IBD). Available at: </a:t>
            </a:r>
            <a:r>
              <a:rPr lang="en-US" dirty="0">
                <a:hlinkClick r:id="rId6"/>
              </a:rPr>
              <a:t>https://www.mayoclinic.org/diseases-conditions/inflammatory-bowel-disease/symptoms-causes/syc-20353315</a:t>
            </a:r>
            <a:r>
              <a:rPr lang="en-US" dirty="0"/>
              <a:t> Accessed 29 October 2020. </a:t>
            </a:r>
          </a:p>
          <a:p>
            <a:pPr marL="228600" indent="-228600">
              <a:buFont typeface="+mj-lt"/>
              <a:buAutoNum type="arabicPeriod"/>
            </a:pPr>
            <a:endParaRPr lang="en-SG" dirty="0"/>
          </a:p>
        </p:txBody>
      </p:sp>
    </p:spTree>
    <p:extLst>
      <p:ext uri="{BB962C8B-B14F-4D97-AF65-F5344CB8AC3E}">
        <p14:creationId xmlns:p14="http://schemas.microsoft.com/office/powerpoint/2010/main" val="13609287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smtClean="0"/>
              <a:t>건선관절염에서</a:t>
            </a:r>
            <a:r>
              <a:rPr lang="ko" altLang="ko-KR" dirty="0" smtClean="0"/>
              <a:t> </a:t>
            </a:r>
            <a:r>
              <a:rPr lang="ko" altLang="ko-KR" dirty="0"/>
              <a:t>관절외 증상의 조기 발견 및 관리</a:t>
            </a:r>
            <a:r>
              <a:rPr lang="ko" altLang="ko-KR" baseline="30000" dirty="0"/>
              <a:t>1,2 </a:t>
            </a:r>
            <a:r>
              <a:rPr lang="ko" altLang="ko-KR" dirty="0"/>
              <a:t>(</a:t>
            </a:r>
            <a:r>
              <a:rPr lang="en-US" altLang="ko" dirty="0"/>
              <a:t>2</a:t>
            </a:r>
            <a:r>
              <a:rPr lang="ko" altLang="ko-KR" dirty="0"/>
              <a:t>/2) </a:t>
            </a:r>
            <a:endParaRPr lang="ko" dirty="0"/>
          </a:p>
        </p:txBody>
      </p:sp>
      <p:graphicFrame>
        <p:nvGraphicFramePr>
          <p:cNvPr id="11" name="Table 7">
            <a:extLst>
              <a:ext uri="{FF2B5EF4-FFF2-40B4-BE49-F238E27FC236}">
                <a16:creationId xmlns:a16="http://schemas.microsoft.com/office/drawing/2014/main" id="{374AAD4A-FB68-844F-9F09-FF2A79CFDEA9}"/>
              </a:ext>
            </a:extLst>
          </p:cNvPr>
          <p:cNvGraphicFramePr>
            <a:graphicFrameLocks noGrp="1"/>
          </p:cNvGraphicFramePr>
          <p:nvPr>
            <p:extLst>
              <p:ext uri="{D42A27DB-BD31-4B8C-83A1-F6EECF244321}">
                <p14:modId xmlns:p14="http://schemas.microsoft.com/office/powerpoint/2010/main" val="3356094420"/>
              </p:ext>
            </p:extLst>
          </p:nvPr>
        </p:nvGraphicFramePr>
        <p:xfrm>
          <a:off x="626233" y="1379832"/>
          <a:ext cx="5960487" cy="2773680"/>
        </p:xfrm>
        <a:graphic>
          <a:graphicData uri="http://schemas.openxmlformats.org/drawingml/2006/table">
            <a:tbl>
              <a:tblPr firstRow="1" bandRow="1">
                <a:tableStyleId>{69012ECD-51FC-41F1-AA8D-1B2483CD663E}</a:tableStyleId>
              </a:tblPr>
              <a:tblGrid>
                <a:gridCol w="1418227">
                  <a:extLst>
                    <a:ext uri="{9D8B030D-6E8A-4147-A177-3AD203B41FA5}">
                      <a16:colId xmlns:a16="http://schemas.microsoft.com/office/drawing/2014/main" val="2092067888"/>
                    </a:ext>
                  </a:extLst>
                </a:gridCol>
                <a:gridCol w="4542260">
                  <a:extLst>
                    <a:ext uri="{9D8B030D-6E8A-4147-A177-3AD203B41FA5}">
                      <a16:colId xmlns:a16="http://schemas.microsoft.com/office/drawing/2014/main" val="2393279471"/>
                    </a:ext>
                  </a:extLst>
                </a:gridCol>
              </a:tblGrid>
              <a:tr h="302355">
                <a:tc gridSpan="2">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o-KR" altLang="en-US" sz="1400" b="0" dirty="0">
                          <a:latin typeface="Arial" panose="020B0604020202020204" pitchFamily="34" charset="0"/>
                          <a:cs typeface="Arial" panose="020B0604020202020204" pitchFamily="34" charset="0"/>
                        </a:rPr>
                        <a:t>각각의 </a:t>
                      </a:r>
                      <a:r>
                        <a:rPr lang="ko-KR" altLang="en-US" sz="1400" b="0" dirty="0" err="1">
                          <a:latin typeface="Arial" panose="020B0604020202020204" pitchFamily="34" charset="0"/>
                          <a:cs typeface="Arial" panose="020B0604020202020204" pitchFamily="34" charset="0"/>
                        </a:rPr>
                        <a:t>관절외</a:t>
                      </a:r>
                      <a:r>
                        <a:rPr lang="ko-KR" altLang="en-US" sz="1400" b="0" dirty="0">
                          <a:latin typeface="Arial" panose="020B0604020202020204" pitchFamily="34" charset="0"/>
                          <a:cs typeface="Arial" panose="020B0604020202020204" pitchFamily="34" charset="0"/>
                        </a:rPr>
                        <a:t> 증상</a:t>
                      </a:r>
                      <a:r>
                        <a:rPr lang="ko" sz="1400" b="0" dirty="0">
                          <a:latin typeface="Arial" panose="020B0604020202020204" pitchFamily="34" charset="0"/>
                          <a:cs typeface="Arial" panose="020B0604020202020204" pitchFamily="34" charset="0"/>
                        </a:rPr>
                        <a:t>를 가진 </a:t>
                      </a:r>
                      <a:r>
                        <a:rPr lang="ko-KR" altLang="en-US" sz="1400" b="0" dirty="0" err="1" smtClean="0">
                          <a:latin typeface="Arial" panose="020B0604020202020204" pitchFamily="34" charset="0"/>
                          <a:cs typeface="Arial" panose="020B0604020202020204" pitchFamily="34" charset="0"/>
                        </a:rPr>
                        <a:t>건선관절염</a:t>
                      </a:r>
                      <a:r>
                        <a:rPr lang="ko-KR" altLang="en-US" sz="1400" b="0" dirty="0" smtClean="0">
                          <a:latin typeface="Arial" panose="020B0604020202020204" pitchFamily="34" charset="0"/>
                          <a:cs typeface="Arial" panose="020B0604020202020204" pitchFamily="34" charset="0"/>
                        </a:rPr>
                        <a:t> </a:t>
                      </a:r>
                      <a:r>
                        <a:rPr lang="ko" sz="1400" b="0" dirty="0" smtClean="0">
                          <a:latin typeface="Arial" panose="020B0604020202020204" pitchFamily="34" charset="0"/>
                          <a:cs typeface="Arial" panose="020B0604020202020204" pitchFamily="34" charset="0"/>
                        </a:rPr>
                        <a:t>환자에 </a:t>
                      </a:r>
                      <a:r>
                        <a:rPr lang="ko" sz="1400" b="0" dirty="0">
                          <a:latin typeface="Arial" panose="020B0604020202020204" pitchFamily="34" charset="0"/>
                          <a:cs typeface="Arial" panose="020B0604020202020204" pitchFamily="34" charset="0"/>
                        </a:rPr>
                        <a:t>대한</a:t>
                      </a:r>
                      <a:r>
                        <a:rPr lang="en-US" altLang="ko" sz="1400" b="0" dirty="0">
                          <a:latin typeface="Arial" panose="020B0604020202020204" pitchFamily="34" charset="0"/>
                          <a:cs typeface="Arial" panose="020B0604020202020204" pitchFamily="34" charset="0"/>
                        </a:rPr>
                        <a:t> </a:t>
                      </a:r>
                      <a:r>
                        <a:rPr lang="ko-KR" altLang="en-US" sz="1400" b="0" dirty="0">
                          <a:latin typeface="Arial" panose="020B0604020202020204" pitchFamily="34" charset="0"/>
                          <a:cs typeface="Arial" panose="020B0604020202020204" pitchFamily="34" charset="0"/>
                        </a:rPr>
                        <a:t>치료</a:t>
                      </a:r>
                      <a:r>
                        <a:rPr lang="ko" sz="1400" b="0" dirty="0">
                          <a:latin typeface="Arial" panose="020B0604020202020204" pitchFamily="34" charset="0"/>
                          <a:cs typeface="Arial" panose="020B0604020202020204" pitchFamily="34" charset="0"/>
                        </a:rPr>
                        <a:t>: </a:t>
                      </a:r>
                      <a:r>
                        <a:rPr lang="ko" sz="1400" b="0" baseline="30000" dirty="0">
                          <a:latin typeface="Arial" panose="020B0604020202020204" pitchFamily="34" charset="0"/>
                          <a:cs typeface="Arial" panose="020B0604020202020204" pitchFamily="34" charset="0"/>
                        </a:rPr>
                        <a:t>2-4</a:t>
                      </a:r>
                      <a:endParaRPr lang="en-US" sz="1400" b="0" dirty="0">
                        <a:solidFill>
                          <a:schemeClr val="tx1"/>
                        </a:solidFill>
                        <a:latin typeface="Arial" panose="020B0604020202020204" pitchFamily="34" charset="0"/>
                        <a:cs typeface="Arial" panose="020B0604020202020204" pitchFamily="34" charset="0"/>
                      </a:endParaRPr>
                    </a:p>
                  </a:txBody>
                  <a:tcPr/>
                </a:tc>
                <a:tc h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4129487820"/>
                  </a:ext>
                </a:extLst>
              </a:tr>
              <a:tr h="161432">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o" sz="1200" dirty="0">
                          <a:latin typeface="Arial" panose="020B0604020202020204" pitchFamily="34" charset="0"/>
                          <a:cs typeface="Arial" panose="020B0604020202020204" pitchFamily="34" charset="0"/>
                        </a:rPr>
                        <a:t>아달리무맙</a:t>
                      </a:r>
                      <a:endParaRPr lang="en-US" sz="12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크론병, 궤양성 대장염, 포도막염</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885084561"/>
                  </a:ext>
                </a:extLst>
              </a:tr>
              <a:tr h="161432">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o-KR" altLang="en-US" sz="1200" b="0" dirty="0" err="1" smtClean="0">
                          <a:latin typeface="Arial" panose="020B0604020202020204" pitchFamily="34" charset="0"/>
                          <a:cs typeface="Arial" panose="020B0604020202020204" pitchFamily="34" charset="0"/>
                        </a:rPr>
                        <a:t>글루코코티코이드</a:t>
                      </a:r>
                      <a:endParaRPr lang="en-US" sz="12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포도막염</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820487985"/>
                  </a:ext>
                </a:extLst>
              </a:tr>
              <a:tr h="16143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1200" dirty="0" err="1">
                          <a:solidFill>
                            <a:schemeClr val="tx1"/>
                          </a:solidFill>
                          <a:effectLst/>
                          <a:latin typeface="Arial" panose="020B0604020202020204" pitchFamily="34" charset="0"/>
                          <a:ea typeface="+mn-ea"/>
                          <a:cs typeface="Arial" panose="020B0604020202020204" pitchFamily="34" charset="0"/>
                        </a:rPr>
                        <a:t>써토리주맙</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크론병</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436776650"/>
                  </a:ext>
                </a:extLst>
              </a:tr>
              <a:tr h="16143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골리무맙</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궤양성 대장염</a:t>
                      </a: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26136513"/>
                  </a:ext>
                </a:extLst>
              </a:tr>
              <a:tr h="16143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인플릭시맙</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크론병, 궤양성 대장염, 포도막염</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41684565"/>
                  </a:ext>
                </a:extLst>
              </a:tr>
              <a:tr h="16143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KR" altLang="en-US" sz="1200" kern="1200" dirty="0" err="1">
                          <a:solidFill>
                            <a:schemeClr val="tx1"/>
                          </a:solidFill>
                          <a:effectLst/>
                          <a:latin typeface="Arial" panose="020B0604020202020204" pitchFamily="34" charset="0"/>
                          <a:ea typeface="+mn-ea"/>
                          <a:cs typeface="Arial" panose="020B0604020202020204" pitchFamily="34" charset="0"/>
                        </a:rPr>
                        <a:t>설파살라진</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크론병, 궤양성 대장염</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77048493"/>
                  </a:ext>
                </a:extLst>
              </a:tr>
              <a:tr h="16143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dirty="0">
                          <a:latin typeface="Arial" panose="020B0604020202020204" pitchFamily="34" charset="0"/>
                          <a:cs typeface="Arial" panose="020B0604020202020204" pitchFamily="34" charset="0"/>
                        </a:rPr>
                        <a:t>우스테키누맙</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크론병, 궤양성 대장염</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55733991"/>
                  </a:ext>
                </a:extLst>
              </a:tr>
              <a:tr h="161432">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o-KR" altLang="en-US" sz="1200" b="0" dirty="0" err="1">
                          <a:latin typeface="Arial" panose="020B0604020202020204" pitchFamily="34" charset="0"/>
                          <a:cs typeface="Arial" panose="020B0604020202020204" pitchFamily="34" charset="0"/>
                        </a:rPr>
                        <a:t>사이크로스포린</a:t>
                      </a:r>
                      <a:r>
                        <a:rPr lang="en-US" altLang="ko-KR" sz="1200" b="0" dirty="0">
                          <a:latin typeface="Arial" panose="020B0604020202020204" pitchFamily="34" charset="0"/>
                          <a:cs typeface="Arial" panose="020B0604020202020204" pitchFamily="34" charset="0"/>
                        </a:rPr>
                        <a:t>A</a:t>
                      </a:r>
                      <a:endParaRPr lang="en-US" sz="1200" b="0" dirty="0">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궤양성 대장염</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solidFill>
                      <a:schemeClr val="accent1">
                        <a:lumMod val="20000"/>
                        <a:lumOff val="80000"/>
                      </a:schemeClr>
                    </a:solidFill>
                  </a:tcPr>
                </a:tc>
                <a:extLst>
                  <a:ext uri="{0D108BD9-81ED-4DB2-BD59-A6C34878D82A}">
                    <a16:rowId xmlns:a16="http://schemas.microsoft.com/office/drawing/2014/main" val="371255113"/>
                  </a:ext>
                </a:extLst>
              </a:tr>
              <a:tr h="161432">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o" sz="1200" dirty="0">
                          <a:latin typeface="Arial" panose="020B0604020202020204" pitchFamily="34" charset="0"/>
                          <a:cs typeface="Arial" panose="020B0604020202020204" pitchFamily="34" charset="0"/>
                        </a:rPr>
                        <a:t>MTX</a:t>
                      </a:r>
                      <a:endParaRPr lang="en-US" sz="1200" b="0" dirty="0">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200" kern="1200" dirty="0">
                          <a:effectLst/>
                          <a:latin typeface="Arial" panose="020B0604020202020204" pitchFamily="34" charset="0"/>
                          <a:cs typeface="Arial" panose="020B0604020202020204" pitchFamily="34" charset="0"/>
                        </a:rPr>
                        <a:t>크론병</a:t>
                      </a: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solidFill>
                      <a:schemeClr val="accent1">
                        <a:lumMod val="20000"/>
                        <a:lumOff val="80000"/>
                      </a:schemeClr>
                    </a:solidFill>
                  </a:tcPr>
                </a:tc>
                <a:extLst>
                  <a:ext uri="{0D108BD9-81ED-4DB2-BD59-A6C34878D82A}">
                    <a16:rowId xmlns:a16="http://schemas.microsoft.com/office/drawing/2014/main" val="1805310307"/>
                  </a:ext>
                </a:extLst>
              </a:tr>
            </a:tbl>
          </a:graphicData>
        </a:graphic>
      </p:graphicFrame>
      <p:sp>
        <p:nvSpPr>
          <p:cNvPr id="3" name="Rectangle 2">
            <a:extLst>
              <a:ext uri="{FF2B5EF4-FFF2-40B4-BE49-F238E27FC236}">
                <a16:creationId xmlns:a16="http://schemas.microsoft.com/office/drawing/2014/main" id="{84E5DBE5-4105-DF40-A451-BB0BC906A618}"/>
              </a:ext>
            </a:extLst>
          </p:cNvPr>
          <p:cNvSpPr/>
          <p:nvPr/>
        </p:nvSpPr>
        <p:spPr>
          <a:xfrm>
            <a:off x="5104062" y="2290504"/>
            <a:ext cx="1082348" cy="307777"/>
          </a:xfrm>
          <a:prstGeom prst="rect">
            <a:avLst/>
          </a:prstGeom>
        </p:spPr>
        <p:txBody>
          <a:bodyPr wrap="none">
            <a:spAutoFit/>
          </a:bodyPr>
          <a:lstStyle/>
          <a:p>
            <a:pPr>
              <a:defRPr/>
            </a:pPr>
            <a:r>
              <a:rPr lang="ko-KR" altLang="en-US" sz="1400" b="1" dirty="0">
                <a:latin typeface="Arial" panose="020B0604020202020204" pitchFamily="34" charset="0"/>
                <a:cs typeface="Arial" panose="020B0604020202020204" pitchFamily="34" charset="0"/>
              </a:rPr>
              <a:t>일차치료제</a:t>
            </a:r>
            <a:endParaRPr lang="ko" sz="1400" b="1"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2047202C-F162-E546-B251-45C41EA91A5C}"/>
              </a:ext>
            </a:extLst>
          </p:cNvPr>
          <p:cNvSpPr/>
          <p:nvPr/>
        </p:nvSpPr>
        <p:spPr>
          <a:xfrm>
            <a:off x="5213860" y="3630292"/>
            <a:ext cx="1317990" cy="307777"/>
          </a:xfrm>
          <a:prstGeom prst="rect">
            <a:avLst/>
          </a:prstGeom>
        </p:spPr>
        <p:txBody>
          <a:bodyPr wrap="none">
            <a:spAutoFit/>
          </a:bodyPr>
          <a:lstStyle/>
          <a:p>
            <a:pPr lvl="0">
              <a:defRPr/>
            </a:pPr>
            <a:r>
              <a:rPr lang="en-US" altLang="ko" sz="1400" b="1" dirty="0">
                <a:latin typeface="Arial" panose="020B0604020202020204" pitchFamily="34" charset="0"/>
                <a:cs typeface="Arial" panose="020B0604020202020204" pitchFamily="34" charset="0"/>
              </a:rPr>
              <a:t>Off-label </a:t>
            </a:r>
            <a:r>
              <a:rPr lang="ko-KR" altLang="en-US" sz="1400" b="1" dirty="0">
                <a:latin typeface="Arial" panose="020B0604020202020204" pitchFamily="34" charset="0"/>
                <a:cs typeface="Arial" panose="020B0604020202020204" pitchFamily="34" charset="0"/>
              </a:rPr>
              <a:t>사용</a:t>
            </a:r>
            <a:endParaRPr lang="ko" sz="1400" b="1" dirty="0">
              <a:latin typeface="Arial" panose="020B0604020202020204" pitchFamily="34" charset="0"/>
              <a:cs typeface="Arial" panose="020B0604020202020204" pitchFamily="34" charset="0"/>
            </a:endParaRPr>
          </a:p>
        </p:txBody>
      </p:sp>
      <p:sp>
        <p:nvSpPr>
          <p:cNvPr id="12" name="Right Brace 11">
            <a:extLst>
              <a:ext uri="{FF2B5EF4-FFF2-40B4-BE49-F238E27FC236}">
                <a16:creationId xmlns:a16="http://schemas.microsoft.com/office/drawing/2014/main" id="{478CC5AC-0898-1643-878F-2A68A9C2D869}"/>
              </a:ext>
            </a:extLst>
          </p:cNvPr>
          <p:cNvSpPr/>
          <p:nvPr/>
        </p:nvSpPr>
        <p:spPr>
          <a:xfrm>
            <a:off x="4738422" y="1688347"/>
            <a:ext cx="309251" cy="190073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Right Brace 12">
            <a:extLst>
              <a:ext uri="{FF2B5EF4-FFF2-40B4-BE49-F238E27FC236}">
                <a16:creationId xmlns:a16="http://schemas.microsoft.com/office/drawing/2014/main" id="{3A6F6A65-36E5-2D4F-A127-3E44D20BB8D8}"/>
              </a:ext>
            </a:extLst>
          </p:cNvPr>
          <p:cNvSpPr/>
          <p:nvPr/>
        </p:nvSpPr>
        <p:spPr>
          <a:xfrm>
            <a:off x="4724549" y="3658541"/>
            <a:ext cx="323124" cy="48531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id="{DD290ED7-2A02-164C-ACAE-B337331E8577}"/>
              </a:ext>
            </a:extLst>
          </p:cNvPr>
          <p:cNvSpPr>
            <a:spLocks noGrp="1"/>
          </p:cNvSpPr>
          <p:nvPr>
            <p:ph type="body" sz="quarter" idx="10"/>
          </p:nvPr>
        </p:nvSpPr>
        <p:spPr>
          <a:xfrm>
            <a:off x="515851" y="4858124"/>
            <a:ext cx="4050192" cy="387665"/>
          </a:xfrm>
        </p:spPr>
        <p:txBody>
          <a:bodyPr>
            <a:noAutofit/>
          </a:bodyPr>
          <a:lstStyle/>
          <a:p>
            <a:r>
              <a:rPr lang="ko" dirty="0"/>
              <a:t>CS, 코르티코스테로이드; CSA, 사이클로스포린 A; CZP, 세르톨리주맙 페골; MTX, 메토트렉세이트; NSAID, 비스테로이드성 항염증제; PsA, 건선성 관절염; SSZ, 설파살라진</a:t>
            </a:r>
          </a:p>
        </p:txBody>
      </p:sp>
      <p:pic>
        <p:nvPicPr>
          <p:cNvPr id="4" name="Picture 3">
            <a:extLst>
              <a:ext uri="{FF2B5EF4-FFF2-40B4-BE49-F238E27FC236}">
                <a16:creationId xmlns:a16="http://schemas.microsoft.com/office/drawing/2014/main" id="{2F75E0C5-5A3C-C746-8396-3F75F2652F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5795" y="3063550"/>
            <a:ext cx="1979132" cy="1328799"/>
          </a:xfrm>
          <a:prstGeom prst="rect">
            <a:avLst/>
          </a:prstGeom>
        </p:spPr>
      </p:pic>
      <p:pic>
        <p:nvPicPr>
          <p:cNvPr id="8" name="Picture 7">
            <a:extLst>
              <a:ext uri="{FF2B5EF4-FFF2-40B4-BE49-F238E27FC236}">
                <a16:creationId xmlns:a16="http://schemas.microsoft.com/office/drawing/2014/main" id="{0F823665-C865-CC4E-8BC3-A3F9F7842F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5795" y="1536700"/>
            <a:ext cx="1778216" cy="1449532"/>
          </a:xfrm>
          <a:prstGeom prst="rect">
            <a:avLst/>
          </a:prstGeom>
        </p:spPr>
      </p:pic>
      <p:sp>
        <p:nvSpPr>
          <p:cNvPr id="10" name="Text Placeholder 4">
            <a:extLst>
              <a:ext uri="{FF2B5EF4-FFF2-40B4-BE49-F238E27FC236}">
                <a16:creationId xmlns:a16="http://schemas.microsoft.com/office/drawing/2014/main" id="{F1BD559B-9652-020C-A8DB-1AD50BB23C9C}"/>
              </a:ext>
            </a:extLst>
          </p:cNvPr>
          <p:cNvSpPr txBox="1">
            <a:spLocks/>
          </p:cNvSpPr>
          <p:nvPr/>
        </p:nvSpPr>
        <p:spPr>
          <a:xfrm>
            <a:off x="4572000" y="4392349"/>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a:p>
          <a:p>
            <a:endParaRPr lang="en-US"/>
          </a:p>
          <a:p>
            <a:r>
              <a:rPr lang="en-US"/>
              <a:t>1. Gossec L, et al. Ann Rheum Dis 2020;79(6):700‐712.</a:t>
            </a:r>
          </a:p>
          <a:p>
            <a:r>
              <a:rPr lang="en-SG"/>
              <a:t>2. </a:t>
            </a:r>
            <a:r>
              <a:rPr lang="en-MY"/>
              <a:t>Coates LC, et al. </a:t>
            </a:r>
            <a:r>
              <a:rPr lang="en-US"/>
              <a:t>Arthritis Rheumatol 2016;68(5):1060-1071.</a:t>
            </a:r>
          </a:p>
          <a:p>
            <a:r>
              <a:rPr lang="en-MY"/>
              <a:t>3. Singh JA, et al. </a:t>
            </a:r>
            <a:r>
              <a:rPr lang="en-US"/>
              <a:t>Arthritis Care Res (Hoboken) 2019;71(1):2-29.</a:t>
            </a:r>
          </a:p>
          <a:p>
            <a:r>
              <a:rPr lang="en-US"/>
              <a:t>4. </a:t>
            </a:r>
            <a:r>
              <a:rPr lang="da-DK"/>
              <a:t>Singh JA, et al. Arthritis Rheumatol 2019;71:5-32.</a:t>
            </a:r>
            <a:endParaRPr lang="en-US"/>
          </a:p>
          <a:p>
            <a:endParaRPr lang="en-US"/>
          </a:p>
          <a:p>
            <a:pPr marL="228600" indent="-228600">
              <a:buFont typeface="+mj-lt"/>
              <a:buAutoNum type="arabicPeriod"/>
            </a:pPr>
            <a:endParaRPr lang="en-SG" dirty="0"/>
          </a:p>
        </p:txBody>
      </p:sp>
      <p:sp>
        <p:nvSpPr>
          <p:cNvPr id="5" name="텍스트 개체 틀 4"/>
          <p:cNvSpPr>
            <a:spLocks noGrp="1"/>
          </p:cNvSpPr>
          <p:nvPr>
            <p:ph type="body" sz="quarter" idx="11"/>
          </p:nvPr>
        </p:nvSpPr>
        <p:spPr/>
        <p:txBody>
          <a:bodyPr/>
          <a:lstStyle/>
          <a:p>
            <a:endParaRPr lang="ko-KR" altLang="en-US"/>
          </a:p>
        </p:txBody>
      </p:sp>
    </p:spTree>
    <p:extLst>
      <p:ext uri="{BB962C8B-B14F-4D97-AF65-F5344CB8AC3E}">
        <p14:creationId xmlns:p14="http://schemas.microsoft.com/office/powerpoint/2010/main" val="40257894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smtClean="0"/>
              <a:t>건선관절염에서</a:t>
            </a:r>
            <a:r>
              <a:rPr lang="ko" altLang="ko-KR" dirty="0" smtClean="0"/>
              <a:t> </a:t>
            </a:r>
            <a:r>
              <a:rPr lang="ko-KR" altLang="en-US" dirty="0"/>
              <a:t>동반 질환의 </a:t>
            </a:r>
            <a:r>
              <a:rPr lang="ko" altLang="ko-KR" dirty="0"/>
              <a:t>조기 발견 및 관리</a:t>
            </a:r>
            <a:r>
              <a:rPr lang="ko" altLang="ko-KR" baseline="30000" dirty="0"/>
              <a:t>1,2 </a:t>
            </a:r>
            <a:r>
              <a:rPr lang="ko" altLang="ko-KR" dirty="0"/>
              <a:t>(</a:t>
            </a:r>
            <a:r>
              <a:rPr lang="en-US" altLang="ko" dirty="0"/>
              <a:t>1/3</a:t>
            </a:r>
            <a:r>
              <a:rPr lang="ko" altLang="ko-KR" dirty="0"/>
              <a:t>) </a:t>
            </a:r>
            <a:endParaRPr lang="ko"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Autofit/>
          </a:bodyPr>
          <a:lstStyle/>
          <a:p>
            <a:r>
              <a:rPr lang="ko" dirty="0"/>
              <a:t>A1C, 당화 헤모글로빈; GRAPPA, 건선 및 건선 관절염 연구 및 평가 그룹; PsA, 건선성 관절염</a:t>
            </a:r>
          </a:p>
          <a:p>
            <a:endParaRPr lang="en-US" dirty="0"/>
          </a:p>
        </p:txBody>
      </p:sp>
      <p:graphicFrame>
        <p:nvGraphicFramePr>
          <p:cNvPr id="6" name="Table 5">
            <a:extLst>
              <a:ext uri="{FF2B5EF4-FFF2-40B4-BE49-F238E27FC236}">
                <a16:creationId xmlns:a16="http://schemas.microsoft.com/office/drawing/2014/main" id="{E267198F-31DA-3847-B0BD-002FFC788C95}"/>
              </a:ext>
            </a:extLst>
          </p:cNvPr>
          <p:cNvGraphicFramePr>
            <a:graphicFrameLocks noGrp="1"/>
          </p:cNvGraphicFramePr>
          <p:nvPr>
            <p:extLst>
              <p:ext uri="{D42A27DB-BD31-4B8C-83A1-F6EECF244321}">
                <p14:modId xmlns:p14="http://schemas.microsoft.com/office/powerpoint/2010/main" val="3212746018"/>
              </p:ext>
            </p:extLst>
          </p:nvPr>
        </p:nvGraphicFramePr>
        <p:xfrm>
          <a:off x="515851" y="1332851"/>
          <a:ext cx="5046749" cy="1953060"/>
        </p:xfrm>
        <a:graphic>
          <a:graphicData uri="http://schemas.openxmlformats.org/drawingml/2006/table">
            <a:tbl>
              <a:tblPr firstRow="1" bandRow="1">
                <a:tableStyleId>{69012ECD-51FC-41F1-AA8D-1B2483CD663E}</a:tableStyleId>
              </a:tblPr>
              <a:tblGrid>
                <a:gridCol w="5046749">
                  <a:extLst>
                    <a:ext uri="{9D8B030D-6E8A-4147-A177-3AD203B41FA5}">
                      <a16:colId xmlns:a16="http://schemas.microsoft.com/office/drawing/2014/main" val="1720842174"/>
                    </a:ext>
                  </a:extLst>
                </a:gridCol>
              </a:tblGrid>
              <a:tr h="307140">
                <a:tc>
                  <a:txBody>
                    <a:bodyPr/>
                    <a:lstStyle/>
                    <a:p>
                      <a:r>
                        <a:rPr lang="ko" sz="1400" dirty="0">
                          <a:latin typeface="Arial" panose="020B0604020202020204" pitchFamily="34" charset="0"/>
                          <a:cs typeface="Arial" panose="020B0604020202020204" pitchFamily="34" charset="0"/>
                        </a:rPr>
                        <a:t>GRAPPA 2015 </a:t>
                      </a:r>
                      <a:r>
                        <a:rPr lang="ko-KR" altLang="en-US" sz="1400" dirty="0" smtClean="0">
                          <a:latin typeface="Arial" panose="020B0604020202020204" pitchFamily="34" charset="0"/>
                          <a:cs typeface="Arial" panose="020B0604020202020204" pitchFamily="34" charset="0"/>
                        </a:rPr>
                        <a:t>권고안</a:t>
                      </a:r>
                      <a:r>
                        <a:rPr lang="ko" sz="1400" dirty="0" smtClean="0">
                          <a:latin typeface="Arial" panose="020B0604020202020204" pitchFamily="34" charset="0"/>
                          <a:cs typeface="Arial" panose="020B0604020202020204" pitchFamily="34" charset="0"/>
                        </a:rPr>
                        <a:t> </a:t>
                      </a:r>
                      <a:r>
                        <a:rPr lang="ko" sz="1400" baseline="30000" dirty="0">
                          <a:latin typeface="Arial" panose="020B0604020202020204" pitchFamily="34" charset="0"/>
                          <a:cs typeface="Arial" panose="020B0604020202020204" pitchFamily="34" charset="0"/>
                        </a:rPr>
                        <a:t>2</a:t>
                      </a:r>
                      <a:r>
                        <a:rPr lang="ko" sz="14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052210852"/>
                  </a:ext>
                </a:extLst>
              </a:tr>
              <a:tr h="0">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모든 환자에 대한 심혈관 위험 평가를 고려하십시오.</a:t>
                      </a:r>
                    </a:p>
                  </a:txBody>
                  <a:tcPr/>
                </a:tc>
                <a:extLst>
                  <a:ext uri="{0D108BD9-81ED-4DB2-BD59-A6C34878D82A}">
                    <a16:rowId xmlns:a16="http://schemas.microsoft.com/office/drawing/2014/main" val="1881937314"/>
                  </a:ext>
                </a:extLst>
              </a:tr>
              <a:tr h="27100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모든 환자에서 공복 혈당 또는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HbA1C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평가를 고려하십시오.</a:t>
                      </a:r>
                    </a:p>
                  </a:txBody>
                  <a:tcPr/>
                </a:tc>
                <a:extLst>
                  <a:ext uri="{0D108BD9-81ED-4DB2-BD59-A6C34878D82A}">
                    <a16:rowId xmlns:a16="http://schemas.microsoft.com/office/drawing/2014/main" val="708013686"/>
                  </a:ext>
                </a:extLst>
              </a:tr>
              <a:tr h="27100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환자에게 건강한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체중</a:t>
                      </a:r>
                      <a:r>
                        <a:rPr kumimoji="0" lang="en-US" alt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목표를</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달성하고 유지하도록 조언합니다.</a:t>
                      </a:r>
                    </a:p>
                  </a:txBody>
                  <a:tcPr/>
                </a:tc>
                <a:extLst>
                  <a:ext uri="{0D108BD9-81ED-4DB2-BD59-A6C34878D82A}">
                    <a16:rowId xmlns:a16="http://schemas.microsoft.com/office/drawing/2014/main" val="1180410125"/>
                  </a:ext>
                </a:extLst>
              </a:tr>
              <a:tr h="180670">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모든 환자의 우울증</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a:t>
                      </a:r>
                      <a:r>
                        <a:rPr kumimoji="0" lang="ko-KR" altLang="en-US" sz="1400" b="0" i="0" u="none" strike="noStrike" kern="1200" cap="none" spc="0" normalizeH="0" baseline="0" noProof="0" dirty="0" err="1" smtClean="0">
                          <a:ln>
                            <a:noFill/>
                          </a:ln>
                          <a:solidFill>
                            <a:srgbClr val="000000"/>
                          </a:solidFill>
                          <a:effectLst/>
                          <a:uLnTx/>
                          <a:uFillTx/>
                          <a:latin typeface="Arial" panose="020B0604020202020204" pitchFamily="34" charset="0"/>
                          <a:ea typeface="+mn-ea"/>
                          <a:cs typeface="Arial" panose="020B0604020202020204" pitchFamily="34" charset="0"/>
                        </a:rPr>
                        <a:t>우울감을</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고려하고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필요한 경우</a:t>
                      </a:r>
                      <a:r>
                        <a:rPr kumimoji="0" lang="en-US" alt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의뢰를 고려합니다</a:t>
                      </a:r>
                      <a:r>
                        <a:rPr kumimoji="0" lang="en-US" altLang="ko-KR"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endPar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630872573"/>
                  </a:ext>
                </a:extLst>
              </a:tr>
            </a:tbl>
          </a:graphicData>
        </a:graphic>
      </p:graphicFrame>
      <p:sp>
        <p:nvSpPr>
          <p:cNvPr id="8" name="Rounded Rectangle 7">
            <a:extLst>
              <a:ext uri="{FF2B5EF4-FFF2-40B4-BE49-F238E27FC236}">
                <a16:creationId xmlns:a16="http://schemas.microsoft.com/office/drawing/2014/main" id="{811ACE64-5E04-3849-90F9-8652C95808DE}"/>
              </a:ext>
            </a:extLst>
          </p:cNvPr>
          <p:cNvSpPr/>
          <p:nvPr/>
        </p:nvSpPr>
        <p:spPr>
          <a:xfrm>
            <a:off x="5758270" y="1332852"/>
            <a:ext cx="3017606" cy="2166420"/>
          </a:xfrm>
          <a:prstGeom prst="round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Text Placeholder 4">
            <a:extLst>
              <a:ext uri="{FF2B5EF4-FFF2-40B4-BE49-F238E27FC236}">
                <a16:creationId xmlns:a16="http://schemas.microsoft.com/office/drawing/2014/main" id="{E1A22FA3-5097-9243-5A48-8A19E17520DB}"/>
              </a:ext>
            </a:extLst>
          </p:cNvPr>
          <p:cNvSpPr>
            <a:spLocks noGrp="1"/>
          </p:cNvSpPr>
          <p:nvPr>
            <p:ph type="body" sz="quarter" idx="11"/>
          </p:nvPr>
        </p:nvSpPr>
        <p:spPr>
          <a:xfrm>
            <a:off x="4746801" y="4075178"/>
            <a:ext cx="4029075" cy="388938"/>
          </a:xfrm>
        </p:spPr>
        <p:txBody>
          <a:bodyPr>
            <a:noAutofit/>
          </a:bodyPr>
          <a:lstStyle/>
          <a:p>
            <a:endParaRPr lang="en-US" dirty="0"/>
          </a:p>
          <a:p>
            <a:endParaRPr lang="en-US" dirty="0"/>
          </a:p>
          <a:p>
            <a:endParaRPr lang="en-US" dirty="0"/>
          </a:p>
          <a:p>
            <a:endParaRPr lang="en-US" dirty="0"/>
          </a:p>
          <a:p>
            <a:r>
              <a:rPr lang="en-US" dirty="0"/>
              <a:t>1. Gossec L, et al. Ann Rheum Dis 2020;79(6):700‐712.</a:t>
            </a:r>
          </a:p>
          <a:p>
            <a:r>
              <a:rPr lang="en-SG" dirty="0"/>
              <a:t>2. </a:t>
            </a:r>
            <a:r>
              <a:rPr lang="en-MY" dirty="0"/>
              <a:t>Coates LC, et al. </a:t>
            </a:r>
            <a:r>
              <a:rPr lang="en-US" dirty="0"/>
              <a:t>Arthritis Rheumatol 2016;68(5):1060-1071.</a:t>
            </a:r>
          </a:p>
          <a:p>
            <a:endParaRPr lang="en-US" dirty="0"/>
          </a:p>
          <a:p>
            <a:pPr marL="228600" indent="-228600">
              <a:buFont typeface="+mj-lt"/>
              <a:buAutoNum type="arabicPeriod"/>
            </a:pPr>
            <a:endParaRPr lang="en-SG" dirty="0"/>
          </a:p>
        </p:txBody>
      </p:sp>
    </p:spTree>
    <p:extLst>
      <p:ext uri="{BB962C8B-B14F-4D97-AF65-F5344CB8AC3E}">
        <p14:creationId xmlns:p14="http://schemas.microsoft.com/office/powerpoint/2010/main" val="1776382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455892" y="4754739"/>
            <a:ext cx="4361505" cy="387665"/>
          </a:xfrm>
        </p:spPr>
        <p:txBody>
          <a:bodyPr>
            <a:noAutofit/>
          </a:bodyPr>
          <a:lstStyle/>
          <a:p>
            <a:r>
              <a:rPr lang="ko" dirty="0"/>
              <a:t>CS, 코르티코스테로이드; CSA, 사이클로스포린 A; LEF, 레플루노마이드; MTX, 메토트렉세이트; NSAID, 비스테로이드성 항염증제; PsA, 건선성 관절염; SSZ, 설파살라진; TNFi, 종양 괴사 인자 억제제; UST, </a:t>
            </a:r>
            <a:r>
              <a:rPr lang="ko" sz="800" dirty="0"/>
              <a:t>우스테키누맙</a:t>
            </a:r>
            <a:endParaRPr lang="en-US" dirty="0"/>
          </a:p>
          <a:p>
            <a:endParaRPr lang="en-US" dirty="0"/>
          </a:p>
          <a:p>
            <a:endParaRPr lang="en-US" dirty="0"/>
          </a:p>
        </p:txBody>
      </p:sp>
      <p:graphicFrame>
        <p:nvGraphicFramePr>
          <p:cNvPr id="11" name="Table 10">
            <a:extLst>
              <a:ext uri="{FF2B5EF4-FFF2-40B4-BE49-F238E27FC236}">
                <a16:creationId xmlns:a16="http://schemas.microsoft.com/office/drawing/2014/main" id="{3A1F8BFA-5950-274E-9B9A-FCCF47E98D4F}"/>
              </a:ext>
            </a:extLst>
          </p:cNvPr>
          <p:cNvGraphicFramePr>
            <a:graphicFrameLocks noGrp="1"/>
          </p:cNvGraphicFramePr>
          <p:nvPr>
            <p:extLst>
              <p:ext uri="{D42A27DB-BD31-4B8C-83A1-F6EECF244321}">
                <p14:modId xmlns:p14="http://schemas.microsoft.com/office/powerpoint/2010/main" val="560669056"/>
              </p:ext>
            </p:extLst>
          </p:nvPr>
        </p:nvGraphicFramePr>
        <p:xfrm>
          <a:off x="489989" y="1059511"/>
          <a:ext cx="8285805" cy="3718560"/>
        </p:xfrm>
        <a:graphic>
          <a:graphicData uri="http://schemas.openxmlformats.org/drawingml/2006/table">
            <a:tbl>
              <a:tblPr firstRow="1" bandRow="1">
                <a:tableStyleId>{69012ECD-51FC-41F1-AA8D-1B2483CD663E}</a:tableStyleId>
              </a:tblPr>
              <a:tblGrid>
                <a:gridCol w="1961111">
                  <a:extLst>
                    <a:ext uri="{9D8B030D-6E8A-4147-A177-3AD203B41FA5}">
                      <a16:colId xmlns:a16="http://schemas.microsoft.com/office/drawing/2014/main" val="3096556369"/>
                    </a:ext>
                  </a:extLst>
                </a:gridCol>
                <a:gridCol w="3619500">
                  <a:extLst>
                    <a:ext uri="{9D8B030D-6E8A-4147-A177-3AD203B41FA5}">
                      <a16:colId xmlns:a16="http://schemas.microsoft.com/office/drawing/2014/main" val="2805573656"/>
                    </a:ext>
                  </a:extLst>
                </a:gridCol>
                <a:gridCol w="2705194">
                  <a:extLst>
                    <a:ext uri="{9D8B030D-6E8A-4147-A177-3AD203B41FA5}">
                      <a16:colId xmlns:a16="http://schemas.microsoft.com/office/drawing/2014/main" val="2791727592"/>
                    </a:ext>
                  </a:extLst>
                </a:gridCol>
              </a:tblGrid>
              <a:tr h="0">
                <a:tc gridSpan="3">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o-KR" altLang="en-US" sz="1400" b="0" dirty="0" err="1" smtClean="0">
                          <a:latin typeface="Arial" panose="020B0604020202020204" pitchFamily="34" charset="0"/>
                          <a:cs typeface="Arial" panose="020B0604020202020204" pitchFamily="34" charset="0"/>
                        </a:rPr>
                        <a:t>건선관절염</a:t>
                      </a:r>
                      <a:r>
                        <a:rPr lang="ko-KR" altLang="en-US" sz="1400" b="0" dirty="0" smtClean="0">
                          <a:latin typeface="Arial" panose="020B0604020202020204" pitchFamily="34" charset="0"/>
                          <a:cs typeface="Arial" panose="020B0604020202020204" pitchFamily="34" charset="0"/>
                        </a:rPr>
                        <a:t> 치료에서 특별한 주의를 요하는 동반 질환</a:t>
                      </a:r>
                      <a:r>
                        <a:rPr lang="ko" sz="1400" b="0" dirty="0" smtClean="0">
                          <a:solidFill>
                            <a:schemeClr val="bg1"/>
                          </a:solidFill>
                          <a:latin typeface="Arial" panose="020B0604020202020204" pitchFamily="34" charset="0"/>
                          <a:cs typeface="Arial" panose="020B0604020202020204" pitchFamily="34" charset="0"/>
                        </a:rPr>
                        <a:t> </a:t>
                      </a:r>
                      <a:r>
                        <a:rPr lang="ko" sz="1400" b="0" baseline="30000" dirty="0">
                          <a:solidFill>
                            <a:schemeClr val="bg1"/>
                          </a:solidFill>
                          <a:latin typeface="Arial" panose="020B0604020202020204" pitchFamily="34" charset="0"/>
                          <a:cs typeface="Arial" panose="020B0604020202020204" pitchFamily="34" charset="0"/>
                        </a:rPr>
                        <a:t>2-6</a:t>
                      </a:r>
                      <a:endParaRPr lang="en-US" sz="1400" b="0" dirty="0">
                        <a:solidFill>
                          <a:schemeClr val="tx1"/>
                        </a:solidFill>
                        <a:latin typeface="Arial" panose="020B0604020202020204" pitchFamily="34" charset="0"/>
                        <a:cs typeface="Arial" panose="020B0604020202020204" pitchFamily="34" charset="0"/>
                      </a:endParaRPr>
                    </a:p>
                  </a:txBody>
                  <a:tcPr/>
                </a:tc>
                <a:tc h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a:noFill/>
                  </a:tcPr>
                </a:tc>
                <a:tc hMerge="1">
                  <a:txBody>
                    <a:bodyPr/>
                    <a:lstStyle/>
                    <a:p>
                      <a:endParaRPr lang="en-US"/>
                    </a:p>
                  </a:txBody>
                  <a:tcPr/>
                </a:tc>
                <a:extLst>
                  <a:ext uri="{0D108BD9-81ED-4DB2-BD59-A6C34878D82A}">
                    <a16:rowId xmlns:a16="http://schemas.microsoft.com/office/drawing/2014/main" val="1361172273"/>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천식</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NSAIDs</a:t>
                      </a:r>
                    </a:p>
                  </a:txBody>
                  <a:tcPr/>
                </a:tc>
                <a:tc rowSpan="14">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65864340"/>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심혈관 심장 질환</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 NSAID</a:t>
                      </a:r>
                    </a:p>
                  </a:txBody>
                  <a:tcPr/>
                </a:tc>
                <a:tc vMerge="1">
                  <a:txBody>
                    <a:bodyPr/>
                    <a:lstStyle/>
                    <a:p>
                      <a:endParaRPr lang="en-US"/>
                    </a:p>
                  </a:txBody>
                  <a:tcPr/>
                </a:tc>
                <a:extLst>
                  <a:ext uri="{0D108BD9-81ED-4DB2-BD59-A6C34878D82A}">
                    <a16:rowId xmlns:a16="http://schemas.microsoft.com/office/drawing/2014/main" val="190868772"/>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dirty="0">
                          <a:latin typeface="Arial" panose="020B0604020202020204" pitchFamily="34" charset="0"/>
                          <a:cs typeface="Arial" panose="020B0604020202020204" pitchFamily="34" charset="0"/>
                        </a:rPr>
                        <a:t>울혈 성 심부전증</a:t>
                      </a:r>
                      <a:endParaRPr lang="en-US" sz="10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 NSAIDs, TNFi</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9016106"/>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만성 신장 질환</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CSA, LEF, MTX, NSAID</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30289668"/>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우울증</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dirty="0">
                          <a:latin typeface="Arial" panose="020B0604020202020204" pitchFamily="34" charset="0"/>
                          <a:cs typeface="Arial" panose="020B0604020202020204" pitchFamily="34" charset="0"/>
                        </a:rPr>
                        <a:t>아프레밀라스트</a:t>
                      </a:r>
                      <a:endParaRPr lang="en-US" sz="1000" b="0" dirty="0">
                        <a:latin typeface="Arial" panose="020B0604020202020204" pitchFamily="34" charset="0"/>
                        <a:cs typeface="Arial" panose="020B0604020202020204" pitchFamily="34" charset="0"/>
                      </a:endParaRP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10804024"/>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당뇨병</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 MTX</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40579502"/>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dirty="0" smtClean="0">
                          <a:latin typeface="Arial" panose="020B0604020202020204" pitchFamily="34" charset="0"/>
                          <a:cs typeface="Arial" panose="020B0604020202020204" pitchFamily="34" charset="0"/>
                        </a:rPr>
                        <a:t>지방간</a:t>
                      </a:r>
                      <a:endParaRPr lang="en-US" sz="10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LEF, MTX, NSAID, SSZ</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75755418"/>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염증성 장 질환</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NSAIDs</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64597961"/>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dirty="0">
                          <a:latin typeface="Arial" panose="020B0604020202020204" pitchFamily="34" charset="0"/>
                          <a:cs typeface="Arial" panose="020B0604020202020204" pitchFamily="34" charset="0"/>
                        </a:rPr>
                        <a:t>대사 증후군</a:t>
                      </a:r>
                      <a:endParaRPr lang="en-US" sz="10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 MTX</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76012394"/>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다발성 경화증</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TNFi</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36550599"/>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비만</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 MTX</a:t>
                      </a:r>
                    </a:p>
                  </a:txBody>
                  <a:tcPr/>
                </a:tc>
                <a:tc vMerge="1">
                  <a:txBody>
                    <a:bodyPr/>
                    <a:lstStyle/>
                    <a:p>
                      <a:endParaRPr lang="en-US"/>
                    </a:p>
                  </a:txBody>
                  <a:tcPr/>
                </a:tc>
                <a:extLst>
                  <a:ext uri="{0D108BD9-81ED-4DB2-BD59-A6C34878D82A}">
                    <a16:rowId xmlns:a16="http://schemas.microsoft.com/office/drawing/2014/main" val="290312099"/>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dirty="0">
                          <a:latin typeface="Arial" panose="020B0604020202020204" pitchFamily="34" charset="0"/>
                          <a:cs typeface="Arial" panose="020B0604020202020204" pitchFamily="34" charset="0"/>
                        </a:rPr>
                        <a:t>골다공증</a:t>
                      </a:r>
                      <a:endParaRPr lang="en-US" sz="10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42999813"/>
                  </a:ext>
                </a:extLst>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재발성 감염</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CS, MTX, LEF, NSAIDs, TNFi, </a:t>
                      </a:r>
                      <a:r>
                        <a:rPr lang="ko" sz="1000" kern="1200" dirty="0">
                          <a:solidFill>
                            <a:schemeClr val="tx1"/>
                          </a:solidFill>
                          <a:effectLst/>
                          <a:latin typeface="Arial" panose="020B0604020202020204" pitchFamily="34" charset="0"/>
                          <a:ea typeface="+mn-ea"/>
                          <a:cs typeface="Arial" panose="020B0604020202020204" pitchFamily="34" charset="0"/>
                        </a:rPr>
                        <a:t>UST</a:t>
                      </a:r>
                      <a:endParaRPr lang="en-US" sz="1000" b="0" dirty="0">
                        <a:latin typeface="Arial" panose="020B0604020202020204" pitchFamily="34" charset="0"/>
                        <a:cs typeface="Arial" panose="020B0604020202020204" pitchFamily="34" charset="0"/>
                      </a:endParaRP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90337707"/>
                  </a:ext>
                </a:extLst>
              </a:tr>
              <a:tr h="1624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kern="1200" dirty="0">
                          <a:effectLst/>
                          <a:latin typeface="Arial" panose="020B0604020202020204" pitchFamily="34" charset="0"/>
                          <a:cs typeface="Arial" panose="020B0604020202020204" pitchFamily="34" charset="0"/>
                        </a:rPr>
                        <a:t>포도막염</a:t>
                      </a:r>
                      <a:endParaRPr lang="en-US" sz="1000" b="0" i="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000" b="0" dirty="0">
                          <a:latin typeface="Arial" panose="020B0604020202020204" pitchFamily="34" charset="0"/>
                          <a:cs typeface="Arial" panose="020B0604020202020204" pitchFamily="34" charset="0"/>
                        </a:rPr>
                        <a:t>에타너셉트</a:t>
                      </a:r>
                    </a:p>
                  </a:txBody>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908525"/>
                  </a:ext>
                </a:extLst>
              </a:tr>
            </a:tbl>
          </a:graphicData>
        </a:graphic>
      </p:graphicFrame>
      <p:pic>
        <p:nvPicPr>
          <p:cNvPr id="7" name="Picture 6">
            <a:extLst>
              <a:ext uri="{FF2B5EF4-FFF2-40B4-BE49-F238E27FC236}">
                <a16:creationId xmlns:a16="http://schemas.microsoft.com/office/drawing/2014/main" id="{583A4D86-5E4B-2A4A-B264-A560FA798A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1530" y="2226365"/>
            <a:ext cx="1815548" cy="1537252"/>
          </a:xfrm>
          <a:prstGeom prst="rect">
            <a:avLst/>
          </a:prstGeom>
        </p:spPr>
      </p:pic>
      <p:sp>
        <p:nvSpPr>
          <p:cNvPr id="8" name="Text Placeholder 4">
            <a:extLst>
              <a:ext uri="{FF2B5EF4-FFF2-40B4-BE49-F238E27FC236}">
                <a16:creationId xmlns:a16="http://schemas.microsoft.com/office/drawing/2014/main" id="{5AB1FF2C-77E8-87B1-22EB-B43BBE85CF76}"/>
              </a:ext>
            </a:extLst>
          </p:cNvPr>
          <p:cNvSpPr>
            <a:spLocks noGrp="1"/>
          </p:cNvSpPr>
          <p:nvPr>
            <p:ph type="body" sz="quarter" idx="11"/>
          </p:nvPr>
        </p:nvSpPr>
        <p:spPr>
          <a:xfrm>
            <a:off x="4986698" y="4262437"/>
            <a:ext cx="4029075" cy="388938"/>
          </a:xfrm>
          <a:solidFill>
            <a:schemeClr val="bg1"/>
          </a:solidFill>
        </p:spPr>
        <p:txBody>
          <a:bodyPr>
            <a:noAutofit/>
          </a:bodyPr>
          <a:lstStyle/>
          <a:p>
            <a:r>
              <a:rPr lang="en-US" dirty="0" smtClean="0"/>
              <a:t>1. </a:t>
            </a:r>
            <a:r>
              <a:rPr lang="en-US" dirty="0"/>
              <a:t>Gossec L, et al. Ann Rheum Dis 2020;79(6):700‐712.</a:t>
            </a:r>
          </a:p>
          <a:p>
            <a:r>
              <a:rPr lang="en-SG" dirty="0"/>
              <a:t>2. </a:t>
            </a:r>
            <a:r>
              <a:rPr lang="en-MY" dirty="0"/>
              <a:t>Coates LC, et al. </a:t>
            </a:r>
            <a:r>
              <a:rPr lang="en-US" dirty="0"/>
              <a:t>Arthritis Rheumatol 2016;68(5):1060-1071.</a:t>
            </a:r>
          </a:p>
          <a:p>
            <a:r>
              <a:rPr lang="en-US" dirty="0"/>
              <a:t>3. Solomon DH, et al. UpToDate. Available at: </a:t>
            </a:r>
            <a:r>
              <a:rPr lang="en-US" dirty="0">
                <a:hlinkClick r:id="rId4"/>
              </a:rPr>
              <a:t>https://www.uptodate.com/contents/nonsteroidal-antiinflammatory-drugs-nsaids-beyond-the-basics </a:t>
            </a:r>
            <a:r>
              <a:rPr lang="en-US" dirty="0"/>
              <a:t> Accessed 20 September 2020.  </a:t>
            </a:r>
          </a:p>
          <a:p>
            <a:r>
              <a:rPr lang="en-US" dirty="0"/>
              <a:t>4. Kopp TI, et al. Annals of the Rheumatic Diseases 2020;79:566-572.</a:t>
            </a:r>
          </a:p>
          <a:p>
            <a:r>
              <a:rPr lang="en-US" dirty="0"/>
              <a:t>5. Savas M, et al. Int J Med Sci 2017;14(7):615-621. </a:t>
            </a:r>
          </a:p>
          <a:p>
            <a:r>
              <a:rPr lang="en-US" dirty="0"/>
              <a:t>6. Germano V, et al. J Transl Med 2014;12:77.</a:t>
            </a:r>
          </a:p>
          <a:p>
            <a:endParaRPr lang="en-US" dirty="0"/>
          </a:p>
          <a:p>
            <a:pPr marL="228600" indent="-228600">
              <a:buFont typeface="+mj-lt"/>
              <a:buAutoNum type="arabicPeriod"/>
            </a:pPr>
            <a:endParaRPr lang="en-SG" dirty="0"/>
          </a:p>
        </p:txBody>
      </p:sp>
      <p:sp>
        <p:nvSpPr>
          <p:cNvPr id="9" name="Title 1">
            <a:extLst>
              <a:ext uri="{FF2B5EF4-FFF2-40B4-BE49-F238E27FC236}">
                <a16:creationId xmlns:a16="http://schemas.microsoft.com/office/drawing/2014/main" id="{A92C69AD-461B-4983-90D7-63FB9CD58308}"/>
              </a:ext>
            </a:extLst>
          </p:cNvPr>
          <p:cNvSpPr>
            <a:spLocks noGrp="1"/>
          </p:cNvSpPr>
          <p:nvPr>
            <p:ph type="title"/>
          </p:nvPr>
        </p:nvSpPr>
        <p:spPr>
          <a:xfrm>
            <a:off x="515851" y="194928"/>
            <a:ext cx="8138160" cy="731509"/>
          </a:xfrm>
        </p:spPr>
        <p:txBody>
          <a:bodyPr>
            <a:noAutofit/>
          </a:bodyPr>
          <a:lstStyle/>
          <a:p>
            <a:r>
              <a:rPr lang="ko-KR" altLang="en-US" dirty="0" smtClean="0"/>
              <a:t>건선관절염에서</a:t>
            </a:r>
            <a:r>
              <a:rPr lang="ko" altLang="ko-KR" dirty="0" smtClean="0"/>
              <a:t> </a:t>
            </a:r>
            <a:r>
              <a:rPr lang="ko-KR" altLang="en-US" dirty="0"/>
              <a:t>동반 질환의 </a:t>
            </a:r>
            <a:r>
              <a:rPr lang="ko" altLang="ko-KR" dirty="0"/>
              <a:t>조기 발견 및 관리</a:t>
            </a:r>
            <a:r>
              <a:rPr lang="ko" altLang="ko-KR" baseline="30000" dirty="0"/>
              <a:t>1,2 </a:t>
            </a:r>
            <a:r>
              <a:rPr lang="ko" altLang="ko-KR" dirty="0" smtClean="0"/>
              <a:t>(</a:t>
            </a:r>
            <a:r>
              <a:rPr lang="en-US" altLang="ko" dirty="0" smtClean="0"/>
              <a:t>2/3</a:t>
            </a:r>
            <a:r>
              <a:rPr lang="ko" altLang="ko-KR" dirty="0"/>
              <a:t>) </a:t>
            </a:r>
            <a:endParaRPr lang="ko" dirty="0"/>
          </a:p>
        </p:txBody>
      </p:sp>
    </p:spTree>
    <p:extLst>
      <p:ext uri="{BB962C8B-B14F-4D97-AF65-F5344CB8AC3E}">
        <p14:creationId xmlns:p14="http://schemas.microsoft.com/office/powerpoint/2010/main" val="905617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Autofit/>
          </a:bodyPr>
          <a:lstStyle/>
          <a:p>
            <a:r>
              <a:rPr lang="ko" dirty="0"/>
              <a:t>GRAPPA, 건선 및 건선 관절염 연구 및 평가 그룹; MTX, 메토트렉세이트; PsA, 건선성 관절염; TNF, 종양 괴사 인자</a:t>
            </a:r>
          </a:p>
        </p:txBody>
      </p:sp>
      <p:graphicFrame>
        <p:nvGraphicFramePr>
          <p:cNvPr id="6" name="Table 5">
            <a:extLst>
              <a:ext uri="{FF2B5EF4-FFF2-40B4-BE49-F238E27FC236}">
                <a16:creationId xmlns:a16="http://schemas.microsoft.com/office/drawing/2014/main" id="{E267198F-31DA-3847-B0BD-002FFC788C95}"/>
              </a:ext>
            </a:extLst>
          </p:cNvPr>
          <p:cNvGraphicFramePr>
            <a:graphicFrameLocks noGrp="1"/>
          </p:cNvGraphicFramePr>
          <p:nvPr>
            <p:extLst/>
          </p:nvPr>
        </p:nvGraphicFramePr>
        <p:xfrm>
          <a:off x="489989" y="1053910"/>
          <a:ext cx="5209255" cy="825300"/>
        </p:xfrm>
        <a:graphic>
          <a:graphicData uri="http://schemas.openxmlformats.org/drawingml/2006/table">
            <a:tbl>
              <a:tblPr firstRow="1" bandRow="1">
                <a:tableStyleId>{69012ECD-51FC-41F1-AA8D-1B2483CD663E}</a:tableStyleId>
              </a:tblPr>
              <a:tblGrid>
                <a:gridCol w="5209255">
                  <a:extLst>
                    <a:ext uri="{9D8B030D-6E8A-4147-A177-3AD203B41FA5}">
                      <a16:colId xmlns:a16="http://schemas.microsoft.com/office/drawing/2014/main" val="1720842174"/>
                    </a:ext>
                  </a:extLst>
                </a:gridCol>
              </a:tblGrid>
              <a:tr h="307140">
                <a:tc>
                  <a:txBody>
                    <a:bodyPr/>
                    <a:lstStyle/>
                    <a:p>
                      <a:endParaRPr lang="en-GB" sz="1400" dirty="0">
                        <a:latin typeface="Arial" panose="020B0604020202020204" pitchFamily="34" charset="0"/>
                        <a:cs typeface="Arial" panose="020B0604020202020204" pitchFamily="34" charset="0"/>
                      </a:endParaRP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2210852"/>
                  </a:ext>
                </a:extLst>
              </a:tr>
              <a:tr h="27100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환자가 생물학적 제제 또는 MTX를 복용 중인 경우 피부암에 대한 정기 피부 검사 의뢰를 고려하십시오.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2,3</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870380718"/>
                  </a:ext>
                </a:extLst>
              </a:tr>
            </a:tbl>
          </a:graphicData>
        </a:graphic>
      </p:graphicFrame>
      <p:graphicFrame>
        <p:nvGraphicFramePr>
          <p:cNvPr id="9" name="Table 8">
            <a:extLst>
              <a:ext uri="{FF2B5EF4-FFF2-40B4-BE49-F238E27FC236}">
                <a16:creationId xmlns:a16="http://schemas.microsoft.com/office/drawing/2014/main" id="{44554B94-B7AC-264D-AB13-72392C176999}"/>
              </a:ext>
            </a:extLst>
          </p:cNvPr>
          <p:cNvGraphicFramePr>
            <a:graphicFrameLocks noGrp="1"/>
          </p:cNvGraphicFramePr>
          <p:nvPr>
            <p:extLst>
              <p:ext uri="{D42A27DB-BD31-4B8C-83A1-F6EECF244321}">
                <p14:modId xmlns:p14="http://schemas.microsoft.com/office/powerpoint/2010/main" val="1986003629"/>
              </p:ext>
            </p:extLst>
          </p:nvPr>
        </p:nvGraphicFramePr>
        <p:xfrm>
          <a:off x="515851" y="2064571"/>
          <a:ext cx="5183393" cy="1524000"/>
        </p:xfrm>
        <a:graphic>
          <a:graphicData uri="http://schemas.openxmlformats.org/drawingml/2006/table">
            <a:tbl>
              <a:tblPr firstRow="1" bandRow="1">
                <a:tableStyleId>{69012ECD-51FC-41F1-AA8D-1B2483CD663E}</a:tableStyleId>
              </a:tblPr>
              <a:tblGrid>
                <a:gridCol w="1579649">
                  <a:extLst>
                    <a:ext uri="{9D8B030D-6E8A-4147-A177-3AD203B41FA5}">
                      <a16:colId xmlns:a16="http://schemas.microsoft.com/office/drawing/2014/main" val="3096556369"/>
                    </a:ext>
                  </a:extLst>
                </a:gridCol>
                <a:gridCol w="3603744">
                  <a:extLst>
                    <a:ext uri="{9D8B030D-6E8A-4147-A177-3AD203B41FA5}">
                      <a16:colId xmlns:a16="http://schemas.microsoft.com/office/drawing/2014/main" val="2805573656"/>
                    </a:ext>
                  </a:extLst>
                </a:gridCol>
              </a:tblGrid>
              <a:tr h="346096">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KR" altLang="en-US" sz="1400" b="0" dirty="0">
                          <a:latin typeface="Arial" panose="020B0604020202020204" pitchFamily="34" charset="0"/>
                          <a:cs typeface="Arial" panose="020B0604020202020204" pitchFamily="34" charset="0"/>
                        </a:rPr>
                        <a:t>피부암에 대하여 주</a:t>
                      </a:r>
                      <a:r>
                        <a:rPr lang="ko" sz="1400" b="0" dirty="0">
                          <a:latin typeface="Arial" panose="020B0604020202020204" pitchFamily="34" charset="0"/>
                          <a:cs typeface="Arial" panose="020B0604020202020204" pitchFamily="34" charset="0"/>
                        </a:rPr>
                        <a:t>의해서 사용해야 하거나</a:t>
                      </a:r>
                      <a:r>
                        <a:rPr lang="en-US" altLang="ko" sz="1400" b="0" dirty="0">
                          <a:latin typeface="Arial" panose="020B0604020202020204" pitchFamily="34" charset="0"/>
                          <a:cs typeface="Arial" panose="020B0604020202020204" pitchFamily="34" charset="0"/>
                        </a:rPr>
                        <a:t>,</a:t>
                      </a:r>
                      <a:r>
                        <a:rPr lang="ko" sz="1400" b="0" dirty="0">
                          <a:latin typeface="Arial" panose="020B0604020202020204" pitchFamily="34" charset="0"/>
                          <a:cs typeface="Arial" panose="020B0604020202020204" pitchFamily="34" charset="0"/>
                        </a:rPr>
                        <a:t> 피부암에 대한 우려가 제기</a:t>
                      </a:r>
                      <a:r>
                        <a:rPr lang="ko-KR" altLang="en-US" sz="1400" b="0" dirty="0">
                          <a:latin typeface="Arial" panose="020B0604020202020204" pitchFamily="34" charset="0"/>
                          <a:cs typeface="Arial" panose="020B0604020202020204" pitchFamily="34" charset="0"/>
                        </a:rPr>
                        <a:t>된 </a:t>
                      </a:r>
                      <a:r>
                        <a:rPr lang="ko" sz="1400" b="0" dirty="0">
                          <a:latin typeface="Arial" panose="020B0604020202020204" pitchFamily="34" charset="0"/>
                          <a:cs typeface="Arial" panose="020B0604020202020204" pitchFamily="34" charset="0"/>
                        </a:rPr>
                        <a:t> </a:t>
                      </a:r>
                      <a:r>
                        <a:rPr lang="ko-KR" altLang="en-US" sz="1400" b="0" dirty="0" err="1" smtClean="0">
                          <a:latin typeface="Arial" panose="020B0604020202020204" pitchFamily="34" charset="0"/>
                          <a:cs typeface="Arial" panose="020B0604020202020204" pitchFamily="34" charset="0"/>
                        </a:rPr>
                        <a:t>건선관절염</a:t>
                      </a:r>
                      <a:r>
                        <a:rPr lang="ko-KR" altLang="en-US" sz="1400" b="0" dirty="0" smtClean="0">
                          <a:latin typeface="Arial" panose="020B0604020202020204" pitchFamily="34" charset="0"/>
                          <a:cs typeface="Arial" panose="020B0604020202020204" pitchFamily="34" charset="0"/>
                        </a:rPr>
                        <a:t> 치료</a:t>
                      </a:r>
                      <a:r>
                        <a:rPr lang="ko" sz="1400" b="0" dirty="0" smtClean="0">
                          <a:latin typeface="Arial" panose="020B0604020202020204" pitchFamily="34" charset="0"/>
                          <a:cs typeface="Arial" panose="020B0604020202020204" pitchFamily="34" charset="0"/>
                        </a:rPr>
                        <a:t>: </a:t>
                      </a:r>
                      <a:r>
                        <a:rPr lang="ko" sz="1400" b="0" baseline="30000" dirty="0">
                          <a:solidFill>
                            <a:schemeClr val="bg1"/>
                          </a:solidFill>
                          <a:latin typeface="Arial" panose="020B0604020202020204" pitchFamily="34" charset="0"/>
                          <a:cs typeface="Arial" panose="020B0604020202020204" pitchFamily="34" charset="0"/>
                        </a:rPr>
                        <a:t>2-4</a:t>
                      </a:r>
                      <a:endParaRPr lang="en-US" sz="1400" b="0" dirty="0">
                        <a:solidFill>
                          <a:schemeClr val="tx1"/>
                        </a:solidFill>
                        <a:latin typeface="Arial" panose="020B0604020202020204" pitchFamily="34" charset="0"/>
                        <a:cs typeface="Arial" panose="020B0604020202020204" pitchFamily="34" charset="0"/>
                      </a:endParaRPr>
                    </a:p>
                  </a:txBody>
                  <a:tcPr/>
                </a:tc>
                <a:tc h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361172273"/>
                  </a:ext>
                </a:extLst>
              </a:tr>
              <a:tr h="247465">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kern="1200" dirty="0">
                          <a:solidFill>
                            <a:schemeClr val="tx1"/>
                          </a:solidFill>
                          <a:effectLst/>
                          <a:latin typeface="Arial" panose="020B0604020202020204" pitchFamily="34" charset="0"/>
                          <a:ea typeface="+mn-ea"/>
                          <a:cs typeface="Arial" panose="020B0604020202020204" pitchFamily="34" charset="0"/>
                        </a:rPr>
                        <a:t>MTX</a:t>
                      </a:r>
                    </a:p>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200" kern="1200" dirty="0">
                          <a:solidFill>
                            <a:schemeClr val="tx1"/>
                          </a:solidFill>
                          <a:effectLst/>
                          <a:latin typeface="Arial" panose="020B0604020202020204" pitchFamily="34" charset="0"/>
                          <a:ea typeface="+mn-ea"/>
                          <a:cs typeface="Arial" panose="020B0604020202020204" pitchFamily="34" charset="0"/>
                        </a:rPr>
                        <a:t>TNFi</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KR" altLang="en-US" sz="1200" b="0" i="0" kern="1200" dirty="0">
                          <a:solidFill>
                            <a:schemeClr val="tx1"/>
                          </a:solidFill>
                          <a:effectLst/>
                          <a:latin typeface="Arial" panose="020B0604020202020204" pitchFamily="34" charset="0"/>
                          <a:ea typeface="+mn-ea"/>
                          <a:cs typeface="Arial" panose="020B0604020202020204" pitchFamily="34" charset="0"/>
                        </a:rPr>
                        <a:t>유</a:t>
                      </a:r>
                      <a:r>
                        <a:rPr lang="ko" sz="1200" kern="1200" dirty="0">
                          <a:solidFill>
                            <a:schemeClr val="tx1"/>
                          </a:solidFill>
                          <a:effectLst/>
                          <a:latin typeface="Arial" panose="020B0604020202020204" pitchFamily="34" charset="0"/>
                          <a:ea typeface="+mn-ea"/>
                          <a:cs typeface="Arial" panose="020B0604020202020204" pitchFamily="34" charset="0"/>
                        </a:rPr>
                        <a:t>스테키누맙</a:t>
                      </a:r>
                      <a:endParaRPr lang="en-US" sz="1200" b="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17857334"/>
                  </a:ext>
                </a:extLst>
              </a:tr>
            </a:tbl>
          </a:graphicData>
        </a:graphic>
      </p:graphicFrame>
      <p:pic>
        <p:nvPicPr>
          <p:cNvPr id="7" name="Picture 6">
            <a:extLst>
              <a:ext uri="{FF2B5EF4-FFF2-40B4-BE49-F238E27FC236}">
                <a16:creationId xmlns:a16="http://schemas.microsoft.com/office/drawing/2014/main" id="{7AA2B371-494A-0741-9E12-B8A7BF0FF98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2811" y="2643076"/>
            <a:ext cx="1364973" cy="880522"/>
          </a:xfrm>
          <a:prstGeom prst="rect">
            <a:avLst/>
          </a:prstGeom>
        </p:spPr>
      </p:pic>
      <p:pic>
        <p:nvPicPr>
          <p:cNvPr id="3" name="Picture 2">
            <a:extLst>
              <a:ext uri="{FF2B5EF4-FFF2-40B4-BE49-F238E27FC236}">
                <a16:creationId xmlns:a16="http://schemas.microsoft.com/office/drawing/2014/main" id="{FE40D888-59F0-3749-B245-93A5497BE5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2500" y="1433413"/>
            <a:ext cx="2806700" cy="2026471"/>
          </a:xfrm>
          <a:prstGeom prst="rect">
            <a:avLst/>
          </a:prstGeom>
        </p:spPr>
      </p:pic>
      <p:sp>
        <p:nvSpPr>
          <p:cNvPr id="10" name="텍스트 개체 틀 9">
            <a:extLst>
              <a:ext uri="{FF2B5EF4-FFF2-40B4-BE49-F238E27FC236}">
                <a16:creationId xmlns:a16="http://schemas.microsoft.com/office/drawing/2014/main" id="{E641F67D-24CA-C9F8-CD87-1463F0C43D9A}"/>
              </a:ext>
            </a:extLst>
          </p:cNvPr>
          <p:cNvSpPr>
            <a:spLocks noGrp="1"/>
          </p:cNvSpPr>
          <p:nvPr>
            <p:ph type="body" sz="quarter" idx="11"/>
          </p:nvPr>
        </p:nvSpPr>
        <p:spPr/>
        <p:txBody>
          <a:bodyPr/>
          <a:lstStyle/>
          <a:p>
            <a:endParaRPr lang="ko-KR" altLang="en-US"/>
          </a:p>
        </p:txBody>
      </p:sp>
      <p:sp>
        <p:nvSpPr>
          <p:cNvPr id="11" name="Text Placeholder 4">
            <a:extLst>
              <a:ext uri="{FF2B5EF4-FFF2-40B4-BE49-F238E27FC236}">
                <a16:creationId xmlns:a16="http://schemas.microsoft.com/office/drawing/2014/main" id="{9E377CD1-B7A5-BFD3-0929-177ADCA5B5FC}"/>
              </a:ext>
            </a:extLst>
          </p:cNvPr>
          <p:cNvSpPr txBox="1">
            <a:spLocks/>
          </p:cNvSpPr>
          <p:nvPr/>
        </p:nvSpPr>
        <p:spPr>
          <a:xfrm>
            <a:off x="4572000" y="4392349"/>
            <a:ext cx="4029441" cy="38845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a:p>
          <a:p>
            <a:r>
              <a:rPr lang="en-US"/>
              <a:t>1. Gossec L, et al. Ann Rheum Dis 2020;79(6):700‐712.</a:t>
            </a:r>
          </a:p>
          <a:p>
            <a:r>
              <a:rPr lang="en-SG"/>
              <a:t>2. </a:t>
            </a:r>
            <a:r>
              <a:rPr lang="en-MY"/>
              <a:t>Coates LC, et al. </a:t>
            </a:r>
            <a:r>
              <a:rPr lang="en-US"/>
              <a:t>Arthritis Rheumatol 2016;68(5):1060-1071.</a:t>
            </a:r>
          </a:p>
          <a:p>
            <a:r>
              <a:rPr lang="en-US"/>
              <a:t>3. Solomon DH, et al. Ann Intern Med 2020;172(6):369-380.</a:t>
            </a:r>
          </a:p>
          <a:p>
            <a:r>
              <a:rPr lang="en-US"/>
              <a:t>4. Janssen Biotech, Inc. Important Safety Information | STELARA® (ustekinumab). Last updated 30 July 2020. Available at: </a:t>
            </a:r>
            <a:r>
              <a:rPr lang="en-US">
                <a:hlinkClick r:id="rId5"/>
              </a:rPr>
              <a:t>https://www.stelarainfo.com/safety</a:t>
            </a:r>
            <a:r>
              <a:rPr lang="en-US"/>
              <a:t> Accessed 20 September 2020. </a:t>
            </a:r>
          </a:p>
          <a:p>
            <a:endParaRPr lang="en-US"/>
          </a:p>
          <a:p>
            <a:pPr marL="228600" indent="-228600">
              <a:buFont typeface="+mj-lt"/>
              <a:buAutoNum type="arabicPeriod"/>
            </a:pPr>
            <a:endParaRPr lang="en-SG" dirty="0"/>
          </a:p>
        </p:txBody>
      </p:sp>
      <p:sp>
        <p:nvSpPr>
          <p:cNvPr id="12" name="Title 1">
            <a:extLst>
              <a:ext uri="{FF2B5EF4-FFF2-40B4-BE49-F238E27FC236}">
                <a16:creationId xmlns:a16="http://schemas.microsoft.com/office/drawing/2014/main" id="{A92C69AD-461B-4983-90D7-63FB9CD58308}"/>
              </a:ext>
            </a:extLst>
          </p:cNvPr>
          <p:cNvSpPr>
            <a:spLocks noGrp="1"/>
          </p:cNvSpPr>
          <p:nvPr>
            <p:ph type="title"/>
          </p:nvPr>
        </p:nvSpPr>
        <p:spPr>
          <a:xfrm>
            <a:off x="515851" y="194928"/>
            <a:ext cx="8138160" cy="731509"/>
          </a:xfrm>
        </p:spPr>
        <p:txBody>
          <a:bodyPr>
            <a:noAutofit/>
          </a:bodyPr>
          <a:lstStyle/>
          <a:p>
            <a:r>
              <a:rPr lang="ko-KR" altLang="en-US" dirty="0" smtClean="0"/>
              <a:t>건선관절염에서</a:t>
            </a:r>
            <a:r>
              <a:rPr lang="ko" altLang="ko-KR" dirty="0" smtClean="0"/>
              <a:t> </a:t>
            </a:r>
            <a:r>
              <a:rPr lang="ko-KR" altLang="en-US" dirty="0"/>
              <a:t>동반 질환의 </a:t>
            </a:r>
            <a:r>
              <a:rPr lang="ko" altLang="ko-KR" dirty="0"/>
              <a:t>조기 발견 및 관리</a:t>
            </a:r>
            <a:r>
              <a:rPr lang="ko" altLang="ko-KR" baseline="30000" dirty="0"/>
              <a:t>1,2 </a:t>
            </a:r>
            <a:r>
              <a:rPr lang="ko" altLang="ko-KR" dirty="0" smtClean="0"/>
              <a:t>(</a:t>
            </a:r>
            <a:r>
              <a:rPr lang="en-US" altLang="ko" dirty="0" smtClean="0"/>
              <a:t>3/3</a:t>
            </a:r>
            <a:r>
              <a:rPr lang="ko" altLang="ko-KR" dirty="0"/>
              <a:t>) </a:t>
            </a:r>
            <a:endParaRPr lang="ko" dirty="0"/>
          </a:p>
        </p:txBody>
      </p:sp>
    </p:spTree>
    <p:extLst>
      <p:ext uri="{BB962C8B-B14F-4D97-AF65-F5344CB8AC3E}">
        <p14:creationId xmlns:p14="http://schemas.microsoft.com/office/powerpoint/2010/main" val="3030264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 dirty="0"/>
              <a:t>성인 </a:t>
            </a:r>
            <a:r>
              <a:rPr lang="ko-KR" altLang="en-US" dirty="0" err="1"/>
              <a:t>건선관절염</a:t>
            </a:r>
            <a:r>
              <a:rPr lang="ko" dirty="0"/>
              <a:t>환자</a:t>
            </a:r>
            <a:r>
              <a:rPr lang="ko-KR" altLang="en-US" dirty="0"/>
              <a:t>의 </a:t>
            </a:r>
            <a:r>
              <a:rPr lang="ko" dirty="0"/>
              <a:t>감염</a:t>
            </a:r>
            <a:r>
              <a:rPr lang="ko-KR" altLang="en-US" dirty="0"/>
              <a:t>관리</a:t>
            </a:r>
            <a:r>
              <a:rPr lang="ko" dirty="0"/>
              <a:t> 및 예방 접종</a:t>
            </a:r>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Autofit/>
          </a:bodyPr>
          <a:lstStyle/>
          <a:p>
            <a:endParaRPr lang="en-US" dirty="0"/>
          </a:p>
          <a:p>
            <a:r>
              <a:rPr lang="ko" dirty="0"/>
              <a:t>DMARDs, 질병 수정 항류마티스 약물; PsA, 건선성 관절염; TNFi, 종양 괴사 인자 억제제</a:t>
            </a:r>
          </a:p>
        </p:txBody>
      </p:sp>
      <p:graphicFrame>
        <p:nvGraphicFramePr>
          <p:cNvPr id="13" name="Table 12">
            <a:extLst>
              <a:ext uri="{FF2B5EF4-FFF2-40B4-BE49-F238E27FC236}">
                <a16:creationId xmlns:a16="http://schemas.microsoft.com/office/drawing/2014/main" id="{C0DFD6BF-1B68-EC45-96DA-FA8D755E9021}"/>
              </a:ext>
            </a:extLst>
          </p:cNvPr>
          <p:cNvGraphicFramePr>
            <a:graphicFrameLocks noGrp="1"/>
          </p:cNvGraphicFramePr>
          <p:nvPr>
            <p:extLst>
              <p:ext uri="{D42A27DB-BD31-4B8C-83A1-F6EECF244321}">
                <p14:modId xmlns:p14="http://schemas.microsoft.com/office/powerpoint/2010/main" val="727526242"/>
              </p:ext>
            </p:extLst>
          </p:nvPr>
        </p:nvGraphicFramePr>
        <p:xfrm>
          <a:off x="401090" y="966583"/>
          <a:ext cx="4581728" cy="3812340"/>
        </p:xfrm>
        <a:graphic>
          <a:graphicData uri="http://schemas.openxmlformats.org/drawingml/2006/table">
            <a:tbl>
              <a:tblPr firstRow="1" bandRow="1">
                <a:tableStyleId>{69012ECD-51FC-41F1-AA8D-1B2483CD663E}</a:tableStyleId>
              </a:tblPr>
              <a:tblGrid>
                <a:gridCol w="4581728">
                  <a:extLst>
                    <a:ext uri="{9D8B030D-6E8A-4147-A177-3AD203B41FA5}">
                      <a16:colId xmlns:a16="http://schemas.microsoft.com/office/drawing/2014/main" val="1720842174"/>
                    </a:ext>
                  </a:extLst>
                </a:gridCol>
              </a:tblGrid>
              <a:tr h="3071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2210852"/>
                  </a:ext>
                </a:extLst>
              </a:tr>
              <a:tr h="27100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생물학적 제제 </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투여중인 환자에서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심각한 감염의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발생</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에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대</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하여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모니터링한다</a:t>
                      </a:r>
                      <a:r>
                        <a:rPr kumimoji="0" lang="en-US" altLang="ko-KR"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감염이 해결될 때까지 치료를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중단</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한다</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TNF</a:t>
                      </a:r>
                      <a:r>
                        <a:rPr kumimoji="0" lang="en-US" alt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err="1" smtClean="0">
                          <a:ln>
                            <a:noFill/>
                          </a:ln>
                          <a:solidFill>
                            <a:srgbClr val="000000"/>
                          </a:solidFill>
                          <a:effectLst/>
                          <a:uLnTx/>
                          <a:uFillTx/>
                          <a:latin typeface="Arial" panose="020B0604020202020204" pitchFamily="34" charset="0"/>
                          <a:ea typeface="+mn-ea"/>
                          <a:cs typeface="Arial" panose="020B0604020202020204" pitchFamily="34" charset="0"/>
                        </a:rPr>
                        <a:t>억제제</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를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사용하는 환자</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에서는 활동성 결핵을</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모니터링합니다.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매년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예방 접종 상태 및 추가 예방 접종 적응증에 대한 평가를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수행</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한다</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백신</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은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질병 </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활성도가 낮을 때에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투여</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한다</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면역억제</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제 투여를 계획하는 경우</a:t>
                      </a:r>
                      <a:r>
                        <a:rPr kumimoji="0" lang="en-US" altLang="ko-KR"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면역억제제 투약 전에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백신을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투여</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한다</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 </a:t>
                      </a:r>
                      <a:r>
                        <a:rPr kumimoji="0" lang="en-US" alt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불활성화</a:t>
                      </a:r>
                      <a:r>
                        <a:rPr kumimoji="0" lang="en-US" altLang="ko-KR"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사백신은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전신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글루코코티코이드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및 DMARD로 치료하는 동안 투여할 수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있다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약독화 생백신은 권장하지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않</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는</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인플루엔자 예방접종을 강력히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권장</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870380718"/>
                  </a:ext>
                </a:extLst>
              </a:tr>
            </a:tbl>
          </a:graphicData>
        </a:graphic>
      </p:graphicFrame>
      <p:pic>
        <p:nvPicPr>
          <p:cNvPr id="6" name="Picture 5">
            <a:extLst>
              <a:ext uri="{FF2B5EF4-FFF2-40B4-BE49-F238E27FC236}">
                <a16:creationId xmlns:a16="http://schemas.microsoft.com/office/drawing/2014/main" id="{F082BFD2-534F-4B4A-A396-A07A2DF3B2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9619" y="1200957"/>
            <a:ext cx="3483292" cy="2932368"/>
          </a:xfrm>
          <a:prstGeom prst="rect">
            <a:avLst/>
          </a:prstGeom>
        </p:spPr>
      </p:pic>
      <p:sp>
        <p:nvSpPr>
          <p:cNvPr id="8" name="Text Placeholder 4">
            <a:extLst>
              <a:ext uri="{FF2B5EF4-FFF2-40B4-BE49-F238E27FC236}">
                <a16:creationId xmlns:a16="http://schemas.microsoft.com/office/drawing/2014/main" id="{8F386DEA-B23D-FD85-BC64-39E952F47D49}"/>
              </a:ext>
            </a:extLst>
          </p:cNvPr>
          <p:cNvSpPr>
            <a:spLocks noGrp="1"/>
          </p:cNvSpPr>
          <p:nvPr>
            <p:ph type="body" sz="quarter" idx="11"/>
          </p:nvPr>
        </p:nvSpPr>
        <p:spPr>
          <a:xfrm>
            <a:off x="4713836" y="4213376"/>
            <a:ext cx="4029075" cy="388938"/>
          </a:xfrm>
        </p:spPr>
        <p:txBody>
          <a:bodyPr>
            <a:noAutofit/>
          </a:bodyPr>
          <a:lstStyle/>
          <a:p>
            <a:endParaRPr lang="en-US" dirty="0"/>
          </a:p>
          <a:p>
            <a:endParaRPr lang="en-US" dirty="0"/>
          </a:p>
          <a:p>
            <a:endParaRPr lang="en-US" dirty="0"/>
          </a:p>
          <a:p>
            <a:endParaRPr lang="en-US" dirty="0"/>
          </a:p>
          <a:p>
            <a:r>
              <a:rPr lang="en-US" dirty="0"/>
              <a:t>1. Bergman M, et al. Arthritis Res Ther. 2017;19(1):63. </a:t>
            </a:r>
          </a:p>
          <a:p>
            <a:r>
              <a:rPr lang="en-US" dirty="0"/>
              <a:t>2. Furer V, et al. Annals of the Rheumatic Diseases 2020;79:39-52.</a:t>
            </a:r>
          </a:p>
          <a:p>
            <a:endParaRPr lang="en-US" dirty="0"/>
          </a:p>
          <a:p>
            <a:endParaRPr lang="en-US" dirty="0"/>
          </a:p>
          <a:p>
            <a:pPr marL="228600" indent="-228600">
              <a:buFont typeface="+mj-lt"/>
              <a:buAutoNum type="arabicPeriod"/>
            </a:pPr>
            <a:endParaRPr lang="en-SG" dirty="0"/>
          </a:p>
        </p:txBody>
      </p:sp>
    </p:spTree>
    <p:extLst>
      <p:ext uri="{BB962C8B-B14F-4D97-AF65-F5344CB8AC3E}">
        <p14:creationId xmlns:p14="http://schemas.microsoft.com/office/powerpoint/2010/main" val="250678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 dirty="0"/>
              <a:t>주사 부위 반응 관리</a:t>
            </a:r>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Autofit/>
          </a:bodyPr>
          <a:lstStyle/>
          <a:p>
            <a:endParaRPr lang="en-US" dirty="0"/>
          </a:p>
          <a:p>
            <a:endParaRPr lang="en-US" dirty="0"/>
          </a:p>
          <a:p>
            <a:r>
              <a:rPr lang="ko" dirty="0"/>
              <a:t>ISR, 주사 부위 반응; PsA, 건선성 관절염</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392349"/>
            <a:ext cx="4029441" cy="388457"/>
          </a:xfrm>
        </p:spPr>
        <p:txBody>
          <a:bodyPr>
            <a:noAutofit/>
          </a:bodyPr>
          <a:lstStyle/>
          <a:p>
            <a:endParaRPr lang="en-US" dirty="0"/>
          </a:p>
          <a:p>
            <a:endParaRPr lang="en-US" dirty="0"/>
          </a:p>
          <a:p>
            <a:endParaRPr lang="en-US" dirty="0"/>
          </a:p>
          <a:p>
            <a:r>
              <a:rPr lang="ko" dirty="0"/>
              <a:t>1. 버그 MHH. J Drugs Dermatol 2017;16(7):695-698.</a:t>
            </a:r>
          </a:p>
          <a:p>
            <a:r>
              <a:rPr lang="ko" dirty="0"/>
              <a:t>2. Abrouk M, et al. Dermatol Ther (Heidelb) 2016;6(3):325-331.</a:t>
            </a:r>
          </a:p>
          <a:p>
            <a:r>
              <a:rPr lang="ko" dirty="0"/>
              <a:t>3. Fernandez JM, et al. Dermatol Ther 2020;33(2):e13240.</a:t>
            </a:r>
          </a:p>
          <a:p>
            <a:endParaRPr lang="en-US" dirty="0"/>
          </a:p>
          <a:p>
            <a:pPr marL="228600" indent="-228600">
              <a:buFont typeface="+mj-lt"/>
              <a:buAutoNum type="arabicPeriod"/>
            </a:pPr>
            <a:endParaRPr lang="en-SG" dirty="0"/>
          </a:p>
        </p:txBody>
      </p:sp>
      <p:graphicFrame>
        <p:nvGraphicFramePr>
          <p:cNvPr id="12" name="Table 11">
            <a:extLst>
              <a:ext uri="{FF2B5EF4-FFF2-40B4-BE49-F238E27FC236}">
                <a16:creationId xmlns:a16="http://schemas.microsoft.com/office/drawing/2014/main" id="{E25209F1-FE75-2B47-AC86-6EA12FF90018}"/>
              </a:ext>
            </a:extLst>
          </p:cNvPr>
          <p:cNvGraphicFramePr>
            <a:graphicFrameLocks noGrp="1"/>
          </p:cNvGraphicFramePr>
          <p:nvPr>
            <p:extLst>
              <p:ext uri="{D42A27DB-BD31-4B8C-83A1-F6EECF244321}">
                <p14:modId xmlns:p14="http://schemas.microsoft.com/office/powerpoint/2010/main" val="577784120"/>
              </p:ext>
            </p:extLst>
          </p:nvPr>
        </p:nvGraphicFramePr>
        <p:xfrm>
          <a:off x="375689" y="846597"/>
          <a:ext cx="5529811" cy="3598980"/>
        </p:xfrm>
        <a:graphic>
          <a:graphicData uri="http://schemas.openxmlformats.org/drawingml/2006/table">
            <a:tbl>
              <a:tblPr firstRow="1" bandRow="1">
                <a:tableStyleId>{69012ECD-51FC-41F1-AA8D-1B2483CD663E}</a:tableStyleId>
              </a:tblPr>
              <a:tblGrid>
                <a:gridCol w="5529811">
                  <a:extLst>
                    <a:ext uri="{9D8B030D-6E8A-4147-A177-3AD203B41FA5}">
                      <a16:colId xmlns:a16="http://schemas.microsoft.com/office/drawing/2014/main" val="1720842174"/>
                    </a:ext>
                  </a:extLst>
                </a:gridCol>
              </a:tblGrid>
              <a:tr h="3071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2210852"/>
                  </a:ext>
                </a:extLst>
              </a:tr>
              <a:tr h="271006">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생물학적 제제를 사용하는 환자는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주사 부위 반응</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발적, 발진, 부기, 가려움증 또는 멍)을 경험할 수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있다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1,2</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KR" altLang="en-US" sz="1400" b="0" i="0" u="none" strike="noStrike" kern="1200" cap="none" spc="0" normalizeH="0" baseline="0" noProof="0" dirty="0" err="1" smtClean="0">
                          <a:ln>
                            <a:noFill/>
                          </a:ln>
                          <a:solidFill>
                            <a:srgbClr val="000000"/>
                          </a:solidFill>
                          <a:effectLst/>
                          <a:uLnTx/>
                          <a:uFillTx/>
                          <a:latin typeface="Arial" panose="020B0604020202020204" pitchFamily="34" charset="0"/>
                          <a:ea typeface="+mn-ea"/>
                          <a:cs typeface="Arial" panose="020B0604020202020204" pitchFamily="34" charset="0"/>
                        </a:rPr>
                        <a:t>주사부위</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반응</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은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주사 후 하루 이내에 발생하고 며칠 내에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해결</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된</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KR" altLang="en-US" sz="1400" b="0" i="0" u="none" strike="noStrike" kern="1200" cap="none" spc="0" normalizeH="0" baseline="0" noProof="0" dirty="0" err="1" smtClean="0">
                          <a:ln>
                            <a:noFill/>
                          </a:ln>
                          <a:solidFill>
                            <a:srgbClr val="000000"/>
                          </a:solidFill>
                          <a:effectLst/>
                          <a:uLnTx/>
                          <a:uFillTx/>
                          <a:latin typeface="Arial" panose="020B0604020202020204" pitchFamily="34" charset="0"/>
                          <a:ea typeface="+mn-ea"/>
                          <a:cs typeface="Arial" panose="020B0604020202020204" pitchFamily="34" charset="0"/>
                        </a:rPr>
                        <a:t>주사부위</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반응은</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다음으로 인해 발생할 수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있다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바늘과 주입 과정</a:t>
                      </a: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주입된 용액의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특</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성</a:t>
                      </a:r>
                      <a:endPar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알레르기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급성</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반응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및 지연</a:t>
                      </a:r>
                      <a:r>
                        <a:rPr kumimoji="0" lang="en-US" alt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반응</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a:t>
                      </a:r>
                      <a:endPar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생물학적 제제에 대해 환자에게 다음과 같이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조언</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주사하기 전에 알코올 천으로 주사 부위를 닦으십시오.</a:t>
                      </a: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주사하기 전에 주사 부위에 얼음</a:t>
                      </a:r>
                      <a:r>
                        <a:rPr kumimoji="0" lang="ko-KR"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찜질을 하십시오 </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(그림).</a:t>
                      </a:r>
                    </a:p>
                    <a:p>
                      <a:pPr marL="628650" marR="0" lvl="1" indent="-285750" algn="l" defTabSz="685800" rtl="0" eaLnBrk="1" fontAlgn="auto" latinLnBrk="0" hangingPunct="1">
                        <a:lnSpc>
                          <a:spcPct val="100000"/>
                        </a:lnSpc>
                        <a:spcBef>
                          <a:spcPts val="0"/>
                        </a:spcBef>
                        <a:spcAft>
                          <a:spcPts val="0"/>
                        </a:spcAft>
                        <a:buClrTx/>
                        <a:buSzTx/>
                        <a:buFont typeface="Wingdings" pitchFamily="2" charset="2"/>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주사할 부위의 여분의 피부를 집게 잡고, 꼬집은 피부에 직접 주사합니다.</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증상을 줄이기 위해 얼음찜질을 하거나 항히스타민제를 </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투여</a:t>
                      </a:r>
                      <a:r>
                        <a:rPr kumimoji="0" lang="ko-KR" altLang="en-US"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한</a:t>
                      </a:r>
                      <a:r>
                        <a:rPr kumimoji="0" lang="ko"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다</a:t>
                      </a:r>
                      <a:r>
                        <a:rPr kumimoji="0" lang="ko"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ko"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870380718"/>
                  </a:ext>
                </a:extLst>
              </a:tr>
            </a:tbl>
          </a:graphicData>
        </a:graphic>
      </p:graphicFrame>
      <p:pic>
        <p:nvPicPr>
          <p:cNvPr id="6" name="Picture 5">
            <a:extLst>
              <a:ext uri="{FF2B5EF4-FFF2-40B4-BE49-F238E27FC236}">
                <a16:creationId xmlns:a16="http://schemas.microsoft.com/office/drawing/2014/main" id="{74CFC06A-7057-A549-B117-64E311AA28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46970" y="1494857"/>
            <a:ext cx="2721341" cy="2638467"/>
          </a:xfrm>
          <a:prstGeom prst="rect">
            <a:avLst/>
          </a:prstGeom>
        </p:spPr>
      </p:pic>
    </p:spTree>
    <p:extLst>
      <p:ext uri="{BB962C8B-B14F-4D97-AF65-F5344CB8AC3E}">
        <p14:creationId xmlns:p14="http://schemas.microsoft.com/office/powerpoint/2010/main" val="2211178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a:xfrm>
            <a:off x="493438" y="288373"/>
            <a:ext cx="8376358" cy="731509"/>
          </a:xfrm>
        </p:spPr>
        <p:txBody>
          <a:bodyPr>
            <a:noAutofit/>
          </a:bodyPr>
          <a:lstStyle/>
          <a:p>
            <a:r>
              <a:rPr lang="en-MY" sz="2000" dirty="0"/>
              <a:t/>
            </a:r>
            <a:br>
              <a:rPr lang="en-MY" sz="2000" dirty="0"/>
            </a:br>
            <a:r>
              <a:rPr lang="en-MY" sz="2000" dirty="0"/>
              <a:t/>
            </a:r>
            <a:br>
              <a:rPr lang="en-MY" sz="2000" dirty="0"/>
            </a:br>
            <a:r>
              <a:rPr lang="en-MY" sz="2000" dirty="0"/>
              <a:t/>
            </a:r>
            <a:br>
              <a:rPr lang="en-MY" sz="2000" dirty="0"/>
            </a:br>
            <a:r>
              <a:rPr lang="en-MY" sz="2000" dirty="0"/>
              <a:t/>
            </a:r>
            <a:br>
              <a:rPr lang="en-MY" sz="2000" dirty="0"/>
            </a:br>
            <a:r>
              <a:rPr lang="en-MY" sz="2000" dirty="0"/>
              <a:t/>
            </a:r>
            <a:br>
              <a:rPr lang="en-MY" sz="2000" dirty="0"/>
            </a:br>
            <a:r>
              <a:rPr lang="ko-KR" altLang="en-US" sz="2000" dirty="0" err="1" smtClean="0"/>
              <a:t>건선관절염</a:t>
            </a:r>
            <a:r>
              <a:rPr lang="ko-KR" altLang="en-US" sz="2000" dirty="0" smtClean="0"/>
              <a:t> 치료에서 환자 중심의 포괄적 치료를 가능하게 하는 </a:t>
            </a:r>
            <a:r>
              <a:rPr lang="ko" sz="2000" dirty="0" smtClean="0"/>
              <a:t>류마티스 </a:t>
            </a:r>
            <a:r>
              <a:rPr lang="ko" sz="2000" dirty="0"/>
              <a:t>전문의, 피부과 전문의, 간호사 및 기타 전문가로 구성된 다학제 </a:t>
            </a:r>
            <a:r>
              <a:rPr lang="ko-KR" altLang="en-US" sz="2000" dirty="0" smtClean="0"/>
              <a:t>팀</a:t>
            </a:r>
            <a:r>
              <a:rPr lang="ko" sz="2000" baseline="30000" dirty="0" smtClean="0"/>
              <a:t>1-3</a:t>
            </a:r>
            <a:endParaRPr lang="en-SG" sz="2000" baseline="30000" dirty="0"/>
          </a:p>
        </p:txBody>
      </p:sp>
      <p:sp>
        <p:nvSpPr>
          <p:cNvPr id="11" name="Text Placeholder 3">
            <a:extLst>
              <a:ext uri="{FF2B5EF4-FFF2-40B4-BE49-F238E27FC236}">
                <a16:creationId xmlns:a16="http://schemas.microsoft.com/office/drawing/2014/main" id="{14EE595F-B98E-BD46-ADB1-456CCE4D13F9}"/>
              </a:ext>
            </a:extLst>
          </p:cNvPr>
          <p:cNvSpPr>
            <a:spLocks noGrp="1"/>
          </p:cNvSpPr>
          <p:nvPr>
            <p:ph type="body" sz="quarter" idx="10"/>
          </p:nvPr>
        </p:nvSpPr>
        <p:spPr>
          <a:xfrm>
            <a:off x="521808" y="4652166"/>
            <a:ext cx="4050192" cy="387665"/>
          </a:xfrm>
        </p:spPr>
        <p:txBody>
          <a:bodyPr>
            <a:noAutofit/>
          </a:bodyPr>
          <a:lstStyle/>
          <a:p>
            <a:r>
              <a:rPr lang="ko" dirty="0"/>
              <a:t>GP, 일반 개업의; PsA, 건선성 관절염</a:t>
            </a:r>
          </a:p>
        </p:txBody>
      </p:sp>
      <p:grpSp>
        <p:nvGrpSpPr>
          <p:cNvPr id="7" name="Group 6">
            <a:extLst>
              <a:ext uri="{FF2B5EF4-FFF2-40B4-BE49-F238E27FC236}">
                <a16:creationId xmlns:a16="http://schemas.microsoft.com/office/drawing/2014/main" id="{291CF943-BA80-EB46-B16D-39B8644DE658}"/>
              </a:ext>
            </a:extLst>
          </p:cNvPr>
          <p:cNvGrpSpPr/>
          <p:nvPr/>
        </p:nvGrpSpPr>
        <p:grpSpPr>
          <a:xfrm>
            <a:off x="1358152" y="1468305"/>
            <a:ext cx="6054322" cy="2641993"/>
            <a:chOff x="1358152" y="1256223"/>
            <a:chExt cx="6054322" cy="2641993"/>
          </a:xfrm>
        </p:grpSpPr>
        <p:grpSp>
          <p:nvGrpSpPr>
            <p:cNvPr id="8" name="Group 7">
              <a:extLst>
                <a:ext uri="{FF2B5EF4-FFF2-40B4-BE49-F238E27FC236}">
                  <a16:creationId xmlns:a16="http://schemas.microsoft.com/office/drawing/2014/main" id="{1D67745B-D081-B84A-AAC4-7BF498EE58F1}"/>
                </a:ext>
              </a:extLst>
            </p:cNvPr>
            <p:cNvGrpSpPr/>
            <p:nvPr/>
          </p:nvGrpSpPr>
          <p:grpSpPr>
            <a:xfrm>
              <a:off x="3882540" y="1256223"/>
              <a:ext cx="3421263" cy="2641993"/>
              <a:chOff x="1706228" y="962566"/>
              <a:chExt cx="1490425" cy="1490425"/>
            </a:xfrm>
          </p:grpSpPr>
          <p:sp>
            <p:nvSpPr>
              <p:cNvPr id="24" name="Oval 23">
                <a:extLst>
                  <a:ext uri="{FF2B5EF4-FFF2-40B4-BE49-F238E27FC236}">
                    <a16:creationId xmlns:a16="http://schemas.microsoft.com/office/drawing/2014/main" id="{0B7A854A-D146-B049-ACCD-956C5A450EF4}"/>
                  </a:ext>
                </a:extLst>
              </p:cNvPr>
              <p:cNvSpPr/>
              <p:nvPr/>
            </p:nvSpPr>
            <p:spPr>
              <a:xfrm>
                <a:off x="1706228" y="962566"/>
                <a:ext cx="1490425" cy="1490425"/>
              </a:xfrm>
              <a:prstGeom prst="ellipse">
                <a:avLst/>
              </a:prstGeom>
              <a:solidFill>
                <a:schemeClr val="accent6">
                  <a:alpha val="70000"/>
                </a:schemeClr>
              </a:solidFill>
              <a:ln w="38100">
                <a:solidFill>
                  <a:schemeClr val="bg1"/>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tx1"/>
              </a:fontRef>
            </p:style>
          </p:sp>
          <p:sp>
            <p:nvSpPr>
              <p:cNvPr id="25" name="Oval 4">
                <a:extLst>
                  <a:ext uri="{FF2B5EF4-FFF2-40B4-BE49-F238E27FC236}">
                    <a16:creationId xmlns:a16="http://schemas.microsoft.com/office/drawing/2014/main" id="{A8AB4AC3-1571-C147-8E31-9DE747169BFC}"/>
                  </a:ext>
                </a:extLst>
              </p:cNvPr>
              <p:cNvSpPr txBox="1"/>
              <p:nvPr/>
            </p:nvSpPr>
            <p:spPr>
              <a:xfrm>
                <a:off x="2162050" y="1347593"/>
                <a:ext cx="894255" cy="81973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ko" sz="4800" kern="1200" dirty="0"/>
                  <a:t> </a:t>
                </a:r>
              </a:p>
            </p:txBody>
          </p:sp>
        </p:grpSp>
        <p:grpSp>
          <p:nvGrpSpPr>
            <p:cNvPr id="9" name="Group 8">
              <a:extLst>
                <a:ext uri="{FF2B5EF4-FFF2-40B4-BE49-F238E27FC236}">
                  <a16:creationId xmlns:a16="http://schemas.microsoft.com/office/drawing/2014/main" id="{378CDAE1-6653-6F46-8BA1-E462F0B3516A}"/>
                </a:ext>
              </a:extLst>
            </p:cNvPr>
            <p:cNvGrpSpPr/>
            <p:nvPr/>
          </p:nvGrpSpPr>
          <p:grpSpPr>
            <a:xfrm>
              <a:off x="1358152" y="1256223"/>
              <a:ext cx="4116871" cy="2641993"/>
              <a:chOff x="630637" y="962566"/>
              <a:chExt cx="1490425" cy="1490425"/>
            </a:xfrm>
          </p:grpSpPr>
          <p:sp>
            <p:nvSpPr>
              <p:cNvPr id="22" name="Oval 21">
                <a:extLst>
                  <a:ext uri="{FF2B5EF4-FFF2-40B4-BE49-F238E27FC236}">
                    <a16:creationId xmlns:a16="http://schemas.microsoft.com/office/drawing/2014/main" id="{D6AFE3DF-D6D1-5D48-BCAD-64105E2C14E5}"/>
                  </a:ext>
                </a:extLst>
              </p:cNvPr>
              <p:cNvSpPr/>
              <p:nvPr/>
            </p:nvSpPr>
            <p:spPr>
              <a:xfrm>
                <a:off x="630637" y="962566"/>
                <a:ext cx="1490425" cy="1490425"/>
              </a:xfrm>
              <a:prstGeom prst="ellipse">
                <a:avLst/>
              </a:prstGeom>
              <a:solidFill>
                <a:srgbClr val="0070C0">
                  <a:alpha val="50000"/>
                </a:srgbClr>
              </a:solidFill>
              <a:ln w="38100">
                <a:solidFill>
                  <a:schemeClr val="bg1"/>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tx1"/>
              </a:fontRef>
            </p:style>
          </p:sp>
          <p:sp>
            <p:nvSpPr>
              <p:cNvPr id="23" name="Oval 6">
                <a:extLst>
                  <a:ext uri="{FF2B5EF4-FFF2-40B4-BE49-F238E27FC236}">
                    <a16:creationId xmlns:a16="http://schemas.microsoft.com/office/drawing/2014/main" id="{B3D48A5D-27CB-134C-B1A6-1294979C61B3}"/>
                  </a:ext>
                </a:extLst>
              </p:cNvPr>
              <p:cNvSpPr txBox="1"/>
              <p:nvPr/>
            </p:nvSpPr>
            <p:spPr>
              <a:xfrm>
                <a:off x="770986" y="1347593"/>
                <a:ext cx="894255" cy="81973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ko" sz="4800" kern="1200" dirty="0"/>
                  <a:t> </a:t>
                </a:r>
              </a:p>
            </p:txBody>
          </p:sp>
        </p:grpSp>
        <p:sp>
          <p:nvSpPr>
            <p:cNvPr id="10" name="Oval 9">
              <a:extLst>
                <a:ext uri="{FF2B5EF4-FFF2-40B4-BE49-F238E27FC236}">
                  <a16:creationId xmlns:a16="http://schemas.microsoft.com/office/drawing/2014/main" id="{629C1A69-80EA-2A4E-9C87-4C4E7D06DC60}"/>
                </a:ext>
              </a:extLst>
            </p:cNvPr>
            <p:cNvSpPr/>
            <p:nvPr/>
          </p:nvSpPr>
          <p:spPr>
            <a:xfrm>
              <a:off x="3938398" y="1830816"/>
              <a:ext cx="1463040" cy="1463040"/>
            </a:xfrm>
            <a:prstGeom prst="ellipse">
              <a:avLst/>
            </a:prstGeom>
            <a:solidFill>
              <a:srgbClr val="652C74"/>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CE6EA76-8C56-2B47-B558-E8C7BE6CD210}"/>
                </a:ext>
              </a:extLst>
            </p:cNvPr>
            <p:cNvSpPr/>
            <p:nvPr/>
          </p:nvSpPr>
          <p:spPr>
            <a:xfrm>
              <a:off x="4188303" y="2280285"/>
              <a:ext cx="1035142" cy="369332"/>
            </a:xfrm>
            <a:prstGeom prst="rect">
              <a:avLst/>
            </a:prstGeom>
          </p:spPr>
          <p:txBody>
            <a:bodyPr wrap="square">
              <a:spAutoFit/>
            </a:bodyPr>
            <a:lstStyle/>
            <a:p>
              <a:pPr algn="ctr"/>
              <a:r>
                <a:rPr lang="ko" sz="1800" b="1" dirty="0">
                  <a:solidFill>
                    <a:schemeClr val="bg1"/>
                  </a:solidFill>
                  <a:latin typeface="Arial" panose="020B0604020202020204" pitchFamily="34" charset="0"/>
                  <a:cs typeface="Arial" panose="020B0604020202020204" pitchFamily="34" charset="0"/>
                </a:rPr>
                <a:t>간호사</a:t>
              </a:r>
            </a:p>
          </p:txBody>
        </p:sp>
        <p:sp>
          <p:nvSpPr>
            <p:cNvPr id="14" name="Rectangle 13">
              <a:extLst>
                <a:ext uri="{FF2B5EF4-FFF2-40B4-BE49-F238E27FC236}">
                  <a16:creationId xmlns:a16="http://schemas.microsoft.com/office/drawing/2014/main" id="{36219112-8D7F-7B42-BEAB-8D10EBAAFD1B}"/>
                </a:ext>
              </a:extLst>
            </p:cNvPr>
            <p:cNvSpPr/>
            <p:nvPr/>
          </p:nvSpPr>
          <p:spPr>
            <a:xfrm>
              <a:off x="2383918" y="2562336"/>
              <a:ext cx="4572000" cy="307777"/>
            </a:xfrm>
            <a:prstGeom prst="rect">
              <a:avLst/>
            </a:prstGeom>
          </p:spPr>
          <p:txBody>
            <a:bodyPr>
              <a:spAutoFit/>
            </a:bodyPr>
            <a:lstStyle/>
            <a:p>
              <a:pPr algn="ctr"/>
              <a:endParaRPr lang="en-US" sz="1400" b="1"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0334F41-3C83-634F-A80B-1E26BC6238BE}"/>
                </a:ext>
              </a:extLst>
            </p:cNvPr>
            <p:cNvSpPr/>
            <p:nvPr/>
          </p:nvSpPr>
          <p:spPr>
            <a:xfrm>
              <a:off x="2074627" y="1692877"/>
              <a:ext cx="1342641" cy="307777"/>
            </a:xfrm>
            <a:prstGeom prst="rect">
              <a:avLst/>
            </a:prstGeom>
          </p:spPr>
          <p:txBody>
            <a:bodyPr wrap="square">
              <a:spAutoFit/>
            </a:bodyPr>
            <a:lstStyle/>
            <a:p>
              <a:pPr algn="ctr"/>
              <a:r>
                <a:rPr lang="ko" sz="1400" b="1" dirty="0">
                  <a:solidFill>
                    <a:schemeClr val="bg1"/>
                  </a:solidFill>
                  <a:latin typeface="Arial" panose="020B0604020202020204" pitchFamily="34" charset="0"/>
                  <a:cs typeface="Arial" panose="020B0604020202020204" pitchFamily="34" charset="0"/>
                </a:rPr>
                <a:t>심장 전문의</a:t>
              </a:r>
            </a:p>
          </p:txBody>
        </p:sp>
        <p:sp>
          <p:nvSpPr>
            <p:cNvPr id="16" name="Rectangle 15">
              <a:extLst>
                <a:ext uri="{FF2B5EF4-FFF2-40B4-BE49-F238E27FC236}">
                  <a16:creationId xmlns:a16="http://schemas.microsoft.com/office/drawing/2014/main" id="{B205C4A7-B8C2-7A43-9F2F-59428FCED51D}"/>
                </a:ext>
              </a:extLst>
            </p:cNvPr>
            <p:cNvSpPr/>
            <p:nvPr/>
          </p:nvSpPr>
          <p:spPr>
            <a:xfrm>
              <a:off x="5130614" y="1996153"/>
              <a:ext cx="2281860" cy="1354217"/>
            </a:xfrm>
            <a:prstGeom prst="rect">
              <a:avLst/>
            </a:prstGeom>
          </p:spPr>
          <p:txBody>
            <a:bodyPr wrap="square">
              <a:spAutoFit/>
            </a:bodyPr>
            <a:lstStyle/>
            <a:p>
              <a:pPr algn="ctr"/>
              <a:r>
                <a:rPr lang="ko-KR" altLang="en-US" sz="1800" b="1" dirty="0">
                  <a:solidFill>
                    <a:schemeClr val="bg1"/>
                  </a:solidFill>
                  <a:latin typeface="Arial" panose="020B0604020202020204" pitchFamily="34" charset="0"/>
                  <a:cs typeface="Arial" panose="020B0604020202020204" pitchFamily="34" charset="0"/>
                </a:rPr>
                <a:t>환자</a:t>
              </a:r>
              <a:endParaRPr lang="en-US" altLang="ko-KR" sz="1800" b="1" dirty="0">
                <a:solidFill>
                  <a:schemeClr val="bg1"/>
                </a:solidFill>
                <a:latin typeface="Arial" panose="020B0604020202020204" pitchFamily="34" charset="0"/>
                <a:cs typeface="Arial" panose="020B0604020202020204" pitchFamily="34" charset="0"/>
              </a:endParaRPr>
            </a:p>
            <a:p>
              <a:pPr algn="ctr"/>
              <a:endParaRPr lang="en-US" sz="1800" b="1" dirty="0">
                <a:solidFill>
                  <a:schemeClr val="bg1"/>
                </a:solidFill>
                <a:latin typeface="Arial" panose="020B0604020202020204" pitchFamily="34" charset="0"/>
                <a:cs typeface="Arial" panose="020B0604020202020204" pitchFamily="34" charset="0"/>
              </a:endParaRPr>
            </a:p>
            <a:p>
              <a:pPr algn="ctr"/>
              <a:r>
                <a:rPr lang="ko" sz="1400" b="1" dirty="0">
                  <a:solidFill>
                    <a:schemeClr val="bg1"/>
                  </a:solidFill>
                  <a:latin typeface="Arial" panose="020B0604020202020204" pitchFamily="34" charset="0"/>
                  <a:cs typeface="Arial" panose="020B0604020202020204" pitchFamily="34" charset="0"/>
                </a:rPr>
                <a:t>환자의</a:t>
              </a:r>
            </a:p>
            <a:p>
              <a:pPr algn="ctr"/>
              <a:r>
                <a:rPr lang="ko" sz="1400" b="1" dirty="0">
                  <a:solidFill>
                    <a:schemeClr val="bg1"/>
                  </a:solidFill>
                  <a:latin typeface="Arial" panose="020B0604020202020204" pitchFamily="34" charset="0"/>
                  <a:cs typeface="Arial" panose="020B0604020202020204" pitchFamily="34" charset="0"/>
                </a:rPr>
                <a:t>가족</a:t>
              </a:r>
            </a:p>
            <a:p>
              <a:pPr algn="ctr"/>
              <a:endParaRPr lang="en-US" sz="1800" b="1" dirty="0">
                <a:solidFill>
                  <a:schemeClr val="bg1"/>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54DB475A-0892-0A41-AF4B-DB0C196F7AD2}"/>
                </a:ext>
              </a:extLst>
            </p:cNvPr>
            <p:cNvSpPr/>
            <p:nvPr/>
          </p:nvSpPr>
          <p:spPr>
            <a:xfrm>
              <a:off x="1397383" y="2157430"/>
              <a:ext cx="1957089" cy="369332"/>
            </a:xfrm>
            <a:prstGeom prst="rect">
              <a:avLst/>
            </a:prstGeom>
          </p:spPr>
          <p:txBody>
            <a:bodyPr wrap="square">
              <a:spAutoFit/>
            </a:bodyPr>
            <a:lstStyle/>
            <a:p>
              <a:pPr algn="ctr"/>
              <a:r>
                <a:rPr lang="ko" sz="1800" b="1" dirty="0">
                  <a:solidFill>
                    <a:schemeClr val="bg1"/>
                  </a:solidFill>
                  <a:latin typeface="Arial" panose="020B0604020202020204" pitchFamily="34" charset="0"/>
                  <a:cs typeface="Arial" panose="020B0604020202020204" pitchFamily="34" charset="0"/>
                </a:rPr>
                <a:t>피부과 전문의</a:t>
              </a:r>
            </a:p>
          </p:txBody>
        </p:sp>
        <p:sp>
          <p:nvSpPr>
            <p:cNvPr id="18" name="Rectangle 17">
              <a:extLst>
                <a:ext uri="{FF2B5EF4-FFF2-40B4-BE49-F238E27FC236}">
                  <a16:creationId xmlns:a16="http://schemas.microsoft.com/office/drawing/2014/main" id="{C30ABE3D-950D-0B4F-9826-67AC4F1A0AEF}"/>
                </a:ext>
              </a:extLst>
            </p:cNvPr>
            <p:cNvSpPr/>
            <p:nvPr/>
          </p:nvSpPr>
          <p:spPr>
            <a:xfrm>
              <a:off x="1358152" y="2410579"/>
              <a:ext cx="2177593" cy="369332"/>
            </a:xfrm>
            <a:prstGeom prst="rect">
              <a:avLst/>
            </a:prstGeom>
          </p:spPr>
          <p:txBody>
            <a:bodyPr wrap="square">
              <a:spAutoFit/>
            </a:bodyPr>
            <a:lstStyle/>
            <a:p>
              <a:pPr algn="ctr"/>
              <a:r>
                <a:rPr lang="ko" sz="1800" b="1" dirty="0">
                  <a:solidFill>
                    <a:schemeClr val="bg1"/>
                  </a:solidFill>
                  <a:latin typeface="Arial" panose="020B0604020202020204" pitchFamily="34" charset="0"/>
                  <a:cs typeface="Arial" panose="020B0604020202020204" pitchFamily="34" charset="0"/>
                </a:rPr>
                <a:t>류마티스 전문의</a:t>
              </a:r>
            </a:p>
          </p:txBody>
        </p:sp>
        <p:sp>
          <p:nvSpPr>
            <p:cNvPr id="19" name="Rectangle 18">
              <a:extLst>
                <a:ext uri="{FF2B5EF4-FFF2-40B4-BE49-F238E27FC236}">
                  <a16:creationId xmlns:a16="http://schemas.microsoft.com/office/drawing/2014/main" id="{0FFD5DEE-2A16-CC46-ADEC-6096C834DB72}"/>
                </a:ext>
              </a:extLst>
            </p:cNvPr>
            <p:cNvSpPr/>
            <p:nvPr/>
          </p:nvSpPr>
          <p:spPr>
            <a:xfrm>
              <a:off x="2498429" y="3463589"/>
              <a:ext cx="1619945" cy="308733"/>
            </a:xfrm>
            <a:prstGeom prst="rect">
              <a:avLst/>
            </a:prstGeom>
          </p:spPr>
          <p:txBody>
            <a:bodyPr wrap="square">
              <a:spAutoFit/>
            </a:bodyPr>
            <a:lstStyle/>
            <a:p>
              <a:pPr algn="ctr"/>
              <a:r>
                <a:rPr lang="ko" sz="1400" b="1" dirty="0">
                  <a:solidFill>
                    <a:schemeClr val="bg1"/>
                  </a:solidFill>
                  <a:latin typeface="Arial" panose="020B0604020202020204" pitchFamily="34" charset="0"/>
                  <a:cs typeface="Arial" panose="020B0604020202020204" pitchFamily="34" charset="0"/>
                </a:rPr>
                <a:t>심리학자</a:t>
              </a:r>
            </a:p>
          </p:txBody>
        </p:sp>
        <p:sp>
          <p:nvSpPr>
            <p:cNvPr id="20" name="Rectangle 19">
              <a:extLst>
                <a:ext uri="{FF2B5EF4-FFF2-40B4-BE49-F238E27FC236}">
                  <a16:creationId xmlns:a16="http://schemas.microsoft.com/office/drawing/2014/main" id="{7C814CB0-3FDD-4245-AD79-A1620A13B290}"/>
                </a:ext>
              </a:extLst>
            </p:cNvPr>
            <p:cNvSpPr/>
            <p:nvPr/>
          </p:nvSpPr>
          <p:spPr>
            <a:xfrm>
              <a:off x="1962685" y="2913079"/>
              <a:ext cx="2455001" cy="523220"/>
            </a:xfrm>
            <a:prstGeom prst="rect">
              <a:avLst/>
            </a:prstGeom>
          </p:spPr>
          <p:txBody>
            <a:bodyPr wrap="square">
              <a:spAutoFit/>
            </a:bodyPr>
            <a:lstStyle/>
            <a:p>
              <a:r>
                <a:rPr lang="ko" sz="1400" b="1" dirty="0">
                  <a:solidFill>
                    <a:schemeClr val="bg1"/>
                  </a:solidFill>
                  <a:latin typeface="Arial" panose="020B0604020202020204" pitchFamily="34" charset="0"/>
                  <a:cs typeface="Arial" panose="020B0604020202020204" pitchFamily="34" charset="0"/>
                </a:rPr>
                <a:t>물리치료사</a:t>
              </a:r>
            </a:p>
            <a:p>
              <a:r>
                <a:rPr lang="ko" sz="1400" b="1" dirty="0">
                  <a:solidFill>
                    <a:schemeClr val="bg1"/>
                  </a:solidFill>
                  <a:latin typeface="Arial" panose="020B0604020202020204" pitchFamily="34" charset="0"/>
                  <a:cs typeface="Arial" panose="020B0604020202020204" pitchFamily="34" charset="0"/>
                </a:rPr>
                <a:t>작업치료사</a:t>
              </a:r>
            </a:p>
          </p:txBody>
        </p:sp>
        <p:sp>
          <p:nvSpPr>
            <p:cNvPr id="21" name="Rectangle 20">
              <a:extLst>
                <a:ext uri="{FF2B5EF4-FFF2-40B4-BE49-F238E27FC236}">
                  <a16:creationId xmlns:a16="http://schemas.microsoft.com/office/drawing/2014/main" id="{867BE0CF-5590-8447-83DE-895BCF0F3F4F}"/>
                </a:ext>
              </a:extLst>
            </p:cNvPr>
            <p:cNvSpPr/>
            <p:nvPr/>
          </p:nvSpPr>
          <p:spPr>
            <a:xfrm>
              <a:off x="1755138" y="2707389"/>
              <a:ext cx="1817400" cy="307777"/>
            </a:xfrm>
            <a:prstGeom prst="rect">
              <a:avLst/>
            </a:prstGeom>
          </p:spPr>
          <p:txBody>
            <a:bodyPr wrap="square">
              <a:spAutoFit/>
            </a:bodyPr>
            <a:lstStyle/>
            <a:p>
              <a:pPr algn="ctr"/>
              <a:r>
                <a:rPr lang="ko-KR" altLang="en-US" sz="1400" b="1" dirty="0">
                  <a:solidFill>
                    <a:schemeClr val="bg1"/>
                  </a:solidFill>
                  <a:latin typeface="Arial" panose="020B0604020202020204" pitchFamily="34" charset="0"/>
                  <a:cs typeface="Arial" panose="020B0604020202020204" pitchFamily="34" charset="0"/>
                </a:rPr>
                <a:t>소화기내과</a:t>
              </a:r>
              <a:r>
                <a:rPr lang="ko" sz="1400" b="1" dirty="0">
                  <a:solidFill>
                    <a:schemeClr val="bg1"/>
                  </a:solidFill>
                  <a:latin typeface="Arial" panose="020B0604020202020204" pitchFamily="34" charset="0"/>
                  <a:cs typeface="Arial" panose="020B0604020202020204" pitchFamily="34" charset="0"/>
                </a:rPr>
                <a:t> 전문의</a:t>
              </a:r>
            </a:p>
          </p:txBody>
        </p:sp>
      </p:grpSp>
      <p:sp>
        <p:nvSpPr>
          <p:cNvPr id="26" name="Rectangle 25">
            <a:extLst>
              <a:ext uri="{FF2B5EF4-FFF2-40B4-BE49-F238E27FC236}">
                <a16:creationId xmlns:a16="http://schemas.microsoft.com/office/drawing/2014/main" id="{9AF55C47-23C6-D64C-BEF2-8DE1151B22C4}"/>
              </a:ext>
            </a:extLst>
          </p:cNvPr>
          <p:cNvSpPr/>
          <p:nvPr/>
        </p:nvSpPr>
        <p:spPr>
          <a:xfrm>
            <a:off x="1903221" y="2129455"/>
            <a:ext cx="1916523" cy="307777"/>
          </a:xfrm>
          <a:prstGeom prst="rect">
            <a:avLst/>
          </a:prstGeom>
        </p:spPr>
        <p:txBody>
          <a:bodyPr wrap="square">
            <a:spAutoFit/>
          </a:bodyPr>
          <a:lstStyle/>
          <a:p>
            <a:pPr algn="ctr"/>
            <a:r>
              <a:rPr lang="ko-KR" altLang="en-US" sz="1400" b="1">
                <a:solidFill>
                  <a:schemeClr val="bg1"/>
                </a:solidFill>
                <a:latin typeface="Arial" panose="020B0604020202020204" pitchFamily="34" charset="0"/>
                <a:cs typeface="Arial" panose="020B0604020202020204" pitchFamily="34" charset="0"/>
              </a:rPr>
              <a:t>영상의학과 전문의</a:t>
            </a:r>
            <a:endParaRPr lang="ko" sz="1400" b="1" dirty="0">
              <a:solidFill>
                <a:schemeClr val="bg1"/>
              </a:solidFill>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AE56DCB5-0698-A34E-AE90-A34370437927}"/>
              </a:ext>
            </a:extLst>
          </p:cNvPr>
          <p:cNvSpPr/>
          <p:nvPr/>
        </p:nvSpPr>
        <p:spPr>
          <a:xfrm>
            <a:off x="2715783" y="1489399"/>
            <a:ext cx="1342641" cy="307777"/>
          </a:xfrm>
          <a:prstGeom prst="rect">
            <a:avLst/>
          </a:prstGeom>
        </p:spPr>
        <p:txBody>
          <a:bodyPr wrap="square">
            <a:spAutoFit/>
          </a:bodyPr>
          <a:lstStyle/>
          <a:p>
            <a:pPr algn="ctr"/>
            <a:r>
              <a:rPr lang="en-US" altLang="ko" sz="1400" b="1" dirty="0">
                <a:solidFill>
                  <a:schemeClr val="bg1"/>
                </a:solidFill>
                <a:latin typeface="Arial" panose="020B0604020202020204" pitchFamily="34" charset="0"/>
                <a:cs typeface="Arial" panose="020B0604020202020204" pitchFamily="34" charset="0"/>
              </a:rPr>
              <a:t> </a:t>
            </a:r>
            <a:r>
              <a:rPr lang="ko-KR" altLang="en-US" sz="1400" b="1" dirty="0">
                <a:solidFill>
                  <a:schemeClr val="bg1"/>
                </a:solidFill>
                <a:latin typeface="Arial" panose="020B0604020202020204" pitchFamily="34" charset="0"/>
                <a:cs typeface="Arial" panose="020B0604020202020204" pitchFamily="34" charset="0"/>
              </a:rPr>
              <a:t>일반의</a:t>
            </a:r>
            <a:endParaRPr lang="ko" sz="1400" b="1"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37F759A-A023-AA41-A600-F3E393ABBAED}"/>
              </a:ext>
            </a:extLst>
          </p:cNvPr>
          <p:cNvSpPr/>
          <p:nvPr/>
        </p:nvSpPr>
        <p:spPr>
          <a:xfrm>
            <a:off x="2498429" y="1680218"/>
            <a:ext cx="1604927" cy="307777"/>
          </a:xfrm>
          <a:prstGeom prst="rect">
            <a:avLst/>
          </a:prstGeom>
        </p:spPr>
        <p:txBody>
          <a:bodyPr wrap="none">
            <a:spAutoFit/>
          </a:bodyPr>
          <a:lstStyle/>
          <a:p>
            <a:r>
              <a:rPr lang="ko" sz="1400" b="1" dirty="0">
                <a:solidFill>
                  <a:schemeClr val="bg1"/>
                </a:solidFill>
                <a:latin typeface="Arial" panose="020B0604020202020204" pitchFamily="34" charset="0"/>
                <a:cs typeface="Arial" panose="020B0604020202020204" pitchFamily="34" charset="0"/>
              </a:rPr>
              <a:t>안과 의사</a:t>
            </a:r>
          </a:p>
        </p:txBody>
      </p:sp>
      <p:sp>
        <p:nvSpPr>
          <p:cNvPr id="6" name="Text Placeholder 4">
            <a:extLst>
              <a:ext uri="{FF2B5EF4-FFF2-40B4-BE49-F238E27FC236}">
                <a16:creationId xmlns:a16="http://schemas.microsoft.com/office/drawing/2014/main" id="{FAD95303-F919-3A4C-6B84-54A2497B23E5}"/>
              </a:ext>
            </a:extLst>
          </p:cNvPr>
          <p:cNvSpPr>
            <a:spLocks noGrp="1"/>
          </p:cNvSpPr>
          <p:nvPr>
            <p:ph type="body" sz="quarter" idx="11"/>
          </p:nvPr>
        </p:nvSpPr>
        <p:spPr>
          <a:xfrm>
            <a:off x="4840721" y="4169783"/>
            <a:ext cx="4029075" cy="388938"/>
          </a:xfrm>
        </p:spPr>
        <p:txBody>
          <a:bodyPr>
            <a:noAutofit/>
          </a:bodyPr>
          <a:lstStyle/>
          <a:p>
            <a:pPr>
              <a:buSzPct val="93000"/>
            </a:pPr>
            <a:r>
              <a:rPr lang="en-US" dirty="0"/>
              <a:t>1. KPMG International Cooperative. Improvement in the management of psoriatic arthritis.</a:t>
            </a:r>
          </a:p>
          <a:p>
            <a:pPr>
              <a:buSzPct val="93000"/>
            </a:pPr>
            <a:r>
              <a:rPr lang="en-US" dirty="0"/>
              <a:t>2016. Available at: </a:t>
            </a:r>
            <a:r>
              <a:rPr lang="en-US" dirty="0">
                <a:hlinkClick r:id="rId3"/>
              </a:rPr>
              <a:t>https://home.kpmg/content/dam/kpmg/uk/pdf/2017/01/improvement-management-psoriatic-arthritis.pdf </a:t>
            </a:r>
            <a:r>
              <a:rPr lang="en-US" dirty="0"/>
              <a:t> Accessed 24 May 2020.</a:t>
            </a:r>
          </a:p>
          <a:p>
            <a:pPr>
              <a:buSzPct val="93000"/>
            </a:pPr>
            <a:r>
              <a:rPr lang="en-US" dirty="0"/>
              <a:t>2. Arthritis Foundation of Australia. Psoriatic arthritis. Available at </a:t>
            </a:r>
            <a:r>
              <a:rPr lang="en-US" dirty="0">
                <a:hlinkClick r:id="rId4"/>
              </a:rPr>
              <a:t>https://empowered.org.au/psoriatic-arthritis/</a:t>
            </a:r>
            <a:r>
              <a:rPr lang="en-US" dirty="0"/>
              <a:t> Accessed 20 September 2020.</a:t>
            </a:r>
          </a:p>
          <a:p>
            <a:pPr>
              <a:buSzPct val="93000"/>
            </a:pPr>
            <a:r>
              <a:rPr lang="en-US" dirty="0"/>
              <a:t>3. Arthritis Foundation. Psoriatic arthritis and eye complications. Available et at </a:t>
            </a:r>
            <a:r>
              <a:rPr lang="en-US" dirty="0">
                <a:hlinkClick r:id="rId5"/>
              </a:rPr>
              <a:t>http://blog.arthritis.org/psoriatic-arthritis/psoriatic-arthritis-eye-complications/</a:t>
            </a:r>
            <a:r>
              <a:rPr lang="en-US" dirty="0"/>
              <a:t> Accessed 20 September 2020.  </a:t>
            </a:r>
          </a:p>
          <a:p>
            <a:endParaRPr lang="en-US" dirty="0"/>
          </a:p>
          <a:p>
            <a:endParaRPr lang="en-US" dirty="0"/>
          </a:p>
          <a:p>
            <a:endParaRPr lang="en-US" dirty="0"/>
          </a:p>
          <a:p>
            <a:endParaRPr lang="en-SG" dirty="0"/>
          </a:p>
          <a:p>
            <a:pPr marL="228600" indent="-228600">
              <a:buFont typeface="+mj-lt"/>
              <a:buAutoNum type="arabicPeriod"/>
            </a:pPr>
            <a:endParaRPr lang="en-SG" dirty="0"/>
          </a:p>
        </p:txBody>
      </p:sp>
    </p:spTree>
    <p:extLst>
      <p:ext uri="{BB962C8B-B14F-4D97-AF65-F5344CB8AC3E}">
        <p14:creationId xmlns:p14="http://schemas.microsoft.com/office/powerpoint/2010/main" val="33754883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a:xfrm>
            <a:off x="489988" y="192886"/>
            <a:ext cx="8138160" cy="731509"/>
          </a:xfrm>
        </p:spPr>
        <p:txBody>
          <a:bodyPr>
            <a:noAutofit/>
          </a:bodyPr>
          <a:lstStyle/>
          <a:p>
            <a:r>
              <a:rPr lang="ko" dirty="0"/>
              <a:t> </a:t>
            </a:r>
            <a:r>
              <a:rPr lang="en-MY" dirty="0"/>
              <a:t/>
            </a:r>
            <a:br>
              <a:rPr lang="en-MY" dirty="0"/>
            </a:br>
            <a:r>
              <a:rPr lang="ko" dirty="0"/>
              <a:t>다학</a:t>
            </a:r>
            <a:r>
              <a:rPr lang="ko-KR" altLang="en-US" dirty="0"/>
              <a:t>제 진료를</a:t>
            </a:r>
            <a:r>
              <a:rPr lang="ko" dirty="0"/>
              <a:t> 통한 </a:t>
            </a:r>
            <a:r>
              <a:rPr lang="ko-KR" altLang="en-US" dirty="0" smtClean="0"/>
              <a:t>호전된 결과 </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rmAutofit/>
          </a:bodyPr>
          <a:lstStyle/>
          <a:p>
            <a:endParaRPr lang="en-US" dirty="0"/>
          </a:p>
          <a:p>
            <a:r>
              <a:rPr lang="ko" dirty="0"/>
              <a:t>bDMARD, 생물학적 질병 수정 항류마티스 약물; PsA, 건선성 관절염</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392349"/>
            <a:ext cx="4029441" cy="388457"/>
          </a:xfrm>
        </p:spPr>
        <p:txBody>
          <a:bodyPr>
            <a:noAutofit/>
          </a:bodyPr>
          <a:lstStyle/>
          <a:p>
            <a:endParaRPr lang="en-US" dirty="0"/>
          </a:p>
          <a:p>
            <a:endParaRPr lang="en-US" dirty="0"/>
          </a:p>
          <a:p>
            <a:endParaRPr lang="en-US" dirty="0"/>
          </a:p>
          <a:p>
            <a:endParaRPr lang="en-US" dirty="0"/>
          </a:p>
          <a:p>
            <a:r>
              <a:rPr lang="ko" dirty="0"/>
              <a:t>1. Boehncke WH, et al. J Eur Acad Dermatol Venereol 2020;10.1111/jdv.16251.</a:t>
            </a:r>
          </a:p>
          <a:p>
            <a:endParaRPr lang="en-US" dirty="0"/>
          </a:p>
          <a:p>
            <a:endParaRPr lang="en-SG" dirty="0"/>
          </a:p>
          <a:p>
            <a:endParaRPr lang="en-SG" dirty="0"/>
          </a:p>
          <a:p>
            <a:pPr marL="228600" indent="-228600">
              <a:buFont typeface="+mj-lt"/>
              <a:buAutoNum type="arabicPeriod"/>
            </a:pPr>
            <a:endParaRPr lang="en-SG" dirty="0"/>
          </a:p>
        </p:txBody>
      </p:sp>
      <p:sp>
        <p:nvSpPr>
          <p:cNvPr id="7" name="Rectangle 6">
            <a:extLst>
              <a:ext uri="{FF2B5EF4-FFF2-40B4-BE49-F238E27FC236}">
                <a16:creationId xmlns:a16="http://schemas.microsoft.com/office/drawing/2014/main" id="{CC5194E3-E0B8-DD4E-A004-4A549EE91A18}"/>
              </a:ext>
            </a:extLst>
          </p:cNvPr>
          <p:cNvSpPr/>
          <p:nvPr/>
        </p:nvSpPr>
        <p:spPr>
          <a:xfrm>
            <a:off x="489988" y="1566922"/>
            <a:ext cx="3560204" cy="2031325"/>
          </a:xfrm>
          <a:prstGeom prst="rect">
            <a:avLst/>
          </a:prstGeom>
        </p:spPr>
        <p:txBody>
          <a:bodyPr wrap="square">
            <a:spAutoFit/>
          </a:bodyPr>
          <a:lstStyle/>
          <a:p>
            <a:r>
              <a:rPr lang="ko" sz="1400" dirty="0">
                <a:latin typeface="Arial" panose="020B0604020202020204" pitchFamily="34" charset="0"/>
                <a:cs typeface="Arial" panose="020B0604020202020204" pitchFamily="34" charset="0"/>
              </a:rPr>
              <a:t>LOOP 연구: </a:t>
            </a:r>
            <a:r>
              <a:rPr lang="ko-KR" altLang="en-US" sz="1400" dirty="0" err="1" smtClean="0">
                <a:latin typeface="Arial" panose="020B0604020202020204" pitchFamily="34" charset="0"/>
                <a:cs typeface="Arial" panose="020B0604020202020204" pitchFamily="34" charset="0"/>
              </a:rPr>
              <a:t>다학제</a:t>
            </a:r>
            <a:r>
              <a:rPr lang="ko-KR" altLang="en-US" sz="1400" dirty="0" smtClean="0">
                <a:latin typeface="Arial" panose="020B0604020202020204" pitchFamily="34" charset="0"/>
                <a:cs typeface="Arial" panose="020B0604020202020204" pitchFamily="34" charset="0"/>
              </a:rPr>
              <a:t> 협력이 없거나 새로 형성된 것과 비교하여 </a:t>
            </a:r>
            <a:r>
              <a:rPr lang="ko" sz="1400" dirty="0" smtClean="0">
                <a:latin typeface="Arial" panose="020B0604020202020204" pitchFamily="34" charset="0"/>
                <a:cs typeface="Arial" panose="020B0604020202020204" pitchFamily="34" charset="0"/>
              </a:rPr>
              <a:t>확립된 </a:t>
            </a:r>
            <a:r>
              <a:rPr lang="ko" sz="1400" dirty="0">
                <a:latin typeface="Arial" panose="020B0604020202020204" pitchFamily="34" charset="0"/>
                <a:cs typeface="Arial" panose="020B0604020202020204" pitchFamily="34" charset="0"/>
              </a:rPr>
              <a:t>다학</a:t>
            </a:r>
            <a:r>
              <a:rPr lang="ko-KR" altLang="en-US" sz="1400" dirty="0">
                <a:latin typeface="Arial" panose="020B0604020202020204" pitchFamily="34" charset="0"/>
                <a:cs typeface="Arial" panose="020B0604020202020204" pitchFamily="34" charset="0"/>
              </a:rPr>
              <a:t>제 </a:t>
            </a:r>
            <a:r>
              <a:rPr lang="ko" sz="1400" dirty="0" smtClean="0">
                <a:latin typeface="Arial" panose="020B0604020202020204" pitchFamily="34" charset="0"/>
                <a:cs typeface="Arial" panose="020B0604020202020204" pitchFamily="34" charset="0"/>
              </a:rPr>
              <a:t>환경</a:t>
            </a:r>
            <a:r>
              <a:rPr lang="ko-KR" altLang="en-US" sz="1400" dirty="0" smtClean="0">
                <a:latin typeface="Arial" panose="020B0604020202020204" pitchFamily="34" charset="0"/>
                <a:cs typeface="Arial" panose="020B0604020202020204" pitchFamily="34" charset="0"/>
              </a:rPr>
              <a:t>의 효과 </a:t>
            </a:r>
            <a:r>
              <a:rPr lang="ko" sz="1400" dirty="0" smtClean="0">
                <a:latin typeface="Arial" panose="020B0604020202020204" pitchFamily="34" charset="0"/>
                <a:cs typeface="Arial" panose="020B0604020202020204" pitchFamily="34" charset="0"/>
              </a:rPr>
              <a:t>확인</a:t>
            </a:r>
            <a:r>
              <a:rPr lang="ko" sz="1400" dirty="0">
                <a:latin typeface="Arial" panose="020B0604020202020204" pitchFamily="34" charset="0"/>
                <a:cs typeface="Arial" panose="020B0604020202020204" pitchFamily="34" charset="0"/>
              </a:rPr>
              <a:t>: </a:t>
            </a:r>
            <a:r>
              <a:rPr lang="ko" sz="1400" baseline="30000" dirty="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400" dirty="0">
                <a:latin typeface="Arial" panose="020B0604020202020204" pitchFamily="34" charset="0"/>
                <a:cs typeface="Arial" panose="020B0604020202020204" pitchFamily="34" charset="0"/>
              </a:rPr>
              <a:t>증상 발병에서 진단까지의 시간이 더 </a:t>
            </a:r>
            <a:r>
              <a:rPr lang="ko-KR" altLang="en-US" sz="1400" dirty="0" smtClean="0">
                <a:latin typeface="Arial" panose="020B0604020202020204" pitchFamily="34" charset="0"/>
                <a:cs typeface="Arial" panose="020B0604020202020204" pitchFamily="34" charset="0"/>
              </a:rPr>
              <a:t>짧</a:t>
            </a:r>
            <a:r>
              <a:rPr lang="ko" sz="1400" dirty="0" smtClean="0">
                <a:latin typeface="Arial" panose="020B0604020202020204" pitchFamily="34" charset="0"/>
                <a:cs typeface="Arial" panose="020B0604020202020204" pitchFamily="34" charset="0"/>
              </a:rPr>
              <a:t>다</a:t>
            </a:r>
            <a:r>
              <a:rPr lang="ko" sz="1400" dirty="0">
                <a:latin typeface="Arial" panose="020B0604020202020204" pitchFamily="34" charset="0"/>
                <a:cs typeface="Arial" panose="020B0604020202020204" pitchFamily="34" charset="0"/>
              </a:rPr>
              <a:t>(그림).</a:t>
            </a:r>
          </a:p>
          <a:p>
            <a:pPr marL="171450" indent="-171450">
              <a:buFont typeface="Arial" panose="020B0604020202020204" pitchFamily="34" charset="0"/>
              <a:buChar char="•"/>
            </a:pPr>
            <a:r>
              <a:rPr lang="ko" sz="1400" dirty="0">
                <a:latin typeface="Arial" panose="020B0604020202020204" pitchFamily="34" charset="0"/>
                <a:cs typeface="Arial" panose="020B0604020202020204" pitchFamily="34" charset="0"/>
              </a:rPr>
              <a:t>첫 번째 </a:t>
            </a:r>
            <a:r>
              <a:rPr lang="ko-KR" altLang="en-US" sz="1400" dirty="0" smtClean="0">
                <a:latin typeface="Arial" panose="020B0604020202020204" pitchFamily="34" charset="0"/>
                <a:cs typeface="Arial" panose="020B0604020202020204" pitchFamily="34" charset="0"/>
              </a:rPr>
              <a:t>생물학적 </a:t>
            </a:r>
            <a:r>
              <a:rPr lang="ko" sz="1400" dirty="0" smtClean="0">
                <a:latin typeface="Arial" panose="020B0604020202020204" pitchFamily="34" charset="0"/>
                <a:cs typeface="Arial" panose="020B0604020202020204" pitchFamily="34" charset="0"/>
              </a:rPr>
              <a:t>DMARD</a:t>
            </a:r>
            <a:r>
              <a:rPr lang="en-US" altLang="ko" sz="1400" dirty="0" smtClean="0">
                <a:latin typeface="Arial" panose="020B0604020202020204" pitchFamily="34" charset="0"/>
                <a:cs typeface="Arial" panose="020B0604020202020204" pitchFamily="34" charset="0"/>
              </a:rPr>
              <a:t> </a:t>
            </a:r>
            <a:r>
              <a:rPr lang="ko-KR" altLang="en-US" sz="1400" dirty="0" smtClean="0">
                <a:latin typeface="Arial" panose="020B0604020202020204" pitchFamily="34" charset="0"/>
                <a:cs typeface="Arial" panose="020B0604020202020204" pitchFamily="34" charset="0"/>
              </a:rPr>
              <a:t>사용</a:t>
            </a:r>
            <a:r>
              <a:rPr lang="ko" sz="1400" dirty="0" smtClean="0">
                <a:latin typeface="Arial" panose="020B0604020202020204" pitchFamily="34" charset="0"/>
                <a:cs typeface="Arial" panose="020B0604020202020204" pitchFamily="34" charset="0"/>
              </a:rPr>
              <a:t>까지 </a:t>
            </a:r>
            <a:r>
              <a:rPr lang="ko-KR" altLang="en-US" sz="1400" dirty="0" smtClean="0">
                <a:latin typeface="Arial" panose="020B0604020202020204" pitchFamily="34" charset="0"/>
                <a:cs typeface="Arial" panose="020B0604020202020204" pitchFamily="34" charset="0"/>
              </a:rPr>
              <a:t>시간이 더 짧다</a:t>
            </a:r>
            <a:r>
              <a:rPr lang="ko" sz="1400" dirty="0" smtClean="0">
                <a:latin typeface="Arial" panose="020B0604020202020204" pitchFamily="34" charset="0"/>
                <a:cs typeface="Arial" panose="020B0604020202020204" pitchFamily="34" charset="0"/>
              </a:rPr>
              <a:t>(</a:t>
            </a:r>
            <a:r>
              <a:rPr lang="ko" sz="1400" dirty="0">
                <a:latin typeface="Arial" panose="020B0604020202020204" pitchFamily="34" charset="0"/>
                <a:cs typeface="Arial" panose="020B0604020202020204" pitchFamily="34" charset="0"/>
              </a:rPr>
              <a:t>그림).</a:t>
            </a:r>
          </a:p>
          <a:p>
            <a:pPr marL="171450" indent="-171450">
              <a:buFont typeface="Arial" panose="020B0604020202020204" pitchFamily="34" charset="0"/>
              <a:buChar char="•"/>
            </a:pPr>
            <a:r>
              <a:rPr lang="ko" sz="1400" dirty="0">
                <a:latin typeface="Arial" panose="020B0604020202020204" pitchFamily="34" charset="0"/>
                <a:cs typeface="Arial" panose="020B0604020202020204" pitchFamily="34" charset="0"/>
              </a:rPr>
              <a:t>낮은 질병 점수</a:t>
            </a:r>
          </a:p>
          <a:p>
            <a:pPr marL="171450" indent="-171450">
              <a:buFont typeface="Arial" panose="020B0604020202020204" pitchFamily="34" charset="0"/>
              <a:buChar char="•"/>
            </a:pPr>
            <a:r>
              <a:rPr lang="ko" sz="1400" dirty="0">
                <a:latin typeface="Arial" panose="020B0604020202020204" pitchFamily="34" charset="0"/>
                <a:cs typeface="Arial" panose="020B0604020202020204" pitchFamily="34" charset="0"/>
              </a:rPr>
              <a:t>질병 부담 감소</a:t>
            </a:r>
            <a:endParaRPr lang="en-GB" sz="1400" dirty="0">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02C1D880-AD93-B549-A485-8C35FACADFA4}"/>
              </a:ext>
            </a:extLst>
          </p:cNvPr>
          <p:cNvGraphicFramePr/>
          <p:nvPr>
            <p:extLst/>
          </p:nvPr>
        </p:nvGraphicFramePr>
        <p:xfrm>
          <a:off x="4050192" y="1184212"/>
          <a:ext cx="4989636" cy="350616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3">
            <a:extLst>
              <a:ext uri="{FF2B5EF4-FFF2-40B4-BE49-F238E27FC236}">
                <a16:creationId xmlns:a16="http://schemas.microsoft.com/office/drawing/2014/main" id="{D355F410-094C-584C-90DD-FDB66B860867}"/>
              </a:ext>
            </a:extLst>
          </p:cNvPr>
          <p:cNvSpPr txBox="1">
            <a:spLocks/>
          </p:cNvSpPr>
          <p:nvPr/>
        </p:nvSpPr>
        <p:spPr>
          <a:xfrm>
            <a:off x="6908643" y="4541757"/>
            <a:ext cx="1911991" cy="387665"/>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spcAft>
                <a:spcPts val="0"/>
              </a:spcAft>
              <a:buClr>
                <a:schemeClr val="accent1"/>
              </a:buClr>
              <a:buFont typeface="Arial" panose="020B0604020202020204" pitchFamily="34" charset="0"/>
              <a:buNone/>
              <a:defRPr sz="700" kern="1200">
                <a:solidFill>
                  <a:schemeClr val="tx1"/>
                </a:solidFill>
                <a:latin typeface="Arial" panose="020B0604020202020204" pitchFamily="34" charset="0"/>
                <a:ea typeface="Verdana" charset="0"/>
                <a:cs typeface="Arial" panose="020B0604020202020204" pitchFamily="34" charset="0"/>
              </a:defRPr>
            </a:lvl1pPr>
            <a:lvl2pPr marL="5143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400" kern="1200">
                <a:solidFill>
                  <a:schemeClr val="tx1"/>
                </a:solidFill>
                <a:latin typeface="Arial" panose="020B0604020202020204" pitchFamily="34" charset="0"/>
                <a:ea typeface="Verdana" charset="0"/>
                <a:cs typeface="Arial" panose="020B0604020202020204" pitchFamily="34" charset="0"/>
              </a:defRPr>
            </a:lvl2pPr>
            <a:lvl3pPr marL="8572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200" kern="1200">
                <a:solidFill>
                  <a:schemeClr val="tx1"/>
                </a:solidFill>
                <a:latin typeface="Arial" panose="020B0604020202020204" pitchFamily="34" charset="0"/>
                <a:ea typeface="Verdana" charset="0"/>
                <a:cs typeface="Arial" panose="020B0604020202020204" pitchFamily="34" charset="0"/>
              </a:defRPr>
            </a:lvl3pPr>
            <a:lvl4pPr marL="12001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4pPr>
            <a:lvl5pPr marL="1543050" indent="-171450" algn="l" defTabSz="685800" rtl="0" eaLnBrk="1" latinLnBrk="0" hangingPunct="1">
              <a:lnSpc>
                <a:spcPct val="100000"/>
              </a:lnSpc>
              <a:spcBef>
                <a:spcPts val="0"/>
              </a:spcBef>
              <a:spcAft>
                <a:spcPts val="300"/>
              </a:spcAft>
              <a:buClr>
                <a:schemeClr val="accent1"/>
              </a:buClr>
              <a:buFont typeface="Arial" panose="020B0604020202020204" pitchFamily="34" charset="0"/>
              <a:buChar char="•"/>
              <a:defRPr sz="1100" kern="1200">
                <a:solidFill>
                  <a:schemeClr val="tx1"/>
                </a:solidFill>
                <a:latin typeface="Arial" panose="020B0604020202020204" pitchFamily="34" charset="0"/>
                <a:ea typeface="Verdana"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dirty="0"/>
          </a:p>
          <a:p>
            <a:r>
              <a:rPr lang="ko" dirty="0"/>
              <a:t>Boehncke WH, et al. </a:t>
            </a:r>
            <a:r>
              <a:rPr lang="ko" baseline="30000" dirty="0"/>
              <a:t>1</a:t>
            </a:r>
            <a:endParaRPr lang="en-US" dirty="0"/>
          </a:p>
        </p:txBody>
      </p:sp>
    </p:spTree>
    <p:extLst>
      <p:ext uri="{BB962C8B-B14F-4D97-AF65-F5344CB8AC3E}">
        <p14:creationId xmlns:p14="http://schemas.microsoft.com/office/powerpoint/2010/main" val="553488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en-MY" dirty="0"/>
              <a:t/>
            </a:r>
            <a:br>
              <a:rPr lang="en-MY" dirty="0"/>
            </a:br>
            <a:r>
              <a:rPr lang="en-MY" dirty="0"/>
              <a:t/>
            </a:r>
            <a:br>
              <a:rPr lang="en-MY" dirty="0"/>
            </a:br>
            <a:r>
              <a:rPr lang="en-MY" dirty="0"/>
              <a:t/>
            </a:r>
            <a:br>
              <a:rPr lang="en-MY" dirty="0"/>
            </a:br>
            <a:r>
              <a:rPr lang="en-MY" dirty="0"/>
              <a:t/>
            </a:r>
            <a:br>
              <a:rPr lang="en-MY" dirty="0"/>
            </a:br>
            <a:r>
              <a:rPr lang="en-MY" dirty="0"/>
              <a:t/>
            </a:r>
            <a:br>
              <a:rPr lang="en-MY" dirty="0"/>
            </a:br>
            <a:r>
              <a:rPr lang="en-MY" dirty="0"/>
              <a:t/>
            </a:r>
            <a:br>
              <a:rPr lang="en-MY" dirty="0"/>
            </a:br>
            <a:r>
              <a:rPr lang="ko-KR" altLang="en-US" dirty="0" err="1" smtClean="0"/>
              <a:t>건선관절염</a:t>
            </a:r>
            <a:r>
              <a:rPr lang="ko-KR" altLang="en-US" dirty="0" smtClean="0"/>
              <a:t> 치료에서</a:t>
            </a:r>
            <a:r>
              <a:rPr lang="ko" dirty="0" smtClean="0"/>
              <a:t> </a:t>
            </a:r>
            <a:r>
              <a:rPr lang="ko" dirty="0"/>
              <a:t>다학</a:t>
            </a:r>
            <a:r>
              <a:rPr lang="ko-KR" altLang="en-US" dirty="0"/>
              <a:t>제</a:t>
            </a:r>
            <a:r>
              <a:rPr lang="ko" dirty="0"/>
              <a:t> 및 다 전문 분야 관</a:t>
            </a:r>
            <a:r>
              <a:rPr lang="ko-KR" altLang="en-US" dirty="0"/>
              <a:t>리의 어려움</a:t>
            </a:r>
            <a:r>
              <a:rPr lang="ko" dirty="0"/>
              <a:t> </a:t>
            </a:r>
            <a:r>
              <a:rPr lang="ko" baseline="30000" dirty="0"/>
              <a:t>1</a:t>
            </a:r>
            <a:endParaRPr lang="en-SG" baseline="30000" dirty="0"/>
          </a:p>
        </p:txBody>
      </p:sp>
      <p:sp>
        <p:nvSpPr>
          <p:cNvPr id="11" name="Text Placeholder 3">
            <a:extLst>
              <a:ext uri="{FF2B5EF4-FFF2-40B4-BE49-F238E27FC236}">
                <a16:creationId xmlns:a16="http://schemas.microsoft.com/office/drawing/2014/main" id="{14EE595F-B98E-BD46-ADB1-456CCE4D13F9}"/>
              </a:ext>
            </a:extLst>
          </p:cNvPr>
          <p:cNvSpPr>
            <a:spLocks noGrp="1"/>
          </p:cNvSpPr>
          <p:nvPr>
            <p:ph type="body" sz="quarter" idx="10"/>
          </p:nvPr>
        </p:nvSpPr>
        <p:spPr>
          <a:xfrm>
            <a:off x="521808" y="4652166"/>
            <a:ext cx="4050192" cy="387665"/>
          </a:xfrm>
        </p:spPr>
        <p:txBody>
          <a:bodyPr>
            <a:noAutofit/>
          </a:bodyPr>
          <a:lstStyle/>
          <a:p>
            <a:r>
              <a:rPr lang="ko" dirty="0"/>
              <a:t>PsA, 건선성 관절염</a:t>
            </a:r>
          </a:p>
        </p:txBody>
      </p:sp>
      <p:graphicFrame>
        <p:nvGraphicFramePr>
          <p:cNvPr id="4" name="Table 4">
            <a:extLst>
              <a:ext uri="{FF2B5EF4-FFF2-40B4-BE49-F238E27FC236}">
                <a16:creationId xmlns:a16="http://schemas.microsoft.com/office/drawing/2014/main" id="{E672CEE1-CE95-B54D-84D1-85A893667020}"/>
              </a:ext>
            </a:extLst>
          </p:cNvPr>
          <p:cNvGraphicFramePr>
            <a:graphicFrameLocks noGrp="1"/>
          </p:cNvGraphicFramePr>
          <p:nvPr>
            <p:extLst>
              <p:ext uri="{D42A27DB-BD31-4B8C-83A1-F6EECF244321}">
                <p14:modId xmlns:p14="http://schemas.microsoft.com/office/powerpoint/2010/main" val="1001555378"/>
              </p:ext>
            </p:extLst>
          </p:nvPr>
        </p:nvGraphicFramePr>
        <p:xfrm>
          <a:off x="566986" y="1223830"/>
          <a:ext cx="4871914" cy="3048000"/>
        </p:xfrm>
        <a:graphic>
          <a:graphicData uri="http://schemas.openxmlformats.org/drawingml/2006/table">
            <a:tbl>
              <a:tblPr firstRow="1" bandRow="1">
                <a:tableStyleId>{5C22544A-7EE6-4342-B048-85BDC9FD1C3A}</a:tableStyleId>
              </a:tblPr>
              <a:tblGrid>
                <a:gridCol w="1368692">
                  <a:extLst>
                    <a:ext uri="{9D8B030D-6E8A-4147-A177-3AD203B41FA5}">
                      <a16:colId xmlns:a16="http://schemas.microsoft.com/office/drawing/2014/main" val="1486977393"/>
                    </a:ext>
                  </a:extLst>
                </a:gridCol>
                <a:gridCol w="3503222">
                  <a:extLst>
                    <a:ext uri="{9D8B030D-6E8A-4147-A177-3AD203B41FA5}">
                      <a16:colId xmlns:a16="http://schemas.microsoft.com/office/drawing/2014/main" val="178979926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ko" sz="1400" b="1" dirty="0">
                          <a:solidFill>
                            <a:schemeClr val="bg1"/>
                          </a:solidFill>
                          <a:latin typeface="Arial" panose="020B0604020202020204" pitchFamily="34" charset="0"/>
                          <a:cs typeface="Arial" panose="020B0604020202020204" pitchFamily="34" charset="0"/>
                        </a:rPr>
                        <a:t>의뢰 및 진단</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1450" indent="-171450">
                        <a:buFont typeface="Arial" panose="020B0604020202020204" pitchFamily="34" charset="0"/>
                        <a:buChar char="•"/>
                      </a:pPr>
                      <a:r>
                        <a:rPr lang="ko" sz="1400" b="0" kern="1200" dirty="0">
                          <a:solidFill>
                            <a:schemeClr val="tx1"/>
                          </a:solidFill>
                          <a:effectLst/>
                          <a:latin typeface="Arial" panose="020B0604020202020204" pitchFamily="34" charset="0"/>
                          <a:cs typeface="Arial" panose="020B0604020202020204" pitchFamily="34" charset="0"/>
                        </a:rPr>
                        <a:t>정기</a:t>
                      </a:r>
                      <a:r>
                        <a:rPr lang="ko-KR" altLang="en-US" sz="1400" b="0" kern="1200" dirty="0">
                          <a:solidFill>
                            <a:schemeClr val="tx1"/>
                          </a:solidFill>
                          <a:effectLst/>
                          <a:latin typeface="Arial" panose="020B0604020202020204" pitchFamily="34" charset="0"/>
                          <a:cs typeface="Arial" panose="020B0604020202020204" pitchFamily="34" charset="0"/>
                        </a:rPr>
                        <a:t>적인</a:t>
                      </a:r>
                      <a:r>
                        <a:rPr lang="ko" altLang="en-US" sz="1400" b="0" kern="1200" dirty="0">
                          <a:solidFill>
                            <a:schemeClr val="tx1"/>
                          </a:solidFill>
                          <a:effectLst/>
                          <a:latin typeface="Arial" panose="020B0604020202020204" pitchFamily="34" charset="0"/>
                          <a:cs typeface="Arial" panose="020B0604020202020204" pitchFamily="34" charset="0"/>
                        </a:rPr>
                        <a:t> </a:t>
                      </a:r>
                      <a:r>
                        <a:rPr lang="ko-KR" altLang="en-US" sz="1400" b="0" kern="1200" dirty="0">
                          <a:solidFill>
                            <a:schemeClr val="tx1"/>
                          </a:solidFill>
                          <a:effectLst/>
                          <a:latin typeface="Arial" panose="020B0604020202020204" pitchFamily="34" charset="0"/>
                          <a:cs typeface="Arial" panose="020B0604020202020204" pitchFamily="34" charset="0"/>
                        </a:rPr>
                        <a:t>선별검사</a:t>
                      </a:r>
                      <a:r>
                        <a:rPr lang="ko" sz="1400" b="0" kern="1200" dirty="0">
                          <a:solidFill>
                            <a:schemeClr val="tx1"/>
                          </a:solidFill>
                          <a:effectLst/>
                          <a:latin typeface="Arial" panose="020B0604020202020204" pitchFamily="34" charset="0"/>
                          <a:cs typeface="Arial" panose="020B0604020202020204" pitchFamily="34" charset="0"/>
                        </a:rPr>
                        <a:t> 부족 </a:t>
                      </a:r>
                      <a:r>
                        <a:rPr lang="ko" sz="1400" b="0" kern="1200" baseline="30000" dirty="0">
                          <a:solidFill>
                            <a:schemeClr val="tx1"/>
                          </a:solidFill>
                          <a:effectLst/>
                          <a:latin typeface="Arial" panose="020B0604020202020204" pitchFamily="34" charset="0"/>
                          <a:cs typeface="Arial" panose="020B0604020202020204" pitchFamily="34" charset="0"/>
                        </a:rPr>
                        <a:t>2</a:t>
                      </a:r>
                      <a:endParaRPr lang="en-US" sz="1400" b="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1400" b="0" kern="1200" dirty="0">
                          <a:solidFill>
                            <a:schemeClr val="tx1"/>
                          </a:solidFill>
                          <a:effectLst/>
                          <a:latin typeface="Arial" panose="020B0604020202020204" pitchFamily="34" charset="0"/>
                          <a:cs typeface="Arial" panose="020B0604020202020204" pitchFamily="34" charset="0"/>
                        </a:rPr>
                        <a:t>진료의뢰 지연</a:t>
                      </a:r>
                      <a:r>
                        <a:rPr lang="ko" sz="1400" b="0" kern="1200" dirty="0">
                          <a:solidFill>
                            <a:schemeClr val="tx1"/>
                          </a:solidFill>
                          <a:effectLst/>
                          <a:latin typeface="Arial" panose="020B0604020202020204" pitchFamily="34" charset="0"/>
                          <a:cs typeface="Arial" panose="020B0604020202020204" pitchFamily="34" charset="0"/>
                        </a:rPr>
                        <a:t> </a:t>
                      </a:r>
                      <a:r>
                        <a:rPr lang="ko" sz="1400" b="0" kern="1200" baseline="30000" dirty="0">
                          <a:solidFill>
                            <a:schemeClr val="tx1"/>
                          </a:solidFill>
                          <a:effectLst/>
                          <a:latin typeface="Arial" panose="020B0604020202020204" pitchFamily="34" charset="0"/>
                          <a:cs typeface="Arial" panose="020B0604020202020204" pitchFamily="34" charset="0"/>
                        </a:rPr>
                        <a:t>2</a:t>
                      </a:r>
                      <a:endParaRPr lang="en-US" sz="1400" b="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 sz="1400" b="0" kern="1200" dirty="0">
                          <a:solidFill>
                            <a:schemeClr val="tx1"/>
                          </a:solidFill>
                          <a:effectLst/>
                          <a:latin typeface="Arial" panose="020B0604020202020204" pitchFamily="34" charset="0"/>
                          <a:cs typeface="Arial" panose="020B0604020202020204" pitchFamily="34" charset="0"/>
                        </a:rPr>
                        <a:t>감별진단 </a:t>
                      </a:r>
                      <a:r>
                        <a:rPr lang="ko" sz="1400" b="0" kern="1200" baseline="30000" dirty="0">
                          <a:solidFill>
                            <a:schemeClr val="tx1"/>
                          </a:solidFill>
                          <a:effectLst/>
                          <a:latin typeface="Arial" panose="020B0604020202020204" pitchFamily="34" charset="0"/>
                          <a:cs typeface="Arial" panose="020B0604020202020204" pitchFamily="34" charset="0"/>
                        </a:rPr>
                        <a:t>2</a:t>
                      </a:r>
                      <a:endParaRPr lang="en-GB"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0090156"/>
                  </a:ext>
                </a:extLst>
              </a:tr>
              <a:tr h="370840">
                <a:tc>
                  <a:txBody>
                    <a:bodyPr/>
                    <a:lstStyle/>
                    <a:p>
                      <a:r>
                        <a:rPr lang="ko" sz="1400" b="1" dirty="0">
                          <a:solidFill>
                            <a:schemeClr val="bg1"/>
                          </a:solidFill>
                          <a:latin typeface="Arial" panose="020B0604020202020204" pitchFamily="34" charset="0"/>
                          <a:cs typeface="Arial" panose="020B0604020202020204" pitchFamily="34" charset="0"/>
                        </a:rPr>
                        <a:t>치료 시작</a:t>
                      </a:r>
                    </a:p>
                    <a:p>
                      <a:endParaRPr lang="en-US" sz="14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1450" indent="-171450">
                        <a:buFont typeface="Arial" panose="020B0604020202020204" pitchFamily="34" charset="0"/>
                        <a:buChar char="•"/>
                      </a:pPr>
                      <a:r>
                        <a:rPr lang="ko" sz="1400" b="0" kern="1200" dirty="0">
                          <a:solidFill>
                            <a:schemeClr val="tx1"/>
                          </a:solidFill>
                          <a:effectLst/>
                          <a:latin typeface="Arial" panose="020B0604020202020204" pitchFamily="34" charset="0"/>
                          <a:ea typeface="+mn-ea"/>
                          <a:cs typeface="Arial" panose="020B0604020202020204" pitchFamily="34" charset="0"/>
                        </a:rPr>
                        <a:t>관리의 차이 </a:t>
                      </a:r>
                      <a:r>
                        <a:rPr lang="ko" sz="1400" b="0" kern="1200" baseline="30000" dirty="0">
                          <a:solidFill>
                            <a:schemeClr val="tx1"/>
                          </a:solidFill>
                          <a:effectLst/>
                          <a:latin typeface="Arial" panose="020B0604020202020204" pitchFamily="34" charset="0"/>
                          <a:ea typeface="+mn-ea"/>
                          <a:cs typeface="Arial" panose="020B0604020202020204" pitchFamily="34" charset="0"/>
                        </a:rPr>
                        <a:t>2,3</a:t>
                      </a:r>
                      <a:r>
                        <a:rPr lang="ko" sz="1400" b="0" kern="1200" dirty="0">
                          <a:solidFill>
                            <a:schemeClr val="tx1"/>
                          </a:solidFill>
                          <a:effectLst/>
                          <a:latin typeface="Arial" panose="020B0604020202020204" pitchFamily="34" charset="0"/>
                          <a:ea typeface="+mn-ea"/>
                          <a:cs typeface="Arial" panose="020B0604020202020204" pitchFamily="34" charset="0"/>
                        </a:rPr>
                        <a:t> </a:t>
                      </a:r>
                    </a:p>
                    <a:p>
                      <a:pPr marL="171450" indent="-171450">
                        <a:buFont typeface="Arial" panose="020B0604020202020204" pitchFamily="34" charset="0"/>
                        <a:buChar char="•"/>
                      </a:pPr>
                      <a:r>
                        <a:rPr lang="ko" sz="1400" b="0" kern="1200" dirty="0">
                          <a:solidFill>
                            <a:schemeClr val="tx1"/>
                          </a:solidFill>
                          <a:effectLst/>
                          <a:latin typeface="Arial" panose="020B0604020202020204" pitchFamily="34" charset="0"/>
                          <a:ea typeface="+mn-ea"/>
                          <a:cs typeface="Arial" panose="020B0604020202020204" pitchFamily="34" charset="0"/>
                        </a:rPr>
                        <a:t>진료 </a:t>
                      </a:r>
                      <a:r>
                        <a:rPr lang="ko-KR" altLang="en-US" sz="1400" b="0" kern="1200" dirty="0">
                          <a:solidFill>
                            <a:schemeClr val="tx1"/>
                          </a:solidFill>
                          <a:effectLst/>
                          <a:latin typeface="Arial" panose="020B0604020202020204" pitchFamily="34" charset="0"/>
                          <a:ea typeface="+mn-ea"/>
                          <a:cs typeface="Arial" panose="020B0604020202020204" pitchFamily="34" charset="0"/>
                        </a:rPr>
                        <a:t>협력 제한</a:t>
                      </a:r>
                      <a:r>
                        <a:rPr lang="ko" sz="1400" b="0" kern="1200" dirty="0">
                          <a:solidFill>
                            <a:schemeClr val="tx1"/>
                          </a:solidFill>
                          <a:effectLst/>
                          <a:latin typeface="Arial" panose="020B0604020202020204" pitchFamily="34" charset="0"/>
                          <a:ea typeface="+mn-ea"/>
                          <a:cs typeface="Arial" panose="020B0604020202020204" pitchFamily="34" charset="0"/>
                        </a:rPr>
                        <a:t> </a:t>
                      </a:r>
                      <a:r>
                        <a:rPr lang="ko" sz="1400" b="0" kern="1200" baseline="30000" dirty="0">
                          <a:solidFill>
                            <a:schemeClr val="tx1"/>
                          </a:solidFill>
                          <a:effectLst/>
                          <a:latin typeface="Arial" panose="020B0604020202020204" pitchFamily="34" charset="0"/>
                          <a:ea typeface="+mn-ea"/>
                          <a:cs typeface="Arial" panose="020B0604020202020204" pitchFamily="34" charset="0"/>
                        </a:rPr>
                        <a:t>2,3</a:t>
                      </a:r>
                      <a:endParaRPr lang="en-US" sz="1400" b="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ko" sz="1400" dirty="0">
                          <a:solidFill>
                            <a:schemeClr val="tx1"/>
                          </a:solidFill>
                          <a:latin typeface="Arial" panose="020B0604020202020204" pitchFamily="34" charset="0"/>
                          <a:cs typeface="Arial" panose="020B0604020202020204" pitchFamily="34" charset="0"/>
                        </a:rPr>
                        <a:t>치료에 대한 반응 부족 </a:t>
                      </a:r>
                      <a:r>
                        <a:rPr lang="ko" sz="1400" baseline="30000" dirty="0">
                          <a:solidFill>
                            <a:schemeClr val="tx1"/>
                          </a:solidFill>
                          <a:latin typeface="Arial" panose="020B0604020202020204" pitchFamily="34" charset="0"/>
                          <a:cs typeface="Arial" panose="020B0604020202020204" pitchFamily="34" charset="0"/>
                        </a:rPr>
                        <a:t>2</a:t>
                      </a:r>
                    </a:p>
                    <a:p>
                      <a:pPr marL="171450" indent="-171450">
                        <a:buFont typeface="Arial" panose="020B0604020202020204" pitchFamily="34" charset="0"/>
                        <a:buChar char="•"/>
                      </a:pPr>
                      <a:r>
                        <a:rPr lang="ko-KR" altLang="en-US" sz="1400" dirty="0">
                          <a:solidFill>
                            <a:schemeClr val="tx1"/>
                          </a:solidFill>
                          <a:latin typeface="Arial" panose="020B0604020202020204" pitchFamily="34" charset="0"/>
                          <a:cs typeface="Arial" panose="020B0604020202020204" pitchFamily="34" charset="0"/>
                        </a:rPr>
                        <a:t>다양한</a:t>
                      </a:r>
                      <a:r>
                        <a:rPr lang="ko" sz="1400" dirty="0">
                          <a:solidFill>
                            <a:schemeClr val="tx1"/>
                          </a:solidFill>
                          <a:latin typeface="Arial" panose="020B0604020202020204" pitchFamily="34" charset="0"/>
                          <a:cs typeface="Arial" panose="020B0604020202020204" pitchFamily="34" charset="0"/>
                        </a:rPr>
                        <a:t> </a:t>
                      </a:r>
                      <a:r>
                        <a:rPr lang="ko-KR" altLang="en-US" sz="1400" dirty="0" err="1" smtClean="0">
                          <a:solidFill>
                            <a:schemeClr val="tx1"/>
                          </a:solidFill>
                          <a:latin typeface="Arial" panose="020B0604020202020204" pitchFamily="34" charset="0"/>
                          <a:cs typeface="Arial" panose="020B0604020202020204" pitchFamily="34" charset="0"/>
                        </a:rPr>
                        <a:t>건선관절염</a:t>
                      </a:r>
                      <a:r>
                        <a:rPr lang="ko" sz="1400" dirty="0" smtClean="0">
                          <a:solidFill>
                            <a:schemeClr val="tx1"/>
                          </a:solidFill>
                          <a:latin typeface="Arial" panose="020B0604020202020204" pitchFamily="34" charset="0"/>
                          <a:cs typeface="Arial" panose="020B0604020202020204" pitchFamily="34" charset="0"/>
                        </a:rPr>
                        <a:t> </a:t>
                      </a:r>
                      <a:r>
                        <a:rPr lang="ko-KR" altLang="en-US" sz="1400" dirty="0">
                          <a:solidFill>
                            <a:schemeClr val="tx1"/>
                          </a:solidFill>
                          <a:latin typeface="Arial" panose="020B0604020202020204" pitchFamily="34" charset="0"/>
                          <a:cs typeface="Arial" panose="020B0604020202020204" pitchFamily="34" charset="0"/>
                        </a:rPr>
                        <a:t>증상에 대한 평가</a:t>
                      </a:r>
                      <a:r>
                        <a:rPr lang="ko" sz="1400" dirty="0">
                          <a:solidFill>
                            <a:schemeClr val="tx1"/>
                          </a:solidFill>
                          <a:latin typeface="Arial" panose="020B0604020202020204" pitchFamily="34" charset="0"/>
                          <a:cs typeface="Arial" panose="020B0604020202020204" pitchFamily="34" charset="0"/>
                        </a:rPr>
                        <a:t> </a:t>
                      </a:r>
                      <a:r>
                        <a:rPr lang="ko" sz="1400" baseline="30000" dirty="0">
                          <a:solidFill>
                            <a:schemeClr val="tx1"/>
                          </a:solidFill>
                          <a:latin typeface="Arial" panose="020B0604020202020204" pitchFamily="34" charset="0"/>
                          <a:cs typeface="Arial" panose="020B0604020202020204" pitchFamily="34" charset="0"/>
                        </a:rPr>
                        <a:t>1</a:t>
                      </a:r>
                    </a:p>
                    <a:p>
                      <a:pPr marL="171450" indent="-171450">
                        <a:buFont typeface="Arial" panose="020B0604020202020204" pitchFamily="34" charset="0"/>
                        <a:buChar char="•"/>
                      </a:pPr>
                      <a:r>
                        <a:rPr lang="ko" sz="1400" dirty="0">
                          <a:solidFill>
                            <a:schemeClr val="tx1"/>
                          </a:solidFill>
                          <a:latin typeface="Arial" panose="020B0604020202020204" pitchFamily="34" charset="0"/>
                          <a:cs typeface="Arial" panose="020B0604020202020204" pitchFamily="34" charset="0"/>
                        </a:rPr>
                        <a:t>효과적인 치료법(예: 생물학적 제제)에 대한 제한된 접근 </a:t>
                      </a:r>
                      <a:r>
                        <a:rPr lang="ko" sz="1400" baseline="30000" dirty="0">
                          <a:solidFill>
                            <a:schemeClr val="tx1"/>
                          </a:solidFill>
                          <a:latin typeface="Arial" panose="020B0604020202020204" pitchFamily="34" charset="0"/>
                          <a:cs typeface="Arial" panose="020B0604020202020204" pitchFamily="34" charset="0"/>
                        </a:rPr>
                        <a:t>2</a:t>
                      </a:r>
                      <a:endParaRPr lang="en-US" sz="1400" dirty="0">
                        <a:solidFill>
                          <a:schemeClr val="tx1"/>
                        </a:solidFill>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400" kern="1200" dirty="0">
                          <a:solidFill>
                            <a:schemeClr val="tx1"/>
                          </a:solidFill>
                          <a:effectLst/>
                          <a:latin typeface="Arial" panose="020B0604020202020204" pitchFamily="34" charset="0"/>
                          <a:cs typeface="Arial" panose="020B0604020202020204" pitchFamily="34" charset="0"/>
                        </a:rPr>
                        <a:t>환자 중심성 부족 </a:t>
                      </a:r>
                      <a:r>
                        <a:rPr lang="ko" sz="1400" kern="1200" baseline="30000" dirty="0">
                          <a:solidFill>
                            <a:schemeClr val="tx1"/>
                          </a:solidFill>
                          <a:effectLst/>
                          <a:latin typeface="Arial" panose="020B0604020202020204" pitchFamily="34" charset="0"/>
                          <a:cs typeface="Arial" panose="020B0604020202020204" pitchFamily="34" charset="0"/>
                        </a:rPr>
                        <a:t>2</a:t>
                      </a:r>
                      <a:endParaRPr lang="en-US"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228168"/>
                  </a:ext>
                </a:extLst>
              </a:tr>
              <a:tr h="370840">
                <a:tc>
                  <a:txBody>
                    <a:bodyPr/>
                    <a:lstStyle/>
                    <a:p>
                      <a:r>
                        <a:rPr lang="ko" sz="1400" b="1" dirty="0">
                          <a:solidFill>
                            <a:schemeClr val="bg1"/>
                          </a:solidFill>
                          <a:latin typeface="Arial" panose="020B0604020202020204" pitchFamily="34" charset="0"/>
                          <a:cs typeface="Arial" panose="020B0604020202020204" pitchFamily="34" charset="0"/>
                        </a:rPr>
                        <a:t>사후 관리</a:t>
                      </a:r>
                    </a:p>
                    <a:p>
                      <a:endParaRPr lang="en-US" sz="14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1450" indent="-171450">
                        <a:buFont typeface="Arial" panose="020B0604020202020204" pitchFamily="34" charset="0"/>
                        <a:buChar char="•"/>
                      </a:pPr>
                      <a:r>
                        <a:rPr lang="ko" sz="1400" b="0" kern="1200" dirty="0">
                          <a:solidFill>
                            <a:schemeClr val="tx1"/>
                          </a:solidFill>
                          <a:effectLst/>
                          <a:latin typeface="Arial" panose="020B0604020202020204" pitchFamily="34" charset="0"/>
                          <a:cs typeface="Arial" panose="020B0604020202020204" pitchFamily="34" charset="0"/>
                        </a:rPr>
                        <a:t>정기적인 </a:t>
                      </a:r>
                      <a:r>
                        <a:rPr lang="ko-KR" altLang="en-US" sz="1400" b="0" kern="1200" dirty="0">
                          <a:solidFill>
                            <a:schemeClr val="tx1"/>
                          </a:solidFill>
                          <a:effectLst/>
                          <a:latin typeface="Arial" panose="020B0604020202020204" pitchFamily="34" charset="0"/>
                          <a:cs typeface="Arial" panose="020B0604020202020204" pitchFamily="34" charset="0"/>
                        </a:rPr>
                        <a:t>선별검사</a:t>
                      </a:r>
                      <a:r>
                        <a:rPr lang="ko" sz="1400" b="0" kern="1200" dirty="0">
                          <a:solidFill>
                            <a:schemeClr val="tx1"/>
                          </a:solidFill>
                          <a:effectLst/>
                          <a:latin typeface="Arial" panose="020B0604020202020204" pitchFamily="34" charset="0"/>
                          <a:cs typeface="Arial" panose="020B0604020202020204" pitchFamily="34" charset="0"/>
                        </a:rPr>
                        <a:t> 및 동반 질환 관리 부족 </a:t>
                      </a:r>
                      <a:r>
                        <a:rPr lang="ko" sz="1400" b="0" kern="1200" baseline="30000" dirty="0">
                          <a:solidFill>
                            <a:schemeClr val="tx1"/>
                          </a:solidFill>
                          <a:effectLst/>
                          <a:latin typeface="Arial" panose="020B0604020202020204" pitchFamily="34" charset="0"/>
                          <a:cs typeface="Arial" panose="020B0604020202020204" pitchFamily="34" charset="0"/>
                        </a:rPr>
                        <a:t>1,2</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ko" sz="1400" b="0" kern="1200" dirty="0">
                          <a:solidFill>
                            <a:schemeClr val="tx1"/>
                          </a:solidFill>
                          <a:effectLst/>
                          <a:latin typeface="Arial" panose="020B0604020202020204" pitchFamily="34" charset="0"/>
                          <a:cs typeface="Arial" panose="020B0604020202020204" pitchFamily="34" charset="0"/>
                        </a:rPr>
                        <a:t>정기적인 추적관찰 부족 </a:t>
                      </a:r>
                      <a:r>
                        <a:rPr lang="ko" sz="1400" b="0" kern="1200" baseline="30000" dirty="0">
                          <a:solidFill>
                            <a:schemeClr val="tx1"/>
                          </a:solidFill>
                          <a:effectLst/>
                          <a:latin typeface="Arial" panose="020B0604020202020204" pitchFamily="34" charset="0"/>
                          <a:cs typeface="Arial" panose="020B0604020202020204" pitchFamily="34" charset="0"/>
                        </a:rPr>
                        <a:t>2</a:t>
                      </a:r>
                      <a:endParaRPr lang="en-US" sz="1400" b="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5123691"/>
                  </a:ext>
                </a:extLst>
              </a:tr>
            </a:tbl>
          </a:graphicData>
        </a:graphic>
      </p:graphicFrame>
      <p:pic>
        <p:nvPicPr>
          <p:cNvPr id="5" name="Picture 4">
            <a:extLst>
              <a:ext uri="{FF2B5EF4-FFF2-40B4-BE49-F238E27FC236}">
                <a16:creationId xmlns:a16="http://schemas.microsoft.com/office/drawing/2014/main" id="{5486B61E-3AA6-A94D-8396-C090B1209C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12226" y="1613957"/>
            <a:ext cx="3141785" cy="2657873"/>
          </a:xfrm>
          <a:prstGeom prst="rect">
            <a:avLst/>
          </a:prstGeom>
        </p:spPr>
      </p:pic>
      <p:sp>
        <p:nvSpPr>
          <p:cNvPr id="7" name="Text Placeholder 4">
            <a:extLst>
              <a:ext uri="{FF2B5EF4-FFF2-40B4-BE49-F238E27FC236}">
                <a16:creationId xmlns:a16="http://schemas.microsoft.com/office/drawing/2014/main" id="{699F0F0B-15CF-D976-68EB-A4D31FDC9B16}"/>
              </a:ext>
            </a:extLst>
          </p:cNvPr>
          <p:cNvSpPr>
            <a:spLocks noGrp="1"/>
          </p:cNvSpPr>
          <p:nvPr>
            <p:ph type="body" sz="quarter" idx="11"/>
          </p:nvPr>
        </p:nvSpPr>
        <p:spPr>
          <a:xfrm>
            <a:off x="4624388" y="4651375"/>
            <a:ext cx="4029075" cy="388938"/>
          </a:xfrm>
        </p:spPr>
        <p:txBody>
          <a:bodyPr>
            <a:noAutofit/>
          </a:bodyPr>
          <a:lstStyle/>
          <a:p>
            <a:endParaRPr lang="en-US" dirty="0"/>
          </a:p>
          <a:p>
            <a:endParaRPr lang="en-US" dirty="0"/>
          </a:p>
          <a:p>
            <a:endParaRPr lang="en-US" dirty="0"/>
          </a:p>
          <a:p>
            <a:r>
              <a:rPr lang="en-US" dirty="0"/>
              <a:t>1. </a:t>
            </a:r>
            <a:r>
              <a:rPr lang="en-MY" dirty="0"/>
              <a:t>Coates LC, et al. </a:t>
            </a:r>
            <a:r>
              <a:rPr lang="en-US" dirty="0"/>
              <a:t>Arthritis Rheumatol 2016;68(5):1060-1071.</a:t>
            </a:r>
          </a:p>
          <a:p>
            <a:r>
              <a:rPr lang="en-US" dirty="0"/>
              <a:t>2. Favier G, et al. J Rheumatol 2017;44(5):674‐678. </a:t>
            </a:r>
          </a:p>
          <a:p>
            <a:r>
              <a:rPr lang="en-US" dirty="0"/>
              <a:t>3. Boehncke WH, et al. J Eur Acad Dermatol Venereol 2020;10.1111/jdv.16251. </a:t>
            </a:r>
          </a:p>
          <a:p>
            <a:endParaRPr lang="en-US" dirty="0"/>
          </a:p>
          <a:p>
            <a:endParaRPr lang="en-US" dirty="0"/>
          </a:p>
          <a:p>
            <a:endParaRPr lang="en-US" dirty="0"/>
          </a:p>
          <a:p>
            <a:endParaRPr lang="en-SG" dirty="0"/>
          </a:p>
          <a:p>
            <a:pPr marL="228600" indent="-228600">
              <a:buFont typeface="+mj-lt"/>
              <a:buAutoNum type="arabicPeriod"/>
            </a:pPr>
            <a:endParaRPr lang="en-SG" dirty="0"/>
          </a:p>
        </p:txBody>
      </p:sp>
    </p:spTree>
    <p:extLst>
      <p:ext uri="{BB962C8B-B14F-4D97-AF65-F5344CB8AC3E}">
        <p14:creationId xmlns:p14="http://schemas.microsoft.com/office/powerpoint/2010/main" val="2051683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p:txBody>
          <a:bodyPr>
            <a:noAutofit/>
          </a:bodyPr>
          <a:lstStyle/>
          <a:p>
            <a:r>
              <a:rPr lang="ko-KR" altLang="en-US" dirty="0" err="1"/>
              <a:t>건선관절염</a:t>
            </a:r>
            <a:r>
              <a:rPr lang="ko-KR" altLang="en-US" dirty="0"/>
              <a:t> </a:t>
            </a:r>
            <a:r>
              <a:rPr lang="ko" dirty="0"/>
              <a:t>환자 관리 개선을 위한 혁신</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rmAutofit/>
          </a:bodyPr>
          <a:lstStyle/>
          <a:p>
            <a:r>
              <a:rPr lang="ko" dirty="0"/>
              <a:t>HCP, 의료 전문가; PsA, 건선성 관절염</a:t>
            </a:r>
          </a:p>
        </p:txBody>
      </p:sp>
      <p:sp>
        <p:nvSpPr>
          <p:cNvPr id="3" name="Rectangle 2">
            <a:extLst>
              <a:ext uri="{FF2B5EF4-FFF2-40B4-BE49-F238E27FC236}">
                <a16:creationId xmlns:a16="http://schemas.microsoft.com/office/drawing/2014/main" id="{E6C1F4BE-17DD-9B4F-8F9A-F070F8C47685}"/>
              </a:ext>
            </a:extLst>
          </p:cNvPr>
          <p:cNvSpPr/>
          <p:nvPr/>
        </p:nvSpPr>
        <p:spPr>
          <a:xfrm>
            <a:off x="515851" y="1283806"/>
            <a:ext cx="4798021" cy="2893100"/>
          </a:xfrm>
          <a:prstGeom prst="rect">
            <a:avLst/>
          </a:prstGeom>
        </p:spPr>
        <p:txBody>
          <a:bodyPr wrap="square">
            <a:spAutoFit/>
          </a:bodyPr>
          <a:lstStyle/>
          <a:p>
            <a:pPr marL="285750" indent="-285750">
              <a:buFont typeface="Arial" panose="020B0604020202020204" pitchFamily="34" charset="0"/>
              <a:buChar char="•"/>
            </a:pPr>
            <a:r>
              <a:rPr lang="ko" sz="1400" b="1" dirty="0">
                <a:latin typeface="Arial" panose="020B0604020202020204" pitchFamily="34" charset="0"/>
                <a:cs typeface="Arial" panose="020B0604020202020204" pitchFamily="34" charset="0"/>
              </a:rPr>
              <a:t>간호사 주도 클리닉 </a:t>
            </a:r>
            <a:r>
              <a:rPr lang="ko" sz="1400" b="1" baseline="30000" dirty="0">
                <a:latin typeface="Arial" panose="020B0604020202020204" pitchFamily="34" charset="0"/>
                <a:cs typeface="Arial" panose="020B0604020202020204" pitchFamily="34" charset="0"/>
              </a:rPr>
              <a:t>1</a:t>
            </a: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ko" sz="1400" dirty="0">
                <a:latin typeface="Arial" panose="020B0604020202020204" pitchFamily="34" charset="0"/>
                <a:cs typeface="Arial" panose="020B0604020202020204" pitchFamily="34" charset="0"/>
              </a:rPr>
              <a:t>네트워크, </a:t>
            </a:r>
            <a:r>
              <a:rPr lang="ko-KR" altLang="en-US" sz="1400" dirty="0">
                <a:latin typeface="Arial" panose="020B0604020202020204" pitchFamily="34" charset="0"/>
                <a:cs typeface="Arial" panose="020B0604020202020204" pitchFamily="34" charset="0"/>
              </a:rPr>
              <a:t>진료의뢰 </a:t>
            </a:r>
            <a:r>
              <a:rPr lang="ko" sz="1400" dirty="0">
                <a:latin typeface="Arial" panose="020B0604020202020204" pitchFamily="34" charset="0"/>
                <a:cs typeface="Arial" panose="020B0604020202020204" pitchFamily="34" charset="0"/>
              </a:rPr>
              <a:t>경로, 프로토콜 및 치료 알고리즘 </a:t>
            </a:r>
            <a:r>
              <a:rPr lang="ko" sz="1400" baseline="30000" dirty="0">
                <a:latin typeface="Arial" panose="020B0604020202020204" pitchFamily="34" charset="0"/>
                <a:cs typeface="Arial" panose="020B0604020202020204" pitchFamily="34" charset="0"/>
              </a:rPr>
              <a:t>1</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ko" sz="1400" dirty="0">
                <a:latin typeface="Arial" panose="020B0604020202020204" pitchFamily="34" charset="0"/>
                <a:cs typeface="Arial" panose="020B0604020202020204" pitchFamily="34" charset="0"/>
              </a:rPr>
              <a:t>일관된 평가 기준 </a:t>
            </a:r>
            <a:r>
              <a:rPr lang="ko" sz="1400" baseline="30000" dirty="0">
                <a:latin typeface="Arial" panose="020B0604020202020204" pitchFamily="34" charset="0"/>
                <a:cs typeface="Arial" panose="020B0604020202020204" pitchFamily="34" charset="0"/>
              </a:rPr>
              <a:t>1</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ko-KR" altLang="en-US" sz="1400" dirty="0" smtClean="0">
                <a:latin typeface="Arial" panose="020B0604020202020204" pitchFamily="34" charset="0"/>
                <a:cs typeface="Arial" panose="020B0604020202020204" pitchFamily="34" charset="0"/>
              </a:rPr>
              <a:t>다</a:t>
            </a:r>
            <a:r>
              <a:rPr lang="ko" sz="1400" dirty="0" smtClean="0">
                <a:latin typeface="Arial" panose="020B0604020202020204" pitchFamily="34" charset="0"/>
                <a:cs typeface="Arial" panose="020B0604020202020204" pitchFamily="34" charset="0"/>
              </a:rPr>
              <a:t>학제간</a:t>
            </a:r>
            <a:r>
              <a:rPr lang="ko" sz="1400" dirty="0">
                <a:latin typeface="Arial" panose="020B0604020202020204" pitchFamily="34" charset="0"/>
                <a:cs typeface="Arial" panose="020B0604020202020204" pitchFamily="34" charset="0"/>
              </a:rPr>
              <a:t>(예: 피부과 및 류마티스학 서비스의 조정 개선) 및 다학문적 접근 </a:t>
            </a:r>
            <a:r>
              <a:rPr lang="ko" sz="1400" baseline="30000" dirty="0">
                <a:latin typeface="Arial" panose="020B0604020202020204" pitchFamily="34" charset="0"/>
                <a:cs typeface="Arial" panose="020B0604020202020204" pitchFamily="34" charset="0"/>
              </a:rPr>
              <a:t>1,2</a:t>
            </a:r>
          </a:p>
          <a:p>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ko-KR" altLang="en-US" sz="1400" dirty="0">
                <a:latin typeface="Arial" panose="020B0604020202020204" pitchFamily="34" charset="0"/>
                <a:cs typeface="Arial" panose="020B0604020202020204" pitchFamily="34" charset="0"/>
              </a:rPr>
              <a:t>의료 전문가들과</a:t>
            </a:r>
            <a:r>
              <a:rPr lang="ko" sz="1400" dirty="0">
                <a:latin typeface="Arial" panose="020B0604020202020204" pitchFamily="34" charset="0"/>
                <a:cs typeface="Arial" panose="020B0604020202020204" pitchFamily="34" charset="0"/>
              </a:rPr>
              <a:t> 환자 간의 의사 소통 개선 및 환자의 치료 참여 </a:t>
            </a:r>
            <a:r>
              <a:rPr lang="ko" sz="1400" baseline="30000" dirty="0">
                <a:latin typeface="Arial" panose="020B0604020202020204" pitchFamily="34" charset="0"/>
                <a:cs typeface="Arial" panose="020B0604020202020204" pitchFamily="34" charset="0"/>
              </a:rPr>
              <a:t>1</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ko" sz="1400" dirty="0">
                <a:latin typeface="Arial" panose="020B0604020202020204" pitchFamily="34" charset="0"/>
                <a:cs typeface="Arial" panose="020B0604020202020204" pitchFamily="34" charset="0"/>
              </a:rPr>
              <a:t>데이터베이스 및 전자 의</a:t>
            </a:r>
            <a:r>
              <a:rPr lang="ko-KR" altLang="en-US" sz="1400" dirty="0">
                <a:latin typeface="Arial" panose="020B0604020202020204" pitchFamily="34" charset="0"/>
                <a:cs typeface="Arial" panose="020B0604020202020204" pitchFamily="34" charset="0"/>
              </a:rPr>
              <a:t>료</a:t>
            </a:r>
            <a:r>
              <a:rPr lang="ko" sz="1400" dirty="0">
                <a:latin typeface="Arial" panose="020B0604020202020204" pitchFamily="34" charset="0"/>
                <a:cs typeface="Arial" panose="020B0604020202020204" pitchFamily="34" charset="0"/>
              </a:rPr>
              <a:t> 기록의 사용 </a:t>
            </a:r>
            <a:r>
              <a:rPr lang="ko" sz="1400" baseline="30000" dirty="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FEE8E7B-1C1F-AE45-BDEA-12A8386BC7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61000" y="1751452"/>
            <a:ext cx="3390900" cy="1815882"/>
          </a:xfrm>
          <a:prstGeom prst="rect">
            <a:avLst/>
          </a:prstGeom>
        </p:spPr>
      </p:pic>
      <p:sp>
        <p:nvSpPr>
          <p:cNvPr id="9" name="Text Placeholder 4">
            <a:extLst>
              <a:ext uri="{FF2B5EF4-FFF2-40B4-BE49-F238E27FC236}">
                <a16:creationId xmlns:a16="http://schemas.microsoft.com/office/drawing/2014/main" id="{4F0C9943-88CE-A7D3-9BD0-BB819FCA2320}"/>
              </a:ext>
            </a:extLst>
          </p:cNvPr>
          <p:cNvSpPr>
            <a:spLocks noGrp="1"/>
          </p:cNvSpPr>
          <p:nvPr>
            <p:ph type="body" sz="quarter" idx="11"/>
          </p:nvPr>
        </p:nvSpPr>
        <p:spPr>
          <a:xfrm>
            <a:off x="4624936" y="4339806"/>
            <a:ext cx="4029075" cy="388938"/>
          </a:xfrm>
        </p:spPr>
        <p:txBody>
          <a:bodyPr>
            <a:noAutofit/>
          </a:bodyPr>
          <a:lstStyle/>
          <a:p>
            <a:endParaRPr lang="en-US" dirty="0"/>
          </a:p>
          <a:p>
            <a:endParaRPr lang="en-US" dirty="0"/>
          </a:p>
          <a:p>
            <a:endParaRPr lang="en-US" dirty="0"/>
          </a:p>
          <a:p>
            <a:r>
              <a:rPr lang="en-US" dirty="0"/>
              <a:t>1. Favier G, et al. J Rheumatol 2017;44(5):674‐678. </a:t>
            </a:r>
          </a:p>
          <a:p>
            <a:r>
              <a:rPr lang="en-US" dirty="0"/>
              <a:t>2. Boehncke WH, et al. J Eur Acad Dermatol Venereol 2020;10.1111/jdv.16251.</a:t>
            </a:r>
            <a:endParaRPr lang="en-SG" dirty="0"/>
          </a:p>
          <a:p>
            <a:pPr marL="228600" indent="-228600">
              <a:buFont typeface="+mj-lt"/>
              <a:buAutoNum type="arabicPeriod"/>
            </a:pPr>
            <a:endParaRPr lang="en-SG" dirty="0"/>
          </a:p>
        </p:txBody>
      </p:sp>
    </p:spTree>
    <p:extLst>
      <p:ext uri="{BB962C8B-B14F-4D97-AF65-F5344CB8AC3E}">
        <p14:creationId xmlns:p14="http://schemas.microsoft.com/office/powerpoint/2010/main" val="15040671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69AD-461B-4983-90D7-63FB9CD58308}"/>
              </a:ext>
            </a:extLst>
          </p:cNvPr>
          <p:cNvSpPr>
            <a:spLocks noGrp="1"/>
          </p:cNvSpPr>
          <p:nvPr>
            <p:ph type="title"/>
          </p:nvPr>
        </p:nvSpPr>
        <p:spPr>
          <a:xfrm>
            <a:off x="523390" y="215468"/>
            <a:ext cx="8138160" cy="731509"/>
          </a:xfrm>
        </p:spPr>
        <p:txBody>
          <a:bodyPr>
            <a:noAutofit/>
          </a:bodyPr>
          <a:lstStyle/>
          <a:p>
            <a:r>
              <a:rPr lang="en-MY" dirty="0"/>
              <a:t/>
            </a:r>
            <a:br>
              <a:rPr lang="en-MY" dirty="0"/>
            </a:br>
            <a:r>
              <a:rPr lang="en-MY" dirty="0"/>
              <a:t/>
            </a:r>
            <a:br>
              <a:rPr lang="en-MY" dirty="0"/>
            </a:br>
            <a:r>
              <a:rPr lang="ko-KR" altLang="en-US" dirty="0" smtClean="0"/>
              <a:t>건선관절염을 호전시키기 위한 </a:t>
            </a:r>
            <a:r>
              <a:rPr lang="ko-KR" altLang="en-US" dirty="0" err="1" smtClean="0"/>
              <a:t>다학제</a:t>
            </a:r>
            <a:r>
              <a:rPr lang="ko-KR" altLang="en-US" dirty="0" smtClean="0"/>
              <a:t> 팀의 예시</a:t>
            </a:r>
            <a:endParaRPr lang="en-SG" baseline="30000" dirty="0"/>
          </a:p>
        </p:txBody>
      </p:sp>
      <p:sp>
        <p:nvSpPr>
          <p:cNvPr id="4" name="Text Placeholder 3">
            <a:extLst>
              <a:ext uri="{FF2B5EF4-FFF2-40B4-BE49-F238E27FC236}">
                <a16:creationId xmlns:a16="http://schemas.microsoft.com/office/drawing/2014/main" id="{A9333359-4FC0-4218-BE14-1057F775D222}"/>
              </a:ext>
            </a:extLst>
          </p:cNvPr>
          <p:cNvSpPr>
            <a:spLocks noGrp="1"/>
          </p:cNvSpPr>
          <p:nvPr>
            <p:ph type="body" sz="quarter" idx="10"/>
          </p:nvPr>
        </p:nvSpPr>
        <p:spPr>
          <a:xfrm>
            <a:off x="521808" y="4652166"/>
            <a:ext cx="4050192" cy="387665"/>
          </a:xfrm>
        </p:spPr>
        <p:txBody>
          <a:bodyPr>
            <a:normAutofit/>
          </a:bodyPr>
          <a:lstStyle/>
          <a:p>
            <a:endParaRPr lang="en-US" dirty="0"/>
          </a:p>
          <a:p>
            <a:r>
              <a:rPr lang="en-US" dirty="0"/>
              <a:t>PsA, psoriatic arthritis</a:t>
            </a:r>
          </a:p>
        </p:txBody>
      </p:sp>
      <p:sp>
        <p:nvSpPr>
          <p:cNvPr id="5" name="Text Placeholder 4">
            <a:extLst>
              <a:ext uri="{FF2B5EF4-FFF2-40B4-BE49-F238E27FC236}">
                <a16:creationId xmlns:a16="http://schemas.microsoft.com/office/drawing/2014/main" id="{C751415E-1416-47F4-B6CD-48169F4CBB37}"/>
              </a:ext>
            </a:extLst>
          </p:cNvPr>
          <p:cNvSpPr>
            <a:spLocks noGrp="1"/>
          </p:cNvSpPr>
          <p:nvPr>
            <p:ph type="body" sz="quarter" idx="11"/>
          </p:nvPr>
        </p:nvSpPr>
        <p:spPr>
          <a:xfrm>
            <a:off x="4572000" y="4392349"/>
            <a:ext cx="4029441" cy="388457"/>
          </a:xfrm>
        </p:spPr>
        <p:txBody>
          <a:bodyPr>
            <a:noAutofit/>
          </a:bodyPr>
          <a:lstStyle/>
          <a:p>
            <a:endParaRPr lang="en-US" dirty="0"/>
          </a:p>
          <a:p>
            <a:r>
              <a:rPr lang="en-US" dirty="0"/>
              <a:t>1. Favier G, et al. J Rheumatol 2017;44(5):674‐678. </a:t>
            </a:r>
          </a:p>
          <a:p>
            <a:r>
              <a:rPr lang="en-US" dirty="0"/>
              <a:t>2. KPMG International Cooperative. Improvement in the management of psoriatic arthritis. 2016. Available at: https://home.kpmg/content/dam/kpmg/uk/pdf/2017/01/improvement-management-psoriatic-arthritis.pdf Accessed 24 May 2020. </a:t>
            </a:r>
          </a:p>
          <a:p>
            <a:endParaRPr lang="en-US" dirty="0"/>
          </a:p>
          <a:p>
            <a:endParaRPr lang="en-SG" dirty="0"/>
          </a:p>
          <a:p>
            <a:endParaRPr lang="en-SG" dirty="0"/>
          </a:p>
          <a:p>
            <a:pPr marL="228600" indent="-228600">
              <a:buFont typeface="+mj-lt"/>
              <a:buAutoNum type="arabicPeriod"/>
            </a:pPr>
            <a:endParaRPr lang="en-SG" dirty="0"/>
          </a:p>
        </p:txBody>
      </p:sp>
      <p:sp>
        <p:nvSpPr>
          <p:cNvPr id="11" name="Rectangle 10">
            <a:extLst>
              <a:ext uri="{FF2B5EF4-FFF2-40B4-BE49-F238E27FC236}">
                <a16:creationId xmlns:a16="http://schemas.microsoft.com/office/drawing/2014/main" id="{451AC12D-AC2D-6D45-9397-A2725C3547CC}"/>
              </a:ext>
            </a:extLst>
          </p:cNvPr>
          <p:cNvSpPr/>
          <p:nvPr/>
        </p:nvSpPr>
        <p:spPr>
          <a:xfrm>
            <a:off x="5369710" y="1267626"/>
            <a:ext cx="3291840" cy="1618488"/>
          </a:xfrm>
          <a:prstGeom prst="rect">
            <a:avLst/>
          </a:prstGeom>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&lt;insert snapshot of video&gt;</a:t>
            </a:r>
          </a:p>
        </p:txBody>
      </p:sp>
      <p:sp>
        <p:nvSpPr>
          <p:cNvPr id="12" name="Rectangle 11">
            <a:extLst>
              <a:ext uri="{FF2B5EF4-FFF2-40B4-BE49-F238E27FC236}">
                <a16:creationId xmlns:a16="http://schemas.microsoft.com/office/drawing/2014/main" id="{1EF2DBAC-9689-6F4B-BAF7-DC238DB3D65E}"/>
              </a:ext>
            </a:extLst>
          </p:cNvPr>
          <p:cNvSpPr/>
          <p:nvPr/>
        </p:nvSpPr>
        <p:spPr>
          <a:xfrm>
            <a:off x="572925" y="2998366"/>
            <a:ext cx="3490118" cy="1569660"/>
          </a:xfrm>
          <a:prstGeom prst="rect">
            <a:avLst/>
          </a:prstGeom>
        </p:spPr>
        <p:txBody>
          <a:bodyPr wrap="square">
            <a:spAutoFit/>
          </a:bodyPr>
          <a:lstStyle/>
          <a:p>
            <a:r>
              <a:rPr lang="en-US" sz="1200" dirty="0" smtClean="0">
                <a:latin typeface="Arial" panose="020B0604020202020204" pitchFamily="34" charset="0"/>
                <a:cs typeface="Arial" panose="020B0604020202020204" pitchFamily="34" charset="0"/>
              </a:rPr>
              <a:t>2013</a:t>
            </a:r>
            <a:r>
              <a:rPr lang="ko-KR" altLang="en-US" sz="1200" dirty="0" smtClean="0">
                <a:latin typeface="Arial" panose="020B0604020202020204" pitchFamily="34" charset="0"/>
                <a:cs typeface="Arial" panose="020B0604020202020204" pitchFamily="34" charset="0"/>
              </a:rPr>
              <a:t>년 홍콩의 </a:t>
            </a:r>
            <a:r>
              <a:rPr lang="en-US" altLang="ko-KR" sz="1200" dirty="0" smtClean="0">
                <a:latin typeface="Arial" panose="020B0604020202020204" pitchFamily="34" charset="0"/>
                <a:cs typeface="Arial" panose="020B0604020202020204" pitchFamily="34" charset="0"/>
              </a:rPr>
              <a:t>Prince of Wales Hospital </a:t>
            </a:r>
            <a:r>
              <a:rPr lang="ko-KR" altLang="en-US" sz="1200" dirty="0" smtClean="0">
                <a:latin typeface="Arial" panose="020B0604020202020204" pitchFamily="34" charset="0"/>
                <a:cs typeface="Arial" panose="020B0604020202020204" pitchFamily="34" charset="0"/>
              </a:rPr>
              <a:t>에서 간호사 주도의 클리닉이 개설되었고</a:t>
            </a:r>
            <a:r>
              <a:rPr lang="en-US" altLang="ko-KR" sz="1200" dirty="0" smtClean="0">
                <a:latin typeface="Arial" panose="020B0604020202020204" pitchFamily="34" charset="0"/>
                <a:cs typeface="Arial" panose="020B0604020202020204" pitchFamily="34" charset="0"/>
              </a:rPr>
              <a:t>, </a:t>
            </a:r>
            <a:r>
              <a:rPr lang="en-US" sz="1200" baseline="30000" dirty="0" smtClean="0">
                <a:latin typeface="Arial" panose="020B0604020202020204" pitchFamily="34" charset="0"/>
                <a:cs typeface="Arial" panose="020B0604020202020204" pitchFamily="34" charset="0"/>
              </a:rPr>
              <a:t>1,2 </a:t>
            </a:r>
            <a:r>
              <a:rPr lang="en-US" sz="1200" dirty="0" smtClean="0">
                <a:latin typeface="Arial" panose="020B0604020202020204" pitchFamily="34" charset="0"/>
                <a:cs typeface="Arial" panose="020B0604020202020204" pitchFamily="34" charset="0"/>
              </a:rPr>
              <a:t>                                  </a:t>
            </a:r>
            <a:r>
              <a:rPr lang="ko-KR" altLang="en-US" sz="1200" dirty="0" err="1" smtClean="0">
                <a:latin typeface="Arial" panose="020B0604020202020204" pitchFamily="34" charset="0"/>
                <a:cs typeface="Arial" panose="020B0604020202020204" pitchFamily="34" charset="0"/>
              </a:rPr>
              <a:t>류마티스</a:t>
            </a:r>
            <a:r>
              <a:rPr lang="ko-KR" altLang="en-US" sz="1200" dirty="0" smtClean="0">
                <a:latin typeface="Arial" panose="020B0604020202020204" pitchFamily="34" charset="0"/>
                <a:cs typeface="Arial" panose="020B0604020202020204" pitchFamily="34" charset="0"/>
              </a:rPr>
              <a:t> 간호사들은 다음과 같은 업무를 돕고 있다</a:t>
            </a:r>
            <a:r>
              <a:rPr lang="en-US" sz="1200" dirty="0" smtClean="0">
                <a:latin typeface="Arial" panose="020B0604020202020204" pitchFamily="34" charset="0"/>
                <a:cs typeface="Arial" panose="020B0604020202020204" pitchFamily="34" charset="0"/>
              </a:rPr>
              <a:t>:</a:t>
            </a:r>
            <a:r>
              <a:rPr lang="en-US" sz="1200" baseline="30000" dirty="0">
                <a:latin typeface="Arial" panose="020B0604020202020204" pitchFamily="34" charset="0"/>
                <a:cs typeface="Arial" panose="020B0604020202020204" pitchFamily="34" charset="0"/>
              </a:rPr>
              <a:t>2</a:t>
            </a: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1200" dirty="0" smtClean="0">
                <a:latin typeface="Arial" panose="020B0604020202020204" pitchFamily="34" charset="0"/>
                <a:cs typeface="Arial" panose="020B0604020202020204" pitchFamily="34" charset="0"/>
              </a:rPr>
              <a:t>조기 관절염 환자의 </a:t>
            </a:r>
            <a:r>
              <a:rPr lang="ko-KR" altLang="en-US" sz="1200" dirty="0" err="1" smtClean="0">
                <a:latin typeface="Arial" panose="020B0604020202020204" pitchFamily="34" charset="0"/>
                <a:cs typeface="Arial" panose="020B0604020202020204" pitchFamily="34" charset="0"/>
              </a:rPr>
              <a:t>스크리닝</a:t>
            </a: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1200" dirty="0" smtClean="0">
                <a:latin typeface="Arial" panose="020B0604020202020204" pitchFamily="34" charset="0"/>
                <a:cs typeface="Arial" panose="020B0604020202020204" pitchFamily="34" charset="0"/>
              </a:rPr>
              <a:t>질병 </a:t>
            </a:r>
            <a:r>
              <a:rPr lang="ko-KR" altLang="en-US" sz="1200" dirty="0" err="1" smtClean="0">
                <a:latin typeface="Arial" panose="020B0604020202020204" pitchFamily="34" charset="0"/>
                <a:cs typeface="Arial" panose="020B0604020202020204" pitchFamily="34" charset="0"/>
              </a:rPr>
              <a:t>활성도와</a:t>
            </a:r>
            <a:r>
              <a:rPr lang="ko-KR" altLang="en-US" sz="1200" dirty="0" smtClean="0">
                <a:latin typeface="Arial" panose="020B0604020202020204" pitchFamily="34" charset="0"/>
                <a:cs typeface="Arial" panose="020B0604020202020204" pitchFamily="34" charset="0"/>
              </a:rPr>
              <a:t> 부작용 모니터링</a:t>
            </a:r>
            <a:endParaRPr lang="en-US" altLang="ko-KR" sz="120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ko-KR" altLang="en-US" sz="1200" dirty="0" smtClean="0">
                <a:latin typeface="Arial" panose="020B0604020202020204" pitchFamily="34" charset="0"/>
                <a:cs typeface="Arial" panose="020B0604020202020204" pitchFamily="34" charset="0"/>
              </a:rPr>
              <a:t>장기 합병증 및 동반질환에 대한 </a:t>
            </a:r>
            <a:r>
              <a:rPr lang="ko-KR" altLang="en-US" sz="1200" dirty="0" err="1" smtClean="0">
                <a:latin typeface="Arial" panose="020B0604020202020204" pitchFamily="34" charset="0"/>
                <a:cs typeface="Arial" panose="020B0604020202020204" pitchFamily="34" charset="0"/>
              </a:rPr>
              <a:t>스크리닝과</a:t>
            </a:r>
            <a:r>
              <a:rPr lang="ko-KR" altLang="en-US" sz="1200" dirty="0" smtClean="0">
                <a:latin typeface="Arial" panose="020B0604020202020204" pitchFamily="34" charset="0"/>
                <a:cs typeface="Arial" panose="020B0604020202020204" pitchFamily="34" charset="0"/>
              </a:rPr>
              <a:t> 관리</a:t>
            </a:r>
            <a:endParaRPr lang="en-GB" sz="12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C1C7AC1B-9A16-4E48-9F82-FED166965FEF}"/>
              </a:ext>
            </a:extLst>
          </p:cNvPr>
          <p:cNvSpPr/>
          <p:nvPr/>
        </p:nvSpPr>
        <p:spPr>
          <a:xfrm>
            <a:off x="5267875" y="2956694"/>
            <a:ext cx="3495510" cy="738664"/>
          </a:xfrm>
          <a:prstGeom prst="rect">
            <a:avLst/>
          </a:prstGeom>
        </p:spPr>
        <p:txBody>
          <a:bodyPr wrap="square">
            <a:spAutoFit/>
          </a:bodyPr>
          <a:lstStyle/>
          <a:p>
            <a:r>
              <a:rPr lang="ko-KR" altLang="en-US" sz="1400" smtClean="0">
                <a:latin typeface="Arial" panose="020B0604020202020204" pitchFamily="34" charset="0"/>
                <a:cs typeface="Arial" panose="020B0604020202020204" pitchFamily="34" charset="0"/>
              </a:rPr>
              <a:t>링크를 눌러 </a:t>
            </a:r>
            <a:r>
              <a:rPr lang="en-US" sz="1400" smtClean="0">
                <a:latin typeface="Arial" panose="020B0604020202020204" pitchFamily="34" charset="0"/>
                <a:cs typeface="Arial" panose="020B0604020202020204" pitchFamily="34" charset="0"/>
              </a:rPr>
              <a:t>Gladys </a:t>
            </a:r>
            <a:r>
              <a:rPr lang="ko-KR" altLang="en-US" sz="1400" dirty="0" smtClean="0">
                <a:latin typeface="Arial" panose="020B0604020202020204" pitchFamily="34" charset="0"/>
                <a:cs typeface="Arial" panose="020B0604020202020204" pitchFamily="34" charset="0"/>
              </a:rPr>
              <a:t>가 그녀의 센터와 그녀의 역할에 대해 인터뷰하는 것을 들어보자</a:t>
            </a:r>
            <a:r>
              <a:rPr lang="en-US"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3F2391F-5CF2-4845-A607-B8E25222DE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160" y="1267626"/>
            <a:ext cx="2976966" cy="1730740"/>
          </a:xfrm>
          <a:prstGeom prst="rect">
            <a:avLst/>
          </a:prstGeom>
        </p:spPr>
      </p:pic>
    </p:spTree>
    <p:extLst>
      <p:ext uri="{BB962C8B-B14F-4D97-AF65-F5344CB8AC3E}">
        <p14:creationId xmlns:p14="http://schemas.microsoft.com/office/powerpoint/2010/main" val="4132387315"/>
      </p:ext>
    </p:extLst>
  </p:cSld>
  <p:clrMapOvr>
    <a:masterClrMapping/>
  </p:clrMapOvr>
</p:sld>
</file>

<file path=ppt/theme/theme1.xml><?xml version="1.0" encoding="utf-8"?>
<a:theme xmlns:a="http://schemas.openxmlformats.org/drawingml/2006/main" name="Office Theme">
  <a:themeElements>
    <a:clrScheme name="0">
      <a:dk1>
        <a:srgbClr val="000000"/>
      </a:dk1>
      <a:lt1>
        <a:srgbClr val="FFFFFF"/>
      </a:lt1>
      <a:dk2>
        <a:srgbClr val="44546A"/>
      </a:dk2>
      <a:lt2>
        <a:srgbClr val="E7E6E6"/>
      </a:lt2>
      <a:accent1>
        <a:srgbClr val="652C74"/>
      </a:accent1>
      <a:accent2>
        <a:srgbClr val="4771AA"/>
      </a:accent2>
      <a:accent3>
        <a:srgbClr val="D96B2B"/>
      </a:accent3>
      <a:accent4>
        <a:srgbClr val="A278A7"/>
      </a:accent4>
      <a:accent5>
        <a:srgbClr val="92A5C8"/>
      </a:accent5>
      <a:accent6>
        <a:srgbClr val="EEA36C"/>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9eb8c75-a32d-4c27-8b6e-0b77740ac46f">
      <Terms xmlns="http://schemas.microsoft.com/office/infopath/2007/PartnerControls"/>
    </lcf76f155ced4ddcb4097134ff3c332f>
    <TaxCatchAll xmlns="2be9ec8c-4aab-4657-bcba-30c6e0993f2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81FB69FBEF2246AE5AA7C6E683C7FA" ma:contentTypeVersion="17" ma:contentTypeDescription="Create a new document." ma:contentTypeScope="" ma:versionID="330796445f5f42c776b536af4d871647">
  <xsd:schema xmlns:xsd="http://www.w3.org/2001/XMLSchema" xmlns:xs="http://www.w3.org/2001/XMLSchema" xmlns:p="http://schemas.microsoft.com/office/2006/metadata/properties" xmlns:ns2="79eb8c75-a32d-4c27-8b6e-0b77740ac46f" xmlns:ns3="2be9ec8c-4aab-4657-bcba-30c6e0993f27" targetNamespace="http://schemas.microsoft.com/office/2006/metadata/properties" ma:root="true" ma:fieldsID="a66483068e3adc11303b16ac1a9f55e0" ns2:_="" ns3:_="">
    <xsd:import namespace="79eb8c75-a32d-4c27-8b6e-0b77740ac46f"/>
    <xsd:import namespace="2be9ec8c-4aab-4657-bcba-30c6e0993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b8c75-a32d-4c27-8b6e-0b77740ac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ddbafae-1867-4f42-bad8-ddf997b9b01e"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e9ec8c-4aab-4657-bcba-30c6e0993f2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f2ec05c-3deb-4e02-b106-e5ab57a6f459}" ma:internalName="TaxCatchAll" ma:showField="CatchAllData" ma:web="2be9ec8c-4aab-4657-bcba-30c6e0993f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1E8520-8359-4545-8F10-BFEAF6FDDFF4}">
  <ds:schemaRefs>
    <ds:schemaRef ds:uri="http://purl.org/dc/dcmitype/"/>
    <ds:schemaRef ds:uri="http://schemas.openxmlformats.org/package/2006/metadata/core-properties"/>
    <ds:schemaRef ds:uri="http://purl.org/dc/elements/1.1/"/>
    <ds:schemaRef ds:uri="http://www.w3.org/XML/1998/namespace"/>
    <ds:schemaRef ds:uri="http://schemas.microsoft.com/office/infopath/2007/PartnerControls"/>
    <ds:schemaRef ds:uri="http://schemas.microsoft.com/office/2006/documentManagement/types"/>
    <ds:schemaRef ds:uri="2be9ec8c-4aab-4657-bcba-30c6e0993f27"/>
    <ds:schemaRef ds:uri="http://schemas.microsoft.com/office/2006/metadata/properties"/>
    <ds:schemaRef ds:uri="79eb8c75-a32d-4c27-8b6e-0b77740ac46f"/>
    <ds:schemaRef ds:uri="http://purl.org/dc/terms/"/>
  </ds:schemaRefs>
</ds:datastoreItem>
</file>

<file path=customXml/itemProps2.xml><?xml version="1.0" encoding="utf-8"?>
<ds:datastoreItem xmlns:ds="http://schemas.openxmlformats.org/officeDocument/2006/customXml" ds:itemID="{E9620AFB-B3CF-40AE-85C6-058F0F5A4A50}">
  <ds:schemaRefs>
    <ds:schemaRef ds:uri="http://schemas.microsoft.com/sharepoint/v3/contenttype/forms"/>
  </ds:schemaRefs>
</ds:datastoreItem>
</file>

<file path=customXml/itemProps3.xml><?xml version="1.0" encoding="utf-8"?>
<ds:datastoreItem xmlns:ds="http://schemas.openxmlformats.org/officeDocument/2006/customXml" ds:itemID="{662EE8CC-821D-4AFC-B6D7-628440876A1F}"/>
</file>

<file path=docProps/app.xml><?xml version="1.0" encoding="utf-8"?>
<Properties xmlns="http://schemas.openxmlformats.org/officeDocument/2006/extended-properties" xmlns:vt="http://schemas.openxmlformats.org/officeDocument/2006/docPropsVTypes">
  <Template>Office Theme</Template>
  <TotalTime>65050</TotalTime>
  <Words>8448</Words>
  <Application>Microsoft Office PowerPoint</Application>
  <PresentationFormat>화면 슬라이드 쇼(16:9)</PresentationFormat>
  <Paragraphs>1007</Paragraphs>
  <Slides>40</Slides>
  <Notes>40</Notes>
  <HiddenSlides>0</HiddenSlides>
  <MMClips>0</MMClips>
  <ScaleCrop>false</ScaleCrop>
  <HeadingPairs>
    <vt:vector size="6" baseType="variant">
      <vt:variant>
        <vt:lpstr>사용한 글꼴</vt:lpstr>
      </vt:variant>
      <vt:variant>
        <vt:i4>9</vt:i4>
      </vt:variant>
      <vt:variant>
        <vt:lpstr>테마</vt:lpstr>
      </vt:variant>
      <vt:variant>
        <vt:i4>1</vt:i4>
      </vt:variant>
      <vt:variant>
        <vt:lpstr>슬라이드 제목</vt:lpstr>
      </vt:variant>
      <vt:variant>
        <vt:i4>40</vt:i4>
      </vt:variant>
    </vt:vector>
  </HeadingPairs>
  <TitlesOfParts>
    <vt:vector size="50" baseType="lpstr">
      <vt:lpstr>宋体</vt:lpstr>
      <vt:lpstr>宋体</vt:lpstr>
      <vt:lpstr>맑은 고딕</vt:lpstr>
      <vt:lpstr>Arial</vt:lpstr>
      <vt:lpstr>Arial</vt:lpstr>
      <vt:lpstr>Calibri</vt:lpstr>
      <vt:lpstr>Courier New</vt:lpstr>
      <vt:lpstr>Verdana</vt:lpstr>
      <vt:lpstr>Wingdings</vt:lpstr>
      <vt:lpstr>Office Theme</vt:lpstr>
      <vt:lpstr>류마티스 간호사 교육을 위한 아시아 태평양 이니셔티브(ASPIRE)</vt:lpstr>
      <vt:lpstr>모듈: 건선관절염</vt:lpstr>
      <vt:lpstr>학습 목표</vt:lpstr>
      <vt:lpstr>목차</vt:lpstr>
      <vt:lpstr>개요</vt:lpstr>
      <vt:lpstr>Section 3: 건선관절염의 치료와 관리</vt:lpstr>
      <vt:lpstr>      건선관절염 관리를 위한 주요 권장 사항 (1/2)</vt:lpstr>
      <vt:lpstr>건선관절염 관리를 위한 주요 권장 사항 (2/2)</vt:lpstr>
      <vt:lpstr>건선관절염 관리에서 치료 목표 및 질병 활성도 평가</vt:lpstr>
      <vt:lpstr>건선관절염에 대한 환자 중심의 표준 치료</vt:lpstr>
      <vt:lpstr>건선관절염에 대한 다학제팀 개입</vt:lpstr>
      <vt:lpstr>다학제팀의 필수 인력으로서의 간호사 역할 </vt:lpstr>
      <vt:lpstr>건선관절염의 약물치료1-3 </vt:lpstr>
      <vt:lpstr>증상 완화를 위한 비스테로이드 소염진통제(NSAID) 1</vt:lpstr>
      <vt:lpstr>보조 요법으로 사용하는 글루코코티코이드 1,2</vt:lpstr>
      <vt:lpstr>말초관절염에 사용하는 methotrexate, sulfasalazine, leflunomide1,2 (1/2)</vt:lpstr>
      <vt:lpstr>말초관절염에 사용하는 methotrexate, sulfasalazine, leflunomide1,2 (2/2)</vt:lpstr>
      <vt:lpstr>기존의 DMARD 에 치료반응이 적절하지 않은 말초 관절염에 사용하는 생물학적 DMARD1 (1/2)</vt:lpstr>
      <vt:lpstr>기존의 DMARD 에 치료반응이 적절하지 않은 말초 관절염에 사용하는 생물학적 DMARD1 (1/2)</vt:lpstr>
      <vt:lpstr>   JAK 억제제: 건선 관절염에서의 적응증</vt:lpstr>
      <vt:lpstr>  PDE4 억제제( 아프레밀라스트 ): 건선관절염의 적응증</vt:lpstr>
      <vt:lpstr>건선관절염 약물 치료 알고리즘(EULAR 2019 권고안)(1/4)</vt:lpstr>
      <vt:lpstr>건선관절염 약물 치료 알고리즘(EULAR 2019 권고안)(2/4)</vt:lpstr>
      <vt:lpstr>건선관절염 약물 치료 알고리즘(EULAR 2019 권고안)(3/4)</vt:lpstr>
      <vt:lpstr>건선관절염 약물 치료 알고리즘(EULAR 2019 권고안)(4/4)</vt:lpstr>
      <vt:lpstr>건선관절염 유형에 따른 치료 (GRAPPA 2015 권고안) 1</vt:lpstr>
      <vt:lpstr>국소 치료</vt:lpstr>
      <vt:lpstr>치료 전과 후</vt:lpstr>
      <vt:lpstr>건선관절염에서 관절외 증상의 조기 발견 및 관리1,2 (1/2) </vt:lpstr>
      <vt:lpstr>건선관절염에서 관절외 증상의 조기 발견 및 관리1,2 (2/2) </vt:lpstr>
      <vt:lpstr>건선관절염에서 동반 질환의 조기 발견 및 관리1,2 (1/3) </vt:lpstr>
      <vt:lpstr>건선관절염에서 동반 질환의 조기 발견 및 관리1,2 (2/3) </vt:lpstr>
      <vt:lpstr>건선관절염에서 동반 질환의 조기 발견 및 관리1,2 (3/3) </vt:lpstr>
      <vt:lpstr>성인 건선관절염환자의 감염관리 및 예방 접종</vt:lpstr>
      <vt:lpstr>주사 부위 반응 관리</vt:lpstr>
      <vt:lpstr>     건선관절염 치료에서 환자 중심의 포괄적 치료를 가능하게 하는 류마티스 전문의, 피부과 전문의, 간호사 및 기타 전문가로 구성된 다학제 팀1-3</vt:lpstr>
      <vt:lpstr>  다학제 진료를 통한 호전된 결과 </vt:lpstr>
      <vt:lpstr>      건선관절염 치료에서 다학제 및 다 전문 분야 관리의 어려움 1</vt:lpstr>
      <vt:lpstr>건선관절염 환자 관리 개선을 위한 혁신</vt:lpstr>
      <vt:lpstr>  건선관절염을 호전시키기 위한 다학제 팀의 예시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Chan</dc:creator>
  <cp:lastModifiedBy>안성수(용인)류마티스내과)</cp:lastModifiedBy>
  <cp:revision>2949</cp:revision>
  <cp:lastPrinted>2020-08-08T06:44:32Z</cp:lastPrinted>
  <dcterms:created xsi:type="dcterms:W3CDTF">2017-06-20T13:38:19Z</dcterms:created>
  <dcterms:modified xsi:type="dcterms:W3CDTF">2023-02-06T02:59:54Z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0x0101004981FB69FBEF2246AE5AA7C6E683C7FA</vt:lpwstr>
  </property>
</Properties>
</file>