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3"/>
  </p:notesMasterIdLst>
  <p:handoutMasterIdLst>
    <p:handoutMasterId r:id="rId24"/>
  </p:handoutMasterIdLst>
  <p:sldIdLst>
    <p:sldId id="371" r:id="rId5"/>
    <p:sldId id="372" r:id="rId6"/>
    <p:sldId id="263" r:id="rId7"/>
    <p:sldId id="262" r:id="rId8"/>
    <p:sldId id="260" r:id="rId9"/>
    <p:sldId id="373" r:id="rId10"/>
    <p:sldId id="383" r:id="rId11"/>
    <p:sldId id="387" r:id="rId12"/>
    <p:sldId id="407" r:id="rId13"/>
    <p:sldId id="408" r:id="rId14"/>
    <p:sldId id="385" r:id="rId15"/>
    <p:sldId id="409" r:id="rId16"/>
    <p:sldId id="410" r:id="rId17"/>
    <p:sldId id="411" r:id="rId18"/>
    <p:sldId id="412" r:id="rId19"/>
    <p:sldId id="413" r:id="rId20"/>
    <p:sldId id="414" r:id="rId21"/>
    <p:sldId id="415" r:id="rId22"/>
  </p:sldIdLst>
  <p:sldSz cx="9144000" cy="5143500" type="screen16x9"/>
  <p:notesSz cx="6807200" cy="99393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735" userDrawn="1">
          <p15:clr>
            <a:srgbClr val="A4A3A4"/>
          </p15:clr>
        </p15:guide>
        <p15:guide id="9" pos="4218" userDrawn="1">
          <p15:clr>
            <a:srgbClr val="A4A3A4"/>
          </p15:clr>
        </p15:guide>
        <p15:guide id="10" pos="295" userDrawn="1">
          <p15:clr>
            <a:srgbClr val="A4A3A4"/>
          </p15:clr>
        </p15:guide>
        <p15:guide id="12" orient="horz" pos="948" userDrawn="1">
          <p15:clr>
            <a:srgbClr val="A4A3A4"/>
          </p15:clr>
        </p15:guide>
        <p15:guide id="13" orient="horz" pos="2731" userDrawn="1">
          <p15:clr>
            <a:srgbClr val="A4A3A4"/>
          </p15:clr>
        </p15:guide>
        <p15:guide id="14" pos="4536" userDrawn="1">
          <p15:clr>
            <a:srgbClr val="A4A3A4"/>
          </p15:clr>
        </p15:guide>
        <p15:guide id="15" pos="1152" userDrawn="1">
          <p15:clr>
            <a:srgbClr val="A4A3A4"/>
          </p15:clr>
        </p15:guide>
        <p15:guide id="16" pos="5375" userDrawn="1">
          <p15:clr>
            <a:srgbClr val="A4A3A4"/>
          </p15:clr>
        </p15:guide>
        <p15:guide id="17" pos="2381" userDrawn="1">
          <p15:clr>
            <a:srgbClr val="A4A3A4"/>
          </p15:clr>
        </p15:guide>
        <p15:guide id="18" pos="5329" userDrawn="1">
          <p15:clr>
            <a:srgbClr val="A4A3A4"/>
          </p15:clr>
        </p15:guide>
        <p15:guide id="19" pos="998" userDrawn="1">
          <p15:clr>
            <a:srgbClr val="A4A3A4"/>
          </p15:clr>
        </p15:guide>
        <p15:guide id="20" orient="horz" pos="2278" userDrawn="1">
          <p15:clr>
            <a:srgbClr val="A4A3A4"/>
          </p15:clr>
        </p15:guide>
        <p15:guide id="21" pos="4740" userDrawn="1">
          <p15:clr>
            <a:srgbClr val="A4A3A4"/>
          </p15:clr>
        </p15:guide>
        <p15:guide id="23" pos="725"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k-Hin Foo" initials="SF" lastIdx="30" clrIdx="0"/>
  <p:cmAuthor id="2" name="Kajal Naidu" initials="KN" lastIdx="93" clrIdx="1"/>
  <p:cmAuthor id="3" name="Kajal Naidu" initials="KN [2]" lastIdx="1" clrIdx="2"/>
  <p:cmAuthor id="4" name="Kajal Naidu" initials="KN [3]" lastIdx="1" clrIdx="3"/>
  <p:cmAuthor id="5" name="Kajal Naidu" initials="KN [4]" lastIdx="1" clrIdx="4"/>
  <p:cmAuthor id="6" name="Kajal Naidu" initials="KN [5]" lastIdx="1" clrIdx="5"/>
  <p:cmAuthor id="7" name="Kajal Naidu" initials="KN [6]" lastIdx="1" clrIdx="6"/>
  <p:cmAuthor id="8" name="Kajal Naidu" initials="KN [7]" lastIdx="1" clrIdx="7"/>
  <p:cmAuthor id="9" name="Kajal Naidu" initials="KN [8]" lastIdx="1" clrIdx="8"/>
  <p:cmAuthor id="10" name="Kajal Naidu" initials="KN [9]" lastIdx="1" clrIdx="9"/>
  <p:cmAuthor id="11" name="Kajal Naidu" initials="KN [10]" lastIdx="1" clrIdx="10"/>
  <p:cmAuthor id="12" name="Kajal Naidu" initials="KN [11]" lastIdx="1" clrIdx="11"/>
  <p:cmAuthor id="13" name="Kajal Naidu" initials="KN [12]" lastIdx="1" clrIdx="12"/>
  <p:cmAuthor id="14" name="Sue Oliver" initials="S" lastIdx="65" clrIdx="13"/>
  <p:cmAuthor id="15" name="Furtner, Daniel [JACSG]" initials="FD[" lastIdx="6" clrIdx="14"/>
  <p:cmAuthor id="16" name="Chen, Pearly [JACSG]" initials="CP[" lastIdx="9" clrIdx="15"/>
  <p:cmAuthor id="17" name="_" initials="_" lastIdx="31" clrIdx="16"/>
  <p:cmAuthor id="18" name="Furtner, Daniel [JACSG]" initials="FD[ [2]" lastIdx="2" clrIdx="17"/>
  <p:cmAuthor id="19" name="Linda Bradbury" initials="LB" lastIdx="7" clrIdx="18"/>
  <p:cmAuthor id="20" name="katy leung" initials="kl" lastIdx="6" clrIdx="19"/>
  <p:cmAuthor id="21" name="Lai Shan Tam (MEDT)" initials="LST(" lastIdx="1" clrIdx="20"/>
  <p:cmAuthor id="22" name="Daniel" initials="D" lastIdx="2" clrIdx="2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2C74"/>
    <a:srgbClr val="3E7CCA"/>
    <a:srgbClr val="D96B2B"/>
    <a:srgbClr val="4771AA"/>
    <a:srgbClr val="D1EFE1"/>
    <a:srgbClr val="EEF6A4"/>
    <a:srgbClr val="FFE8D1"/>
    <a:srgbClr val="E7E6E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1DC02-393C-459F-8262-7B5503D1E5A8}" v="2" dt="2021-02-24T21:53:33.1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00" autoAdjust="0"/>
    <p:restoredTop sz="76678" autoAdjust="0"/>
  </p:normalViewPr>
  <p:slideViewPr>
    <p:cSldViewPr snapToGrid="0" snapToObjects="1">
      <p:cViewPr varScale="1">
        <p:scale>
          <a:sx n="84" d="100"/>
          <a:sy n="84" d="100"/>
        </p:scale>
        <p:origin x="1613" y="72"/>
      </p:cViewPr>
      <p:guideLst>
        <p:guide orient="horz" pos="735"/>
        <p:guide pos="4218"/>
        <p:guide pos="295"/>
        <p:guide orient="horz" pos="948"/>
        <p:guide orient="horz" pos="2731"/>
        <p:guide pos="4536"/>
        <p:guide pos="1152"/>
        <p:guide pos="5375"/>
        <p:guide pos="2381"/>
        <p:guide pos="5329"/>
        <p:guide pos="998"/>
        <p:guide orient="horz" pos="2278"/>
        <p:guide pos="4740"/>
        <p:guide pos="725"/>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showGuides="1">
      <p:cViewPr varScale="1">
        <p:scale>
          <a:sx n="51" d="100"/>
          <a:sy n="51" d="100"/>
        </p:scale>
        <p:origin x="2898" y="7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e Brown" userId="XF/FM8ogurQsS/iFP2wYG1Aa0JrtHN02CNpK5mmRAX4=" providerId="None" clId="Web-{0841DC02-393C-459F-8262-7B5503D1E5A8}"/>
    <pc:docChg chg="modSld">
      <pc:chgData name="Amalie Brown" userId="XF/FM8ogurQsS/iFP2wYG1Aa0JrtHN02CNpK5mmRAX4=" providerId="None" clId="Web-{0841DC02-393C-459F-8262-7B5503D1E5A8}" dt="2021-02-24T21:53:33.167" v="0" actId="20577"/>
      <pc:docMkLst>
        <pc:docMk/>
      </pc:docMkLst>
      <pc:sldChg chg="modSp">
        <pc:chgData name="Amalie Brown" userId="XF/FM8ogurQsS/iFP2wYG1Aa0JrtHN02CNpK5mmRAX4=" providerId="None" clId="Web-{0841DC02-393C-459F-8262-7B5503D1E5A8}" dt="2021-02-24T21:53:33.167" v="0" actId="20577"/>
        <pc:sldMkLst>
          <pc:docMk/>
          <pc:sldMk cId="1136523936" sldId="371"/>
        </pc:sldMkLst>
        <pc:spChg chg="mod">
          <ac:chgData name="Amalie Brown" userId="XF/FM8ogurQsS/iFP2wYG1Aa0JrtHN02CNpK5mmRAX4=" providerId="None" clId="Web-{0841DC02-393C-459F-8262-7B5503D1E5A8}" dt="2021-02-24T21:53:33.167" v="0" actId="20577"/>
          <ac:spMkLst>
            <pc:docMk/>
            <pc:sldMk cId="1136523936" sldId="371"/>
            <ac:spMk id="5" creationId="{4D8B36A6-4862-4372-A7F2-83BA4218317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mand\Desktop\MediWrite\61%20-%20ASPIRE%20PsA%20Intro%20deck\QoL%20charts%20PSO%20vs%20PsA%20v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amand\Desktop\MediWrite\61%20-%20ASPIRE%20PsA%20Intro%20deck\QoL%20charts%20PSO%20vs%20PsA%20v2.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amand\Desktop\MediWrite\61%20-%20ASPIRE%20PsA%20Intro%20deck\QoL%20charts%20PSO%20vs%20PsA%20v2.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amand\Desktop\MediWrite\61%20-%20ASPIRE%20PsA%20Intro%20deck\QoL%20charts%20PSO%20vs%20PsA%20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Psoriasis</c:v>
                </c:pt>
              </c:strCache>
            </c:strRef>
          </c:tx>
          <c:spPr>
            <a:ln>
              <a:noFill/>
            </a:ln>
          </c:spPr>
          <c:dPt>
            <c:idx val="0"/>
            <c:bubble3D val="0"/>
            <c:explosion val="15"/>
            <c:spPr>
              <a:solidFill>
                <a:schemeClr val="accent1"/>
              </a:solidFill>
              <a:ln w="25400">
                <a:noFill/>
              </a:ln>
              <a:effectLst/>
              <a:sp3d/>
            </c:spPr>
            <c:extLst>
              <c:ext xmlns:c16="http://schemas.microsoft.com/office/drawing/2014/chart" uri="{C3380CC4-5D6E-409C-BE32-E72D297353CC}">
                <c16:uniqueId val="{00000003-26C1-4B95-A621-65C5B01E5F9B}"/>
              </c:ext>
            </c:extLst>
          </c:dPt>
          <c:dPt>
            <c:idx val="1"/>
            <c:bubble3D val="0"/>
            <c:explosion val="6"/>
            <c:spPr>
              <a:solidFill>
                <a:schemeClr val="accent2"/>
              </a:solidFill>
              <a:ln w="25400">
                <a:noFill/>
              </a:ln>
              <a:effectLst/>
              <a:sp3d/>
            </c:spPr>
            <c:extLst>
              <c:ext xmlns:c16="http://schemas.microsoft.com/office/drawing/2014/chart" uri="{C3380CC4-5D6E-409C-BE32-E72D297353CC}">
                <c16:uniqueId val="{00000004-26C1-4B95-A621-65C5B01E5F9B}"/>
              </c:ext>
            </c:extLst>
          </c:dPt>
          <c:cat>
            <c:strRef>
              <c:f>Sheet1!$A$2:$A$3</c:f>
              <c:strCache>
                <c:ptCount val="2"/>
                <c:pt idx="0">
                  <c:v>PsA</c:v>
                </c:pt>
                <c:pt idx="1">
                  <c:v>Non-PsA</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0-26C1-4B95-A621-65C5B01E5F9B}"/>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explosion val="23"/>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4DC2-4A03-9277-CB0C4B8E9599}"/>
              </c:ext>
            </c:extLst>
          </c:dPt>
          <c:dPt>
            <c:idx val="1"/>
            <c:bubble3D val="0"/>
            <c:explosion val="17"/>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4DC2-4A03-9277-CB0C4B8E9599}"/>
              </c:ext>
            </c:extLst>
          </c:dPt>
          <c:dPt>
            <c:idx val="2"/>
            <c:bubble3D val="0"/>
            <c:explosion val="16"/>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DC2-4A03-9277-CB0C4B8E9599}"/>
              </c:ext>
            </c:extLst>
          </c:dPt>
          <c:dLbls>
            <c:delete val="1"/>
          </c:dLbls>
          <c:cat>
            <c:strRef>
              <c:f>Sheet1!$A$2:$A$4</c:f>
              <c:strCache>
                <c:ptCount val="3"/>
                <c:pt idx="0">
                  <c:v>PSO before PsA</c:v>
                </c:pt>
                <c:pt idx="1">
                  <c:v>Concurrently</c:v>
                </c:pt>
                <c:pt idx="2">
                  <c:v>PsA before PSO</c:v>
                </c:pt>
              </c:strCache>
            </c:strRef>
          </c:cat>
          <c:val>
            <c:numRef>
              <c:f>Sheet1!$B$2:$B$4</c:f>
              <c:numCache>
                <c:formatCode>General</c:formatCode>
                <c:ptCount val="3"/>
                <c:pt idx="0">
                  <c:v>85</c:v>
                </c:pt>
                <c:pt idx="1">
                  <c:v>7.5</c:v>
                </c:pt>
                <c:pt idx="2">
                  <c:v>7.5</c:v>
                </c:pt>
              </c:numCache>
            </c:numRef>
          </c:val>
          <c:extLst>
            <c:ext xmlns:c16="http://schemas.microsoft.com/office/drawing/2014/chart" uri="{C3380CC4-5D6E-409C-BE32-E72D297353CC}">
              <c16:uniqueId val="{00000000-4DC2-4A03-9277-CB0C4B8E9599}"/>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Sheet1!$A$4</c:f>
              <c:strCache>
                <c:ptCount val="1"/>
                <c:pt idx="0">
                  <c:v>General Health</c:v>
                </c:pt>
              </c:strCache>
            </c:strRef>
          </c:tx>
          <c:spPr>
            <a:solidFill>
              <a:schemeClr val="accent1"/>
            </a:solidFill>
            <a:ln>
              <a:noFill/>
            </a:ln>
            <a:effectLst/>
          </c:spPr>
          <c:invertIfNegative val="0"/>
          <c:dPt>
            <c:idx val="0"/>
            <c:invertIfNegative val="0"/>
            <c:bubble3D val="0"/>
            <c:spPr>
              <a:solidFill>
                <a:srgbClr val="3E7CCA"/>
              </a:solidFill>
              <a:ln>
                <a:noFill/>
              </a:ln>
              <a:effectLst/>
            </c:spPr>
            <c:extLst>
              <c:ext xmlns:c16="http://schemas.microsoft.com/office/drawing/2014/chart" uri="{C3380CC4-5D6E-409C-BE32-E72D297353CC}">
                <c16:uniqueId val="{00000001-ECD4-408A-AC19-E08FCC1EE270}"/>
              </c:ext>
            </c:extLst>
          </c:dPt>
          <c:cat>
            <c:strRef>
              <c:f>Sheet1!$B$3:$C$3</c:f>
              <c:strCache>
                <c:ptCount val="2"/>
                <c:pt idx="0">
                  <c:v>PSO</c:v>
                </c:pt>
                <c:pt idx="1">
                  <c:v>PsA</c:v>
                </c:pt>
              </c:strCache>
            </c:strRef>
          </c:cat>
          <c:val>
            <c:numRef>
              <c:f>Sheet1!$B$4:$C$4</c:f>
              <c:numCache>
                <c:formatCode>General</c:formatCode>
                <c:ptCount val="2"/>
                <c:pt idx="0">
                  <c:v>69</c:v>
                </c:pt>
                <c:pt idx="1">
                  <c:v>56.7</c:v>
                </c:pt>
              </c:numCache>
            </c:numRef>
          </c:val>
          <c:extLst>
            <c:ext xmlns:c16="http://schemas.microsoft.com/office/drawing/2014/chart" uri="{C3380CC4-5D6E-409C-BE32-E72D297353CC}">
              <c16:uniqueId val="{00000000-ECD4-408A-AC19-E08FCC1EE270}"/>
            </c:ext>
          </c:extLst>
        </c:ser>
        <c:dLbls>
          <c:showLegendKey val="0"/>
          <c:showVal val="0"/>
          <c:showCatName val="0"/>
          <c:showSerName val="0"/>
          <c:showPercent val="0"/>
          <c:showBubbleSize val="0"/>
        </c:dLbls>
        <c:gapWidth val="219"/>
        <c:overlap val="-27"/>
        <c:axId val="-2111822016"/>
        <c:axId val="-2111824912"/>
      </c:barChart>
      <c:catAx>
        <c:axId val="-2111822016"/>
        <c:scaling>
          <c:orientation val="minMax"/>
        </c:scaling>
        <c:delete val="1"/>
        <c:axPos val="b"/>
        <c:numFmt formatCode="General" sourceLinked="1"/>
        <c:majorTickMark val="none"/>
        <c:minorTickMark val="none"/>
        <c:tickLblPos val="nextTo"/>
        <c:crossAx val="-2111824912"/>
        <c:crosses val="autoZero"/>
        <c:auto val="1"/>
        <c:lblAlgn val="ctr"/>
        <c:lblOffset val="100"/>
        <c:noMultiLvlLbl val="0"/>
      </c:catAx>
      <c:valAx>
        <c:axId val="-211182491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ko-KR"/>
          </a:p>
        </c:txPr>
        <c:crossAx val="-21118220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Sheet1!$A$4</c:f>
              <c:strCache>
                <c:ptCount val="1"/>
                <c:pt idx="0">
                  <c:v>HAQ</c:v>
                </c:pt>
              </c:strCache>
            </c:strRef>
          </c:tx>
          <c:spPr>
            <a:solidFill>
              <a:schemeClr val="accent1"/>
            </a:solidFill>
            <a:ln>
              <a:noFill/>
            </a:ln>
            <a:effectLst/>
          </c:spPr>
          <c:invertIfNegative val="0"/>
          <c:dPt>
            <c:idx val="0"/>
            <c:invertIfNegative val="0"/>
            <c:bubble3D val="0"/>
            <c:spPr>
              <a:solidFill>
                <a:srgbClr val="3E7CCA"/>
              </a:solidFill>
              <a:ln>
                <a:noFill/>
              </a:ln>
              <a:effectLst/>
            </c:spPr>
            <c:extLst>
              <c:ext xmlns:c16="http://schemas.microsoft.com/office/drawing/2014/chart" uri="{C3380CC4-5D6E-409C-BE32-E72D297353CC}">
                <c16:uniqueId val="{00000001-E064-4738-89AE-7DFD5A564066}"/>
              </c:ext>
            </c:extLst>
          </c:dPt>
          <c:cat>
            <c:strRef>
              <c:f>Sheet1!$B$3:$C$3</c:f>
              <c:strCache>
                <c:ptCount val="2"/>
                <c:pt idx="0">
                  <c:v>PSO</c:v>
                </c:pt>
                <c:pt idx="1">
                  <c:v>PsA</c:v>
                </c:pt>
              </c:strCache>
            </c:strRef>
          </c:cat>
          <c:val>
            <c:numRef>
              <c:f>Sheet1!$B$4:$C$4</c:f>
              <c:numCache>
                <c:formatCode>General</c:formatCode>
                <c:ptCount val="2"/>
                <c:pt idx="0">
                  <c:v>0.1</c:v>
                </c:pt>
                <c:pt idx="1">
                  <c:v>0.6</c:v>
                </c:pt>
              </c:numCache>
            </c:numRef>
          </c:val>
          <c:extLst>
            <c:ext xmlns:c16="http://schemas.microsoft.com/office/drawing/2014/chart" uri="{C3380CC4-5D6E-409C-BE32-E72D297353CC}">
              <c16:uniqueId val="{00000000-E064-4738-89AE-7DFD5A564066}"/>
            </c:ext>
          </c:extLst>
        </c:ser>
        <c:dLbls>
          <c:showLegendKey val="0"/>
          <c:showVal val="0"/>
          <c:showCatName val="0"/>
          <c:showSerName val="0"/>
          <c:showPercent val="0"/>
          <c:showBubbleSize val="0"/>
        </c:dLbls>
        <c:gapWidth val="219"/>
        <c:overlap val="-27"/>
        <c:axId val="-2109385776"/>
        <c:axId val="-2109388672"/>
      </c:barChart>
      <c:catAx>
        <c:axId val="-2109385776"/>
        <c:scaling>
          <c:orientation val="minMax"/>
        </c:scaling>
        <c:delete val="1"/>
        <c:axPos val="b"/>
        <c:numFmt formatCode="General" sourceLinked="1"/>
        <c:majorTickMark val="none"/>
        <c:minorTickMark val="none"/>
        <c:tickLblPos val="nextTo"/>
        <c:crossAx val="-2109388672"/>
        <c:crosses val="autoZero"/>
        <c:auto val="1"/>
        <c:lblAlgn val="ctr"/>
        <c:lblOffset val="100"/>
        <c:noMultiLvlLbl val="0"/>
      </c:catAx>
      <c:valAx>
        <c:axId val="-21093886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ko-KR"/>
          </a:p>
        </c:txPr>
        <c:crossAx val="-2109385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ko-K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Sheet1!$A$29</c:f>
              <c:strCache>
                <c:ptCount val="1"/>
                <c:pt idx="0">
                  <c:v>EQ-5D</c:v>
                </c:pt>
              </c:strCache>
            </c:strRef>
          </c:tx>
          <c:spPr>
            <a:solidFill>
              <a:schemeClr val="accent1"/>
            </a:solidFill>
            <a:ln>
              <a:noFill/>
            </a:ln>
            <a:effectLst/>
          </c:spPr>
          <c:invertIfNegative val="0"/>
          <c:dPt>
            <c:idx val="0"/>
            <c:invertIfNegative val="0"/>
            <c:bubble3D val="0"/>
            <c:spPr>
              <a:solidFill>
                <a:srgbClr val="3E7CCA"/>
              </a:solidFill>
              <a:ln>
                <a:noFill/>
              </a:ln>
              <a:effectLst/>
            </c:spPr>
            <c:extLst>
              <c:ext xmlns:c16="http://schemas.microsoft.com/office/drawing/2014/chart" uri="{C3380CC4-5D6E-409C-BE32-E72D297353CC}">
                <c16:uniqueId val="{00000001-1E7B-4B74-86F5-250E4E85344E}"/>
              </c:ext>
            </c:extLst>
          </c:dPt>
          <c:dPt>
            <c:idx val="1"/>
            <c:invertIfNegative val="0"/>
            <c:bubble3D val="0"/>
            <c:spPr>
              <a:solidFill>
                <a:srgbClr val="652C74"/>
              </a:solidFill>
              <a:ln>
                <a:noFill/>
              </a:ln>
              <a:effectLst/>
            </c:spPr>
            <c:extLst>
              <c:ext xmlns:c16="http://schemas.microsoft.com/office/drawing/2014/chart" uri="{C3380CC4-5D6E-409C-BE32-E72D297353CC}">
                <c16:uniqueId val="{00000002-1E7B-4B74-86F5-250E4E85344E}"/>
              </c:ext>
            </c:extLst>
          </c:dPt>
          <c:cat>
            <c:strRef>
              <c:f>Sheet1!$B$28:$C$28</c:f>
              <c:strCache>
                <c:ptCount val="2"/>
                <c:pt idx="0">
                  <c:v>PSO</c:v>
                </c:pt>
                <c:pt idx="1">
                  <c:v>PsA</c:v>
                </c:pt>
              </c:strCache>
            </c:strRef>
          </c:cat>
          <c:val>
            <c:numRef>
              <c:f>Sheet1!$B$29:$C$29</c:f>
              <c:numCache>
                <c:formatCode>General</c:formatCode>
                <c:ptCount val="2"/>
                <c:pt idx="0">
                  <c:v>0.9</c:v>
                </c:pt>
                <c:pt idx="1">
                  <c:v>0.8</c:v>
                </c:pt>
              </c:numCache>
            </c:numRef>
          </c:val>
          <c:extLst>
            <c:ext xmlns:c16="http://schemas.microsoft.com/office/drawing/2014/chart" uri="{C3380CC4-5D6E-409C-BE32-E72D297353CC}">
              <c16:uniqueId val="{00000000-1E7B-4B74-86F5-250E4E85344E}"/>
            </c:ext>
          </c:extLst>
        </c:ser>
        <c:dLbls>
          <c:showLegendKey val="0"/>
          <c:showVal val="0"/>
          <c:showCatName val="0"/>
          <c:showSerName val="0"/>
          <c:showPercent val="0"/>
          <c:showBubbleSize val="0"/>
        </c:dLbls>
        <c:gapWidth val="219"/>
        <c:overlap val="-27"/>
        <c:axId val="-2108281376"/>
        <c:axId val="-2108269184"/>
      </c:barChart>
      <c:catAx>
        <c:axId val="-2108281376"/>
        <c:scaling>
          <c:orientation val="minMax"/>
        </c:scaling>
        <c:delete val="1"/>
        <c:axPos val="b"/>
        <c:numFmt formatCode="General" sourceLinked="1"/>
        <c:majorTickMark val="none"/>
        <c:minorTickMark val="none"/>
        <c:tickLblPos val="nextTo"/>
        <c:crossAx val="-2108269184"/>
        <c:crosses val="autoZero"/>
        <c:auto val="1"/>
        <c:lblAlgn val="ctr"/>
        <c:lblOffset val="100"/>
        <c:noMultiLvlLbl val="0"/>
      </c:catAx>
      <c:valAx>
        <c:axId val="-21082691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ko-KR"/>
          </a:p>
        </c:txPr>
        <c:crossAx val="-2108281376"/>
        <c:crosses val="autoZero"/>
        <c:crossBetween val="between"/>
      </c:valAx>
      <c:spPr>
        <a:noFill/>
        <a:ln>
          <a:noFill/>
        </a:ln>
        <a:effectLst/>
      </c:spPr>
    </c:plotArea>
    <c:plotVisOnly val="1"/>
    <c:dispBlanksAs val="gap"/>
    <c:showDLblsOverMax val="0"/>
    <c:extLst/>
  </c:chart>
  <c:spPr>
    <a:noFill/>
    <a:ln>
      <a:noFill/>
    </a:ln>
    <a:effectLst/>
  </c:spPr>
  <c:txPr>
    <a:bodyPr/>
    <a:lstStyle/>
    <a:p>
      <a:pPr>
        <a:defRPr/>
      </a:pPr>
      <a:endParaRPr lang="ko-K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Sheet1!$A$33</c:f>
              <c:strCache>
                <c:ptCount val="1"/>
                <c:pt idx="0">
                  <c:v>FSS</c:v>
                </c:pt>
              </c:strCache>
            </c:strRef>
          </c:tx>
          <c:spPr>
            <a:solidFill>
              <a:schemeClr val="accent1"/>
            </a:solidFill>
            <a:ln>
              <a:noFill/>
            </a:ln>
            <a:effectLst/>
          </c:spPr>
          <c:invertIfNegative val="0"/>
          <c:dPt>
            <c:idx val="0"/>
            <c:invertIfNegative val="0"/>
            <c:bubble3D val="0"/>
            <c:spPr>
              <a:solidFill>
                <a:srgbClr val="3E7CCA"/>
              </a:solidFill>
              <a:ln>
                <a:noFill/>
              </a:ln>
              <a:effectLst/>
            </c:spPr>
            <c:extLst>
              <c:ext xmlns:c16="http://schemas.microsoft.com/office/drawing/2014/chart" uri="{C3380CC4-5D6E-409C-BE32-E72D297353CC}">
                <c16:uniqueId val="{00000002-D01A-48A8-B24B-D3D3A27C5E70}"/>
              </c:ext>
            </c:extLst>
          </c:dPt>
          <c:dPt>
            <c:idx val="1"/>
            <c:invertIfNegative val="0"/>
            <c:bubble3D val="0"/>
            <c:spPr>
              <a:solidFill>
                <a:srgbClr val="652C74"/>
              </a:solidFill>
              <a:ln>
                <a:noFill/>
              </a:ln>
              <a:effectLst/>
            </c:spPr>
            <c:extLst>
              <c:ext xmlns:c16="http://schemas.microsoft.com/office/drawing/2014/chart" uri="{C3380CC4-5D6E-409C-BE32-E72D297353CC}">
                <c16:uniqueId val="{00000001-D01A-48A8-B24B-D3D3A27C5E70}"/>
              </c:ext>
            </c:extLst>
          </c:dPt>
          <c:cat>
            <c:strRef>
              <c:f>Sheet1!$B$32:$C$32</c:f>
              <c:strCache>
                <c:ptCount val="2"/>
                <c:pt idx="0">
                  <c:v>PSO</c:v>
                </c:pt>
                <c:pt idx="1">
                  <c:v>PsA</c:v>
                </c:pt>
              </c:strCache>
            </c:strRef>
          </c:cat>
          <c:val>
            <c:numRef>
              <c:f>Sheet1!$B$33:$C$33</c:f>
              <c:numCache>
                <c:formatCode>General</c:formatCode>
                <c:ptCount val="2"/>
                <c:pt idx="0">
                  <c:v>3.4</c:v>
                </c:pt>
                <c:pt idx="1">
                  <c:v>4.3</c:v>
                </c:pt>
              </c:numCache>
            </c:numRef>
          </c:val>
          <c:extLst>
            <c:ext xmlns:c16="http://schemas.microsoft.com/office/drawing/2014/chart" uri="{C3380CC4-5D6E-409C-BE32-E72D297353CC}">
              <c16:uniqueId val="{00000000-D01A-48A8-B24B-D3D3A27C5E70}"/>
            </c:ext>
          </c:extLst>
        </c:ser>
        <c:dLbls>
          <c:showLegendKey val="0"/>
          <c:showVal val="0"/>
          <c:showCatName val="0"/>
          <c:showSerName val="0"/>
          <c:showPercent val="0"/>
          <c:showBubbleSize val="0"/>
        </c:dLbls>
        <c:gapWidth val="219"/>
        <c:overlap val="-27"/>
        <c:axId val="-2107161728"/>
        <c:axId val="-2107158848"/>
      </c:barChart>
      <c:catAx>
        <c:axId val="-2107161728"/>
        <c:scaling>
          <c:orientation val="minMax"/>
        </c:scaling>
        <c:delete val="1"/>
        <c:axPos val="b"/>
        <c:numFmt formatCode="General" sourceLinked="1"/>
        <c:majorTickMark val="none"/>
        <c:minorTickMark val="none"/>
        <c:tickLblPos val="nextTo"/>
        <c:crossAx val="-2107158848"/>
        <c:crosses val="autoZero"/>
        <c:auto val="1"/>
        <c:lblAlgn val="ctr"/>
        <c:lblOffset val="100"/>
        <c:noMultiLvlLbl val="0"/>
      </c:catAx>
      <c:valAx>
        <c:axId val="-21071588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ko-KR"/>
          </a:p>
        </c:txPr>
        <c:crossAx val="-2107161728"/>
        <c:crosses val="autoZero"/>
        <c:crossBetween val="between"/>
      </c:valAx>
      <c:spPr>
        <a:noFill/>
        <a:ln>
          <a:noFill/>
        </a:ln>
        <a:effectLst/>
      </c:spPr>
    </c:plotArea>
    <c:plotVisOnly val="1"/>
    <c:dispBlanksAs val="gap"/>
    <c:showDLblsOverMax val="0"/>
    <c:extLst/>
  </c:chart>
  <c:spPr>
    <a:noFill/>
    <a:ln>
      <a:noFill/>
    </a:ln>
    <a:effectLst/>
  </c:spPr>
  <c:txPr>
    <a:bodyPr/>
    <a:lstStyle/>
    <a:p>
      <a:pPr>
        <a:defRPr/>
      </a:pPr>
      <a:endParaRPr lang="ko-K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Sheet1!$A$37</c:f>
              <c:strCache>
                <c:ptCount val="1"/>
                <c:pt idx="0">
                  <c:v>DLQI</c:v>
                </c:pt>
              </c:strCache>
            </c:strRef>
          </c:tx>
          <c:spPr>
            <a:solidFill>
              <a:schemeClr val="accent1"/>
            </a:solidFill>
            <a:ln>
              <a:noFill/>
            </a:ln>
            <a:effectLst/>
          </c:spPr>
          <c:invertIfNegative val="0"/>
          <c:dPt>
            <c:idx val="0"/>
            <c:invertIfNegative val="0"/>
            <c:bubble3D val="0"/>
            <c:spPr>
              <a:solidFill>
                <a:srgbClr val="3E7CCA"/>
              </a:solidFill>
              <a:ln>
                <a:noFill/>
              </a:ln>
              <a:effectLst/>
            </c:spPr>
            <c:extLst>
              <c:ext xmlns:c16="http://schemas.microsoft.com/office/drawing/2014/chart" uri="{C3380CC4-5D6E-409C-BE32-E72D297353CC}">
                <c16:uniqueId val="{00000001-679B-4405-B54D-D34AAE43F88C}"/>
              </c:ext>
            </c:extLst>
          </c:dPt>
          <c:dPt>
            <c:idx val="1"/>
            <c:invertIfNegative val="0"/>
            <c:bubble3D val="0"/>
            <c:spPr>
              <a:solidFill>
                <a:srgbClr val="652C74"/>
              </a:solidFill>
              <a:ln>
                <a:noFill/>
              </a:ln>
              <a:effectLst/>
            </c:spPr>
            <c:extLst>
              <c:ext xmlns:c16="http://schemas.microsoft.com/office/drawing/2014/chart" uri="{C3380CC4-5D6E-409C-BE32-E72D297353CC}">
                <c16:uniqueId val="{00000002-679B-4405-B54D-D34AAE43F88C}"/>
              </c:ext>
            </c:extLst>
          </c:dPt>
          <c:cat>
            <c:strRef>
              <c:f>Sheet1!$B$36:$C$36</c:f>
              <c:strCache>
                <c:ptCount val="2"/>
                <c:pt idx="0">
                  <c:v>PSO</c:v>
                </c:pt>
                <c:pt idx="1">
                  <c:v>PsA</c:v>
                </c:pt>
              </c:strCache>
            </c:strRef>
          </c:cat>
          <c:val>
            <c:numRef>
              <c:f>Sheet1!$B$37:$C$37</c:f>
              <c:numCache>
                <c:formatCode>General</c:formatCode>
                <c:ptCount val="2"/>
                <c:pt idx="0">
                  <c:v>7.7</c:v>
                </c:pt>
                <c:pt idx="1">
                  <c:v>4.5</c:v>
                </c:pt>
              </c:numCache>
            </c:numRef>
          </c:val>
          <c:extLst>
            <c:ext xmlns:c16="http://schemas.microsoft.com/office/drawing/2014/chart" uri="{C3380CC4-5D6E-409C-BE32-E72D297353CC}">
              <c16:uniqueId val="{00000000-679B-4405-B54D-D34AAE43F88C}"/>
            </c:ext>
          </c:extLst>
        </c:ser>
        <c:dLbls>
          <c:showLegendKey val="0"/>
          <c:showVal val="0"/>
          <c:showCatName val="0"/>
          <c:showSerName val="0"/>
          <c:showPercent val="0"/>
          <c:showBubbleSize val="0"/>
        </c:dLbls>
        <c:gapWidth val="219"/>
        <c:overlap val="-27"/>
        <c:axId val="-2108343728"/>
        <c:axId val="-2108346624"/>
      </c:barChart>
      <c:catAx>
        <c:axId val="-2108343728"/>
        <c:scaling>
          <c:orientation val="minMax"/>
        </c:scaling>
        <c:delete val="1"/>
        <c:axPos val="b"/>
        <c:numFmt formatCode="General" sourceLinked="1"/>
        <c:majorTickMark val="none"/>
        <c:minorTickMark val="none"/>
        <c:tickLblPos val="nextTo"/>
        <c:crossAx val="-2108346624"/>
        <c:crosses val="autoZero"/>
        <c:auto val="1"/>
        <c:lblAlgn val="ctr"/>
        <c:lblOffset val="100"/>
        <c:noMultiLvlLbl val="0"/>
      </c:catAx>
      <c:valAx>
        <c:axId val="-21083466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ko-KR"/>
          </a:p>
        </c:txPr>
        <c:crossAx val="-2108343728"/>
        <c:crosses val="autoZero"/>
        <c:crossBetween val="between"/>
      </c:valAx>
      <c:spPr>
        <a:noFill/>
        <a:ln>
          <a:noFill/>
        </a:ln>
        <a:effectLst/>
      </c:spPr>
    </c:plotArea>
    <c:plotVisOnly val="1"/>
    <c:dispBlanksAs val="gap"/>
    <c:showDLblsOverMax val="0"/>
    <c:extLst/>
  </c:chart>
  <c:spPr>
    <a:noFill/>
    <a:ln>
      <a:noFill/>
    </a:ln>
    <a:effectLst/>
  </c:spPr>
  <c:txPr>
    <a:bodyPr/>
    <a:lstStyle/>
    <a:p>
      <a:pPr>
        <a:defRPr/>
      </a:pPr>
      <a:endParaRPr lang="ko-K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575" cy="49847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6039" y="1"/>
            <a:ext cx="2949575" cy="498475"/>
          </a:xfrm>
          <a:prstGeom prst="rect">
            <a:avLst/>
          </a:prstGeom>
        </p:spPr>
        <p:txBody>
          <a:bodyPr vert="horz" lIns="91440" tIns="45720" rIns="91440" bIns="45720" rtlCol="0"/>
          <a:lstStyle>
            <a:lvl1pPr algn="r">
              <a:defRPr sz="1200"/>
            </a:lvl1pPr>
          </a:lstStyle>
          <a:p>
            <a:fld id="{DB241F3D-8F56-4313-81A2-A1D6ED163814}" type="datetimeFigureOut">
              <a:rPr lang="en-US" smtClean="0"/>
              <a:t>1/12/2023</a:t>
            </a:fld>
            <a:endParaRPr lang="en-US" dirty="0"/>
          </a:p>
        </p:txBody>
      </p:sp>
      <p:sp>
        <p:nvSpPr>
          <p:cNvPr id="4" name="Footer Placeholder 3"/>
          <p:cNvSpPr>
            <a:spLocks noGrp="1"/>
          </p:cNvSpPr>
          <p:nvPr>
            <p:ph type="ftr" sz="quarter" idx="2"/>
          </p:nvPr>
        </p:nvSpPr>
        <p:spPr>
          <a:xfrm>
            <a:off x="1" y="9440864"/>
            <a:ext cx="2949575" cy="4984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6039" y="9440864"/>
            <a:ext cx="2949575" cy="498475"/>
          </a:xfrm>
          <a:prstGeom prst="rect">
            <a:avLst/>
          </a:prstGeom>
        </p:spPr>
        <p:txBody>
          <a:bodyPr vert="horz" lIns="91440" tIns="45720" rIns="91440" bIns="45720" rtlCol="0" anchor="b"/>
          <a:lstStyle>
            <a:lvl1pPr algn="r">
              <a:defRPr sz="1200"/>
            </a:lvl1pPr>
          </a:lstStyle>
          <a:p>
            <a:fld id="{C845E4BF-9AE2-41C2-A023-EC124F5FE2E8}" type="slidenum">
              <a:rPr lang="en-US" smtClean="0"/>
              <a:t>‹#›</a:t>
            </a:fld>
            <a:endParaRPr lang="en-US" dirty="0"/>
          </a:p>
        </p:txBody>
      </p:sp>
    </p:spTree>
    <p:extLst>
      <p:ext uri="{BB962C8B-B14F-4D97-AF65-F5344CB8AC3E}">
        <p14:creationId xmlns:p14="http://schemas.microsoft.com/office/powerpoint/2010/main" val="1514774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869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5839" y="1"/>
            <a:ext cx="2949787" cy="498693"/>
          </a:xfrm>
          <a:prstGeom prst="rect">
            <a:avLst/>
          </a:prstGeom>
        </p:spPr>
        <p:txBody>
          <a:bodyPr vert="horz" lIns="91440" tIns="45720" rIns="91440" bIns="45720" rtlCol="0"/>
          <a:lstStyle>
            <a:lvl1pPr algn="r">
              <a:defRPr sz="1200"/>
            </a:lvl1pPr>
          </a:lstStyle>
          <a:p>
            <a:fld id="{7A89DC5B-7312-4153-AE3B-BA0EF082ACB2}" type="datetimeFigureOut">
              <a:rPr lang="en-US" smtClean="0"/>
              <a:pPr/>
              <a:t>1/12/2023</a:t>
            </a:fld>
            <a:endParaRPr lang="en-US" dirty="0"/>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40647"/>
            <a:ext cx="2949787" cy="49869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5839" y="9440647"/>
            <a:ext cx="2949787" cy="498692"/>
          </a:xfrm>
          <a:prstGeom prst="rect">
            <a:avLst/>
          </a:prstGeom>
        </p:spPr>
        <p:txBody>
          <a:bodyPr vert="horz" lIns="91440" tIns="45720" rIns="91440" bIns="45720" rtlCol="0" anchor="b"/>
          <a:lstStyle>
            <a:lvl1pPr algn="r">
              <a:defRPr sz="1200"/>
            </a:lvl1pPr>
          </a:lstStyle>
          <a:p>
            <a:fld id="{452F10EC-7516-4F25-AE58-DF1567F14277}" type="slidenum">
              <a:rPr lang="en-US" smtClean="0"/>
              <a:pPr/>
              <a:t>‹#›</a:t>
            </a:fld>
            <a:endParaRPr lang="en-US" dirty="0"/>
          </a:p>
        </p:txBody>
      </p:sp>
    </p:spTree>
    <p:extLst>
      <p:ext uri="{BB962C8B-B14F-4D97-AF65-F5344CB8AC3E}">
        <p14:creationId xmlns:p14="http://schemas.microsoft.com/office/powerpoint/2010/main" val="1815646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rcgp.org.uk/clinical-and-research/resources/toolkits/inflammatory-arthritis-toolkit.aspx"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ghr.nlm.nih.gov/condition/psoriatic-arthriti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psoriasis.org/about-psoriatic-arthriti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medicine.medscape.com/article/2196539-prin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1</a:t>
            </a:fld>
            <a:endParaRPr lang="en-US" dirty="0"/>
          </a:p>
        </p:txBody>
      </p:sp>
    </p:spTree>
    <p:extLst>
      <p:ext uri="{BB962C8B-B14F-4D97-AF65-F5344CB8AC3E}">
        <p14:creationId xmlns:p14="http://schemas.microsoft.com/office/powerpoint/2010/main" val="3024831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2</a:t>
            </a:fld>
            <a:endParaRPr lang="en-US" dirty="0"/>
          </a:p>
        </p:txBody>
      </p:sp>
    </p:spTree>
    <p:extLst>
      <p:ext uri="{BB962C8B-B14F-4D97-AF65-F5344CB8AC3E}">
        <p14:creationId xmlns:p14="http://schemas.microsoft.com/office/powerpoint/2010/main" val="221031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3</a:t>
            </a:fld>
            <a:endParaRPr lang="en-US" dirty="0"/>
          </a:p>
        </p:txBody>
      </p:sp>
    </p:spTree>
    <p:extLst>
      <p:ext uri="{BB962C8B-B14F-4D97-AF65-F5344CB8AC3E}">
        <p14:creationId xmlns:p14="http://schemas.microsoft.com/office/powerpoint/2010/main" val="2571690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4</a:t>
            </a:fld>
            <a:endParaRPr lang="en-US" dirty="0"/>
          </a:p>
        </p:txBody>
      </p:sp>
    </p:spTree>
    <p:extLst>
      <p:ext uri="{BB962C8B-B14F-4D97-AF65-F5344CB8AC3E}">
        <p14:creationId xmlns:p14="http://schemas.microsoft.com/office/powerpoint/2010/main" val="2782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5</a:t>
            </a:fld>
            <a:endParaRPr lang="en-US" dirty="0"/>
          </a:p>
        </p:txBody>
      </p:sp>
    </p:spTree>
    <p:extLst>
      <p:ext uri="{BB962C8B-B14F-4D97-AF65-F5344CB8AC3E}">
        <p14:creationId xmlns:p14="http://schemas.microsoft.com/office/powerpoint/2010/main" val="3741016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6</a:t>
            </a:fld>
            <a:endParaRPr lang="en-US" dirty="0"/>
          </a:p>
        </p:txBody>
      </p:sp>
    </p:spTree>
    <p:extLst>
      <p:ext uri="{BB962C8B-B14F-4D97-AF65-F5344CB8AC3E}">
        <p14:creationId xmlns:p14="http://schemas.microsoft.com/office/powerpoint/2010/main" val="2337643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000" dirty="0"/>
              <a:t>Inflammatory arthritis encompasses a family of diseases characterized by immune system dysfunction resulting in inflammation </a:t>
            </a:r>
            <a:r>
              <a:rPr lang="en-US" sz="1000" dirty="0"/>
              <a:t>within  and around joint tissues. This inflammation may cause pain and swelling, and in some conditions cause irreversible damage. </a:t>
            </a:r>
          </a:p>
          <a:p>
            <a:endParaRPr lang="en-US" sz="1000" dirty="0"/>
          </a:p>
          <a:p>
            <a:r>
              <a:rPr lang="en-US" sz="1000" dirty="0"/>
              <a:t>The most common forms of inflammatory arthritis are rheumatoid arthritis, spondyloarthritis and psoriatic arthritis. Rheumatoid arthritis (RA) is the most common form of inflammatory arthritis and causes chronic inflammation of the joint synovial membrane. Classically, RA patients present with symmetrical symptoms and swelling in joints, commonly in hands and feet. Spondyloarthrithis (SpA) is the umbrella term for the family of diseases that affect both the joints and entheses (where tendons or ligaments join bone). SpA predominantly affect the back and pelvis (which is referred to as axial SpA), or the peripheral joints (known as peripheral SpA)</a:t>
            </a:r>
            <a:r>
              <a:rPr lang="en-US" sz="1000" baseline="30000" dirty="0"/>
              <a:t>1</a:t>
            </a:r>
            <a:r>
              <a:rPr lang="en-US" sz="1000" dirty="0"/>
              <a:t>.</a:t>
            </a:r>
          </a:p>
          <a:p>
            <a:endParaRPr lang="en-US" sz="1000" dirty="0"/>
          </a:p>
          <a:p>
            <a:r>
              <a:rPr lang="en-US" sz="1000" dirty="0"/>
              <a:t>Finally, psoriatic arthritis (PsA) is a form of progressive inflammatory arthritis that is often associated with psoriasis, for which PsA has been reported in 10-30% of psoriasis patients. However, patients do not have to present with skin psoriasis to be given this diagnosis. PsA is more likely to manifest asymmetrically, in contrast to RA. Commonly affected sites are the distal interphalangeal joints, large joints, or the spine</a:t>
            </a:r>
            <a:r>
              <a:rPr lang="en-US" sz="1000" baseline="30000" dirty="0"/>
              <a:t>1-2</a:t>
            </a:r>
            <a:r>
              <a:rPr lang="en-US" sz="1000" dirty="0"/>
              <a:t>. PsA commonly</a:t>
            </a:r>
            <a:r>
              <a:rPr lang="en-SG" sz="1000" dirty="0"/>
              <a:t> affects the lower limbs,</a:t>
            </a:r>
            <a:r>
              <a:rPr lang="en-SG" sz="1000" baseline="0" dirty="0"/>
              <a:t> for which patient assessment requires removal of shoes and socks. </a:t>
            </a:r>
            <a:endParaRPr lang="en-SG" sz="1000" dirty="0"/>
          </a:p>
          <a:p>
            <a:endParaRPr lang="en-SG" sz="1000" dirty="0"/>
          </a:p>
          <a:p>
            <a:r>
              <a:rPr lang="en-SG" sz="1000" dirty="0"/>
              <a:t>References</a:t>
            </a:r>
          </a:p>
          <a:p>
            <a:r>
              <a:rPr lang="en-SG" sz="1000" dirty="0"/>
              <a:t>1.</a:t>
            </a:r>
            <a:r>
              <a:rPr lang="en-US" sz="1000" dirty="0"/>
              <a:t> Royal College of General Practitioners, UK. Inflammatory Arthritis Toolkit. Available at: </a:t>
            </a:r>
            <a:r>
              <a:rPr lang="en-US" sz="1000" dirty="0">
                <a:hlinkClick r:id="rId3"/>
              </a:rPr>
              <a:t>https://www.rcgp.org.uk/clinical-and-research/resources/toolkits/inflammatory-arthritis-toolkit.aspx</a:t>
            </a:r>
            <a:endParaRPr lang="en-US" sz="1000" dirty="0"/>
          </a:p>
          <a:p>
            <a:r>
              <a:rPr lang="en-US" sz="1000" dirty="0"/>
              <a:t>2. Giannelli A. Rheumatol Ther. 2019; 6:5-21.</a:t>
            </a:r>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7</a:t>
            </a:fld>
            <a:endParaRPr lang="en-US" dirty="0"/>
          </a:p>
        </p:txBody>
      </p:sp>
    </p:spTree>
    <p:extLst>
      <p:ext uri="{BB962C8B-B14F-4D97-AF65-F5344CB8AC3E}">
        <p14:creationId xmlns:p14="http://schemas.microsoft.com/office/powerpoint/2010/main" val="320578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The ClASsification criteria for Psoriatic ARthritis (CASPAR) Study Group developed a set of criteria to standardize classification of patients with PsA. The stem (initial qualification criterion) of the CASPAR criteria is inflammatory musculoskeletal disease including either spinal, peripheral joint or entheseal manifestations. Patients were scored based on the presence or absence of current psoriasis or personal or family history of psoriasis, nail dystrophy; negative blood test for rheumatoid factor, current or previous dactylitis, and radiographic evidence of juxta-articular new bone formation.</a:t>
            </a:r>
          </a:p>
          <a:p>
            <a:endParaRPr lang="en-SG" sz="1000" dirty="0"/>
          </a:p>
          <a:p>
            <a:r>
              <a:rPr lang="en-SG" sz="1000" dirty="0"/>
              <a:t>References</a:t>
            </a:r>
          </a:p>
          <a:p>
            <a:r>
              <a:rPr lang="en-SG" sz="1000" dirty="0"/>
              <a:t>1</a:t>
            </a:r>
            <a:r>
              <a:rPr lang="en-US" sz="1000" dirty="0"/>
              <a:t>. Giannelli A. Rheumatol Ther. 2019; 6:5-21.</a:t>
            </a: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8</a:t>
            </a:fld>
            <a:endParaRPr lang="en-US" dirty="0"/>
          </a:p>
        </p:txBody>
      </p:sp>
    </p:spTree>
    <p:extLst>
      <p:ext uri="{BB962C8B-B14F-4D97-AF65-F5344CB8AC3E}">
        <p14:creationId xmlns:p14="http://schemas.microsoft.com/office/powerpoint/2010/main" val="320578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000" dirty="0"/>
              <a:t>Psoriatic arthritis</a:t>
            </a:r>
            <a:r>
              <a:rPr lang="en-AU" sz="1000" baseline="0" dirty="0"/>
              <a:t> is categorized into two major types; peripheral and axial disease</a:t>
            </a:r>
            <a:r>
              <a:rPr lang="en-SG" sz="1000" dirty="0"/>
              <a:t>. </a:t>
            </a:r>
          </a:p>
          <a:p>
            <a:endParaRPr lang="en-SG" sz="1000" dirty="0"/>
          </a:p>
          <a:p>
            <a:pPr marL="0" marR="0" indent="0" algn="l" defTabSz="914400" rtl="0" eaLnBrk="1" fontAlgn="auto" latinLnBrk="0" hangingPunct="1">
              <a:lnSpc>
                <a:spcPct val="100000"/>
              </a:lnSpc>
              <a:spcBef>
                <a:spcPts val="0"/>
              </a:spcBef>
              <a:spcAft>
                <a:spcPts val="0"/>
              </a:spcAft>
              <a:buClrTx/>
              <a:buSzTx/>
              <a:buFontTx/>
              <a:buNone/>
              <a:tabLst/>
              <a:defRPr/>
            </a:pPr>
            <a:r>
              <a:rPr lang="en-SG" sz="1000" dirty="0"/>
              <a:t>The</a:t>
            </a:r>
            <a:r>
              <a:rPr lang="en-SG" sz="1000" baseline="0" dirty="0"/>
              <a:t> peripheral type encompasses several special features observed in PsA patients. Distal interphalangeal predominant (DIP) </a:t>
            </a:r>
            <a:r>
              <a:rPr lang="en-SG" sz="1000" dirty="0"/>
              <a:t>affects the interphalangeal joints of the hands, feet, or both. That is, the ends of the fingers and toes closest to the nails. Nail changes are especially frequent with this subtype of PsA. Arthritis mutilans, a deforming and destructive subtype of PsA, is associated with telescoping digits, bone destruction and deformity. It is the most severe and least common type of PsA, occurring in less than 5% of PsA patients. It is generally associated with profound functional disability. Other features of</a:t>
            </a:r>
            <a:r>
              <a:rPr lang="en-SG" sz="1000" baseline="0" dirty="0"/>
              <a:t> peripheral disease include assymetrical patterm, enthesitis, involvement of lower limbs and dactylitis.</a:t>
            </a:r>
            <a:endParaRPr lang="en-SG" sz="1000" dirty="0"/>
          </a:p>
          <a:p>
            <a:endParaRPr lang="en-SG" sz="1000" dirty="0"/>
          </a:p>
          <a:p>
            <a:r>
              <a:rPr lang="en-SG" sz="1000" dirty="0"/>
              <a:t>The axial</a:t>
            </a:r>
            <a:r>
              <a:rPr lang="en-SG" sz="1000" baseline="0" dirty="0"/>
              <a:t> type, sometimes also referred to as the </a:t>
            </a:r>
            <a:r>
              <a:rPr lang="en-SG" sz="1000" dirty="0"/>
              <a:t>spondylitis subtype, involves the spine and sacroiliac joints, where inflammation occurs between the vertebrae in the spine. Joints in the arms, legs, hands and feet may also be involved. Symptoms of the spondylitis subtype involve pain and stiffness in the back or neck. The asymmetric involvement of the sacroiliac joints is indicative of PsA and can help HCPs differentiate PsA from ankylosing spondylitis (AS)</a:t>
            </a:r>
            <a:r>
              <a:rPr lang="en-US" sz="1000" baseline="30000" dirty="0"/>
              <a:t>1-3</a:t>
            </a:r>
            <a:r>
              <a:rPr lang="en-SG" sz="1000" dirty="0"/>
              <a:t>. </a:t>
            </a:r>
          </a:p>
          <a:p>
            <a:endParaRPr lang="en-SG" sz="1000" dirty="0"/>
          </a:p>
          <a:p>
            <a:r>
              <a:rPr lang="en-SG" sz="1000" dirty="0"/>
              <a:t>References</a:t>
            </a:r>
          </a:p>
          <a:p>
            <a:r>
              <a:rPr lang="en-US" sz="200" dirty="0"/>
              <a:t>1. US National Institutes of Health (</a:t>
            </a:r>
            <a:r>
              <a:rPr lang="en-US" sz="200" dirty="0">
                <a:hlinkClick r:id="rId3"/>
              </a:rPr>
              <a:t>https://ghr.nlm.nih.gov/condition/psoriatic-arthritis</a:t>
            </a:r>
            <a:r>
              <a:rPr lang="en-US" sz="200" dirty="0"/>
              <a:t>)</a:t>
            </a:r>
          </a:p>
          <a:p>
            <a:r>
              <a:rPr lang="en-US" sz="200" dirty="0"/>
              <a:t>2. Ritchlin CT, et al. New Engl J Med. 2017; 376:957-970.</a:t>
            </a:r>
          </a:p>
          <a:p>
            <a:r>
              <a:rPr lang="en-US" sz="200" dirty="0"/>
              <a:t>3. Giannelli A. Rheumatol Ther. 2019; 6:5-21.</a:t>
            </a: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9</a:t>
            </a:fld>
            <a:endParaRPr lang="en-US" dirty="0"/>
          </a:p>
        </p:txBody>
      </p:sp>
    </p:spTree>
    <p:extLst>
      <p:ext uri="{BB962C8B-B14F-4D97-AF65-F5344CB8AC3E}">
        <p14:creationId xmlns:p14="http://schemas.microsoft.com/office/powerpoint/2010/main" val="1995577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000" dirty="0"/>
              <a:t>Differentiating PsA from other arthritic conditions such as rheumatoid arthritis (RA), ankylosing spondylitis (AS) and osteoarthritis, are essential in  the diagnosis of patients. Symptoms that can distinguish PsA from RA and osteoarthritis are summarized in the table shown. Joint distribution at onset, number of affected joints, sites of hands and feet involved and spinal involvement are the factors that differentiate PsA from RA. Areas of digits involved and purplish discolouration is distinct in PsA compared to RA and osteoarthritis. Osteoarthritis is also characterised by non-inflammatory spinal involvement, as opposed to the inflammation in the joints observed in PsA.</a:t>
            </a:r>
          </a:p>
          <a:p>
            <a:endParaRPr lang="en-SG" sz="1000" dirty="0"/>
          </a:p>
          <a:p>
            <a:r>
              <a:rPr lang="en-SG" sz="1000" dirty="0"/>
              <a:t>Inflammation of the sacroiliac joints occur in approximately 50% of patients with PsA, and is virtually absent in RA or osteoarthritis. The asymmetric involvement of the sacroiliac joints is indicative of PsA and can help HCPs differentiate PsA from AS. Other distinguishing features of PsA, that are not commonly observed in other forms of arthritis include dactylitis (also known as sausage digits that occur asymmetrically and result in the swelling of an entire digit), nail dystrophy (for which lesions occur in two thirds of patients with PsA) and enthesitis (defined as inflammation adjacent to joints at tendon, ligament or joint-capsule insertions). Enthesitis is present in 60-80% of PsA patients and more commonly affects lower extremities (such as the plantar fascia and Achilles tendons) than the upper extremities</a:t>
            </a:r>
            <a:r>
              <a:rPr lang="en-SG" sz="1000" baseline="30000" dirty="0"/>
              <a:t>1-2</a:t>
            </a:r>
            <a:r>
              <a:rPr lang="en-SG" sz="1000" dirty="0"/>
              <a:t>. The</a:t>
            </a:r>
            <a:r>
              <a:rPr lang="en-SG" sz="1000" baseline="0" dirty="0"/>
              <a:t> severity of nail disease in PsA is correlated with indicators </a:t>
            </a:r>
            <a:r>
              <a:rPr lang="en-SG" sz="1000" dirty="0"/>
              <a:t>of severity in skin and joint disease</a:t>
            </a:r>
            <a:r>
              <a:rPr lang="en-SG" sz="1000" baseline="30000" dirty="0"/>
              <a:t>3</a:t>
            </a:r>
            <a:r>
              <a:rPr lang="en-SG" sz="1000" dirty="0"/>
              <a:t>.</a:t>
            </a:r>
            <a:endParaRPr lang="en-SG" sz="1000" baseline="30000" dirty="0"/>
          </a:p>
          <a:p>
            <a:endParaRPr lang="en-SG" sz="1000" dirty="0"/>
          </a:p>
          <a:p>
            <a:r>
              <a:rPr lang="en-SG" sz="1000" dirty="0"/>
              <a:t>References</a:t>
            </a:r>
          </a:p>
          <a:p>
            <a:r>
              <a:rPr lang="en-US" sz="1000" dirty="0"/>
              <a:t>1. Ritchlin CT, et al. New Engl J Med. 2017; 376:957-970.</a:t>
            </a:r>
          </a:p>
          <a:p>
            <a:r>
              <a:rPr lang="en-US" sz="1000" dirty="0"/>
              <a:t>2. Giannelli A. Rheumatol Ther. 2019; 6:5-21.</a:t>
            </a: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10</a:t>
            </a:fld>
            <a:endParaRPr lang="en-US" dirty="0"/>
          </a:p>
        </p:txBody>
      </p:sp>
    </p:spTree>
    <p:extLst>
      <p:ext uri="{BB962C8B-B14F-4D97-AF65-F5344CB8AC3E}">
        <p14:creationId xmlns:p14="http://schemas.microsoft.com/office/powerpoint/2010/main" val="1454829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000" dirty="0" smtClean="0"/>
              <a:t>  </a:t>
            </a:r>
            <a:r>
              <a:rPr lang="en-SG" sz="1000" dirty="0" err="1" smtClean="0"/>
              <a:t>PsA</a:t>
            </a:r>
            <a:r>
              <a:rPr lang="en-SG" sz="1000" dirty="0" smtClean="0"/>
              <a:t> </a:t>
            </a:r>
            <a:r>
              <a:rPr lang="en-SG" sz="1000" dirty="0"/>
              <a:t>is a disorder caused by chronic immune-mediated inflammation in patients who have a combination of environmental and genetic risk factors</a:t>
            </a:r>
            <a:r>
              <a:rPr lang="en-SG" sz="1000" baseline="30000" dirty="0"/>
              <a:t>1</a:t>
            </a:r>
            <a:r>
              <a:rPr lang="en-SG" sz="1000" dirty="0"/>
              <a:t>.</a:t>
            </a:r>
          </a:p>
          <a:p>
            <a:endParaRPr lang="en-SG" sz="1000" dirty="0"/>
          </a:p>
          <a:p>
            <a:r>
              <a:rPr lang="en-SG" sz="1000" dirty="0"/>
              <a:t>Several susceptibility genes have been identified in PsA patients, most commonly, IL-23R and IL-12B. Additionally, other inflammatory cytokines have also been detected in the synovium of PsA tissue including </a:t>
            </a:r>
            <a:r>
              <a:rPr lang="en-SG" sz="1000" dirty="0">
                <a:latin typeface="Arial" panose="020B0604020202020204" pitchFamily="34" charset="0"/>
                <a:cs typeface="Arial" panose="020B0604020202020204" pitchFamily="34" charset="0"/>
              </a:rPr>
              <a:t>TNF-</a:t>
            </a:r>
            <a:r>
              <a:rPr lang="el-GR" sz="1000" dirty="0">
                <a:latin typeface="Arial" panose="020B0604020202020204" pitchFamily="34" charset="0"/>
                <a:cs typeface="Arial" panose="020B0604020202020204" pitchFamily="34" charset="0"/>
              </a:rPr>
              <a:t>α</a:t>
            </a:r>
            <a:r>
              <a:rPr lang="en-SG" sz="1000" dirty="0">
                <a:latin typeface="Arial" panose="020B0604020202020204" pitchFamily="34" charset="0"/>
                <a:cs typeface="Arial" panose="020B0604020202020204" pitchFamily="34" charset="0"/>
              </a:rPr>
              <a:t> and</a:t>
            </a:r>
            <a:r>
              <a:rPr lang="el-GR" sz="1000" dirty="0">
                <a:latin typeface="Arial" panose="020B0604020202020204" pitchFamily="34" charset="0"/>
                <a:cs typeface="Arial" panose="020B0604020202020204" pitchFamily="34" charset="0"/>
              </a:rPr>
              <a:t> </a:t>
            </a:r>
            <a:r>
              <a:rPr lang="en-SG" sz="1000" dirty="0">
                <a:latin typeface="Arial" panose="020B0604020202020204" pitchFamily="34" charset="0"/>
                <a:cs typeface="Arial" panose="020B0604020202020204" pitchFamily="34" charset="0"/>
              </a:rPr>
              <a:t>IFN-</a:t>
            </a:r>
            <a:r>
              <a:rPr lang="el-GR" sz="1000" dirty="0">
                <a:latin typeface="Arial" panose="020B0604020202020204" pitchFamily="34" charset="0"/>
                <a:cs typeface="Arial" panose="020B0604020202020204" pitchFamily="34" charset="0"/>
              </a:rPr>
              <a:t>γ</a:t>
            </a:r>
            <a:r>
              <a:rPr lang="en-SG" sz="1000" dirty="0">
                <a:latin typeface="Arial" panose="020B0604020202020204" pitchFamily="34" charset="0"/>
                <a:cs typeface="Arial" panose="020B0604020202020204" pitchFamily="34" charset="0"/>
              </a:rPr>
              <a:t>. These genes and cytokines, as well as their overarching pro-inflammatory immune pathways, that are identified in PsA are shown to overlap with the profile in psoriasis patients. Therefore, in up to 30% of psoriasis patients, PsA may develop and is characterised by the presence of spondylitis, enthesitis, or peripheral arthritis</a:t>
            </a:r>
            <a:r>
              <a:rPr lang="en-SG" sz="1000" baseline="30000" dirty="0"/>
              <a:t>1-2</a:t>
            </a:r>
            <a:r>
              <a:rPr lang="en-SG" sz="1000" dirty="0">
                <a:latin typeface="Arial" panose="020B0604020202020204" pitchFamily="34" charset="0"/>
                <a:cs typeface="Arial" panose="020B0604020202020204" pitchFamily="34" charset="0"/>
              </a:rPr>
              <a:t>. </a:t>
            </a:r>
          </a:p>
          <a:p>
            <a:endParaRPr lang="en-SG" sz="1000" dirty="0"/>
          </a:p>
          <a:p>
            <a:r>
              <a:rPr lang="en-SG" sz="1000" dirty="0"/>
              <a:t>References</a:t>
            </a:r>
          </a:p>
          <a:p>
            <a:r>
              <a:rPr lang="en-SG" sz="400" dirty="0"/>
              <a:t>1. Boutet MA, et al.</a:t>
            </a:r>
            <a:r>
              <a:rPr lang="nl-NL" sz="400" dirty="0"/>
              <a:t> Int J Mol Sci. 2018;19:530. </a:t>
            </a:r>
          </a:p>
          <a:p>
            <a:r>
              <a:rPr lang="en-SG" sz="400" dirty="0"/>
              <a:t>2. Coates LC, et al. Semin Arthritis Rheum. 2016; 46:291-304.</a:t>
            </a: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11</a:t>
            </a:fld>
            <a:endParaRPr lang="en-US" dirty="0"/>
          </a:p>
        </p:txBody>
      </p:sp>
    </p:spTree>
    <p:extLst>
      <p:ext uri="{BB962C8B-B14F-4D97-AF65-F5344CB8AC3E}">
        <p14:creationId xmlns:p14="http://schemas.microsoft.com/office/powerpoint/2010/main" val="2641092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sz="1000" dirty="0"/>
              <a:t>그러나 </a:t>
            </a:r>
            <a:r>
              <a:rPr lang="en-US" altLang="ko-KR" sz="1000" dirty="0"/>
              <a:t>PsA</a:t>
            </a:r>
            <a:r>
              <a:rPr lang="ko-KR" altLang="en-US" sz="1000" dirty="0"/>
              <a:t>의 정확한 발병 원인은 알려지지 않았지만</a:t>
            </a:r>
            <a:r>
              <a:rPr lang="en-US" altLang="ko-KR" sz="1000" dirty="0"/>
              <a:t>, </a:t>
            </a:r>
            <a:r>
              <a:rPr lang="ko-KR" altLang="en-US" sz="1000" dirty="0"/>
              <a:t>후향적 코호트 연구에서 도출된 지식은 변형 불가능과 변형 가능한 여러 위험 요인들을 식별할 수 있었습니다</a:t>
            </a:r>
            <a:r>
              <a:rPr lang="en-US" sz="1000" dirty="0"/>
              <a:t>.</a:t>
            </a:r>
          </a:p>
          <a:p>
            <a:endParaRPr lang="en-US" sz="1000" dirty="0"/>
          </a:p>
          <a:p>
            <a:r>
              <a:rPr lang="ko-KR" altLang="en-US" sz="1000" dirty="0"/>
              <a:t>변형 불가능한 위험 요인으로는 </a:t>
            </a:r>
            <a:r>
              <a:rPr lang="en-US" altLang="ko-KR" sz="1000" dirty="0"/>
              <a:t>PsA</a:t>
            </a:r>
            <a:r>
              <a:rPr lang="ko-KR" altLang="en-US" sz="1000" dirty="0"/>
              <a:t>의 가족력</a:t>
            </a:r>
            <a:r>
              <a:rPr lang="en-US" altLang="ko-KR" sz="1000" dirty="0"/>
              <a:t>, </a:t>
            </a:r>
            <a:r>
              <a:rPr lang="ko-KR" altLang="en-US" sz="1000" dirty="0"/>
              <a:t>유전적 차이</a:t>
            </a:r>
            <a:r>
              <a:rPr lang="en-US" altLang="ko-KR" sz="1000" dirty="0"/>
              <a:t>(</a:t>
            </a:r>
            <a:r>
              <a:rPr lang="ko-KR" altLang="en-US" sz="1000" dirty="0"/>
              <a:t>인간의 백혈구 항원 영역이 질병의 중요한 결정 요인이 됨</a:t>
            </a:r>
            <a:r>
              <a:rPr lang="en-US" altLang="ko-KR" sz="1000" dirty="0"/>
              <a:t>) </a:t>
            </a:r>
            <a:r>
              <a:rPr lang="ko-KR" altLang="en-US" sz="1000" dirty="0"/>
              <a:t>및 건선 발병 시 연령</a:t>
            </a:r>
            <a:r>
              <a:rPr lang="en-US" altLang="ko-KR" sz="1000" dirty="0"/>
              <a:t>, </a:t>
            </a:r>
            <a:r>
              <a:rPr lang="ko-KR" altLang="en-US" sz="1000" dirty="0"/>
              <a:t>건선 유형</a:t>
            </a:r>
            <a:r>
              <a:rPr lang="en-US" altLang="ko-KR" sz="1000" dirty="0"/>
              <a:t>, </a:t>
            </a:r>
            <a:r>
              <a:rPr lang="ko-KR" altLang="en-US" sz="1000" dirty="0"/>
              <a:t>국소화 및 중증도</a:t>
            </a:r>
            <a:r>
              <a:rPr lang="en-US" altLang="ko-KR" sz="1000" dirty="0"/>
              <a:t>, </a:t>
            </a:r>
            <a:r>
              <a:rPr lang="ko-KR" altLang="en-US" sz="1000" dirty="0"/>
              <a:t>손톱 관련성과 같은 건선 관련 요인이 있습니다</a:t>
            </a:r>
            <a:r>
              <a:rPr lang="en-US" altLang="ko-KR" sz="1000" dirty="0"/>
              <a:t>.</a:t>
            </a:r>
            <a:r>
              <a:rPr lang="en-US" sz="1000" b="0" baseline="30000" dirty="0"/>
              <a:t>1-2</a:t>
            </a:r>
            <a:r>
              <a:rPr lang="en-US" sz="1000" dirty="0"/>
              <a:t>.</a:t>
            </a:r>
            <a:endParaRPr lang="en-SG" sz="1000" dirty="0"/>
          </a:p>
          <a:p>
            <a:endParaRPr lang="en-MY" sz="1000" b="0" baseline="30000" dirty="0"/>
          </a:p>
          <a:p>
            <a:r>
              <a:rPr lang="ko-KR" altLang="en-US" sz="1000" b="0" dirty="0"/>
              <a:t>변형 가능한 위험인자로는 신체적</a:t>
            </a:r>
            <a:r>
              <a:rPr lang="en-US" altLang="ko-KR" sz="1000" b="0" dirty="0"/>
              <a:t>/</a:t>
            </a:r>
            <a:r>
              <a:rPr lang="ko-KR" altLang="en-US" sz="1000" b="0" dirty="0"/>
              <a:t>감정적 외상</a:t>
            </a:r>
            <a:r>
              <a:rPr lang="en-US" altLang="ko-KR" sz="1000" b="0" dirty="0"/>
              <a:t>, </a:t>
            </a:r>
            <a:r>
              <a:rPr lang="ko-KR" altLang="en-US" sz="1000" b="0" dirty="0"/>
              <a:t>박테리아 또는 바이러스 감염</a:t>
            </a:r>
            <a:r>
              <a:rPr lang="en-US" altLang="ko-KR" sz="1000" b="0" dirty="0"/>
              <a:t>, </a:t>
            </a:r>
            <a:r>
              <a:rPr lang="ko-KR" altLang="en-US" sz="1000" b="0" dirty="0"/>
              <a:t>백신 및 낮은 교육수준 등의 환경적인 요인이 있습니다</a:t>
            </a:r>
            <a:r>
              <a:rPr lang="en-US" altLang="ko-KR" sz="1000" b="0" dirty="0"/>
              <a:t>. </a:t>
            </a:r>
            <a:r>
              <a:rPr lang="ko-KR" altLang="en-US" sz="1000" b="0" dirty="0"/>
              <a:t>비록 바이러스 감염과 </a:t>
            </a:r>
            <a:r>
              <a:rPr lang="en-US" altLang="ko-KR" sz="1000" b="0" dirty="0"/>
              <a:t>PsA </a:t>
            </a:r>
            <a:r>
              <a:rPr lang="ko-KR" altLang="en-US" sz="1000" b="0" dirty="0"/>
              <a:t>사이의 연관성에 대한 증거에 관해서 의견이 분분하지만</a:t>
            </a:r>
            <a:r>
              <a:rPr lang="en-US" altLang="ko-KR" sz="1000" b="0" dirty="0"/>
              <a:t>, </a:t>
            </a:r>
            <a:r>
              <a:rPr lang="ko-KR" altLang="en-US" sz="1000" b="0" dirty="0"/>
              <a:t>박테리아 감염으로 인해 생기는 </a:t>
            </a:r>
            <a:r>
              <a:rPr lang="ko-KR" altLang="en-US" sz="1000" b="0" dirty="0" err="1"/>
              <a:t>연쇄상구균이나</a:t>
            </a:r>
            <a:r>
              <a:rPr lang="en-US" altLang="ko-KR" sz="1000" b="0" dirty="0"/>
              <a:t>,</a:t>
            </a:r>
            <a:r>
              <a:rPr lang="ko-KR" altLang="en-US" sz="1000" b="0" dirty="0"/>
              <a:t> 바이러스 감염으로 인해 생기는 인간면역결핍바이러스</a:t>
            </a:r>
            <a:r>
              <a:rPr lang="en-US" altLang="ko-KR" sz="1000" b="0" dirty="0"/>
              <a:t>(HIV),</a:t>
            </a:r>
            <a:r>
              <a:rPr lang="ko-KR" altLang="en-US" sz="1000" b="0" dirty="0"/>
              <a:t> </a:t>
            </a:r>
            <a:r>
              <a:rPr lang="en-US" altLang="ko-KR" sz="1000" b="0" dirty="0"/>
              <a:t>C</a:t>
            </a:r>
            <a:r>
              <a:rPr lang="ko-KR" altLang="en-US" sz="1000" b="0" dirty="0"/>
              <a:t>형 간염 바이러스</a:t>
            </a:r>
            <a:r>
              <a:rPr lang="en-US" altLang="ko-KR" sz="1000" b="0" dirty="0"/>
              <a:t>(HCV)</a:t>
            </a:r>
            <a:r>
              <a:rPr lang="ko-KR" altLang="en-US" sz="1000" b="0" dirty="0"/>
              <a:t>가 보고되었습니다</a:t>
            </a:r>
            <a:r>
              <a:rPr lang="en-US" altLang="ko-KR" sz="1000" b="0" dirty="0"/>
              <a:t>.</a:t>
            </a:r>
            <a:r>
              <a:rPr lang="en-US" sz="1000" b="0" baseline="30000" dirty="0"/>
              <a:t>4</a:t>
            </a:r>
          </a:p>
          <a:p>
            <a:endParaRPr lang="en-US" sz="1000" b="0" dirty="0"/>
          </a:p>
          <a:p>
            <a:r>
              <a:rPr lang="ko-KR" altLang="en-US" sz="1000" b="0" dirty="0"/>
              <a:t>흡연과 음주 같은 생활습관도 </a:t>
            </a:r>
            <a:r>
              <a:rPr lang="en-US" altLang="ko-KR" sz="1000" b="0" dirty="0"/>
              <a:t>PsA</a:t>
            </a:r>
            <a:r>
              <a:rPr lang="ko-KR" altLang="en-US" sz="1000" b="0" dirty="0"/>
              <a:t>의 위험을 높이는 것으로 나타났습니다</a:t>
            </a:r>
            <a:r>
              <a:rPr lang="en-US" sz="1000" b="0" dirty="0"/>
              <a:t>. </a:t>
            </a:r>
            <a:r>
              <a:rPr lang="ko-KR" altLang="en-US" sz="1000" b="0" dirty="0"/>
              <a:t>흡연은 일반 집단의 </a:t>
            </a:r>
            <a:r>
              <a:rPr lang="en-US" altLang="ko-KR" sz="1000" b="0" dirty="0"/>
              <a:t>PsA </a:t>
            </a:r>
            <a:r>
              <a:rPr lang="ko-KR" altLang="en-US" sz="1000" b="0" dirty="0"/>
              <a:t>위험이 증가하는 것과 관련이 있지만</a:t>
            </a:r>
            <a:r>
              <a:rPr lang="en-US" altLang="ko-KR" sz="1000" b="0" dirty="0"/>
              <a:t>, </a:t>
            </a:r>
            <a:r>
              <a:rPr lang="ko-KR" altLang="en-US" sz="1000" b="0" dirty="0"/>
              <a:t>흡연하는 건선 환자들 사이에서 </a:t>
            </a:r>
            <a:r>
              <a:rPr lang="en-US" altLang="ko-KR" sz="1000" b="0" dirty="0"/>
              <a:t>PsA</a:t>
            </a:r>
            <a:r>
              <a:rPr lang="ko-KR" altLang="en-US" sz="1000" b="0" dirty="0"/>
              <a:t>의 위험은 역설적이게도 감소하는 것으로 보입니다</a:t>
            </a:r>
            <a:r>
              <a:rPr lang="en-US" altLang="ko-KR" sz="1000" b="0" dirty="0"/>
              <a:t>.</a:t>
            </a:r>
            <a:r>
              <a:rPr lang="en-US" sz="1000" b="0" baseline="30000" dirty="0"/>
              <a:t>3</a:t>
            </a:r>
            <a:r>
              <a:rPr lang="en-US" sz="1000" b="0" dirty="0"/>
              <a:t> </a:t>
            </a:r>
            <a:r>
              <a:rPr lang="ko-KR" altLang="en-US" sz="1000" b="0" dirty="0"/>
              <a:t>대사 이상</a:t>
            </a:r>
            <a:r>
              <a:rPr lang="en-US" altLang="ko-KR" sz="1000" b="0" dirty="0"/>
              <a:t>(</a:t>
            </a:r>
            <a:r>
              <a:rPr lang="ko-KR" altLang="en-US" sz="1000" b="0" dirty="0"/>
              <a:t>비만</a:t>
            </a:r>
            <a:r>
              <a:rPr lang="en-US" altLang="ko-KR" sz="1000" b="0" dirty="0"/>
              <a:t>, </a:t>
            </a:r>
            <a:r>
              <a:rPr lang="ko-KR" altLang="en-US" sz="1000" b="0" dirty="0" err="1"/>
              <a:t>고지혈증</a:t>
            </a:r>
            <a:r>
              <a:rPr lang="ko-KR" altLang="en-US" sz="1000" b="0" dirty="0"/>
              <a:t> 및 </a:t>
            </a:r>
            <a:r>
              <a:rPr lang="ko-KR" altLang="en-US" sz="1000" b="0" dirty="0" err="1"/>
              <a:t>고뇨산혈증</a:t>
            </a:r>
            <a:r>
              <a:rPr lang="en-US" altLang="ko-KR" sz="1000" b="0" dirty="0"/>
              <a:t>)</a:t>
            </a:r>
            <a:r>
              <a:rPr lang="ko-KR" altLang="en-US" sz="1000" b="0" dirty="0"/>
              <a:t>과 약물 상호작용</a:t>
            </a:r>
            <a:r>
              <a:rPr lang="en-US" altLang="ko-KR" sz="1000" b="0" dirty="0"/>
              <a:t>(</a:t>
            </a:r>
            <a:r>
              <a:rPr lang="ko-KR" altLang="en-US" sz="1000" b="0" dirty="0" err="1"/>
              <a:t>아세트아미노펜</a:t>
            </a:r>
            <a:r>
              <a:rPr lang="en-US" altLang="ko-KR" sz="1000" b="0" dirty="0"/>
              <a:t>, NSAIDs, </a:t>
            </a:r>
            <a:r>
              <a:rPr lang="ko-KR" altLang="en-US" sz="1000" b="0" dirty="0" err="1"/>
              <a:t>코르티코스테로이드</a:t>
            </a:r>
            <a:r>
              <a:rPr lang="en-US" altLang="ko-KR" sz="1000" b="0" dirty="0"/>
              <a:t> </a:t>
            </a:r>
            <a:r>
              <a:rPr lang="ko-KR" altLang="en-US" sz="1000" b="0" dirty="0"/>
              <a:t>및 </a:t>
            </a:r>
            <a:r>
              <a:rPr lang="ko-KR" altLang="en-US" sz="1000" b="0" dirty="0" err="1"/>
              <a:t>레티노이드</a:t>
            </a:r>
            <a:r>
              <a:rPr lang="ko-KR" altLang="en-US" sz="1000" b="0" dirty="0"/>
              <a:t> 사용</a:t>
            </a:r>
            <a:r>
              <a:rPr lang="en-US" altLang="ko-KR" sz="1000" b="0" dirty="0"/>
              <a:t>)</a:t>
            </a:r>
            <a:r>
              <a:rPr lang="ko-KR" altLang="en-US" sz="1000" b="0" dirty="0"/>
              <a:t>도 </a:t>
            </a:r>
            <a:r>
              <a:rPr lang="en-US" altLang="ko-KR" sz="1000" b="0" dirty="0"/>
              <a:t>PsA</a:t>
            </a:r>
            <a:r>
              <a:rPr lang="ko-KR" altLang="en-US" sz="1000" b="0" dirty="0"/>
              <a:t>의 </a:t>
            </a:r>
            <a:r>
              <a:rPr lang="ko-KR" altLang="en-US" sz="1000" b="0" dirty="0" err="1"/>
              <a:t>위험인자입니다</a:t>
            </a:r>
            <a:r>
              <a:rPr lang="en-US" altLang="ko-KR" sz="1000" b="0" dirty="0"/>
              <a:t>.</a:t>
            </a:r>
            <a:r>
              <a:rPr lang="en-US" sz="1000" b="0" baseline="30000" dirty="0"/>
              <a:t>1-2</a:t>
            </a:r>
            <a:endParaRPr lang="en-US" sz="1000" b="0" dirty="0"/>
          </a:p>
          <a:p>
            <a:endParaRPr lang="en-SG" sz="1000" b="0" dirty="0"/>
          </a:p>
          <a:p>
            <a:r>
              <a:rPr lang="ko-KR" altLang="en-US" sz="1000" b="0" dirty="0"/>
              <a:t>참고문헌</a:t>
            </a:r>
            <a:endParaRPr lang="en-US" altLang="ko-KR" sz="1000" b="0" dirty="0"/>
          </a:p>
          <a:p>
            <a:r>
              <a:rPr lang="en-SG" sz="1000" dirty="0"/>
              <a:t>1,</a:t>
            </a:r>
            <a:r>
              <a:rPr lang="en-US" sz="1000" dirty="0"/>
              <a:t> </a:t>
            </a:r>
            <a:r>
              <a:rPr lang="en-SG" sz="1000" dirty="0"/>
              <a:t>Solmaz D, et al. </a:t>
            </a:r>
            <a:r>
              <a:rPr lang="en-US" sz="1000" dirty="0"/>
              <a:t>Best Pract Res Clin Rheumatol 2018;32(2):295-311.</a:t>
            </a:r>
          </a:p>
          <a:p>
            <a:r>
              <a:rPr lang="en-US" sz="1000" dirty="0"/>
              <a:t>2. Migkos MP, et al. Rheumatol 2019;37(2):324-332.</a:t>
            </a:r>
          </a:p>
          <a:p>
            <a:r>
              <a:rPr lang="en-US" sz="1000" dirty="0"/>
              <a:t>3.</a:t>
            </a:r>
            <a:r>
              <a:rPr lang="en-GB" sz="1800" dirty="0">
                <a:effectLst/>
                <a:latin typeface="Calibri" panose="020F0502020204030204" pitchFamily="34" charset="0"/>
                <a:ea typeface="Times New Roman" panose="02020603050405020304" pitchFamily="18" charset="0"/>
              </a:rPr>
              <a:t> Nguyen UDT, et al. Ann Rheum Dis. 2018;77(1):119-123.</a:t>
            </a:r>
            <a:endParaRPr lang="en-US" sz="10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latin typeface="Calibri" panose="020F0502020204030204" pitchFamily="34" charset="0"/>
              </a:rPr>
              <a:t>4. </a:t>
            </a:r>
            <a:r>
              <a:rPr lang="en-GB" sz="1800" dirty="0">
                <a:effectLst/>
                <a:latin typeface="Calibri" panose="020F0502020204030204" pitchFamily="34" charset="0"/>
                <a:ea typeface="Times New Roman" panose="02020603050405020304" pitchFamily="18" charset="0"/>
              </a:rPr>
              <a:t>Thrastardottir T, et al. Rheumatol Int. 2018;38(8):1385-1397.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800" dirty="0">
                <a:effectLst/>
                <a:latin typeface="Calibri" panose="020F0502020204030204" pitchFamily="34" charset="0"/>
              </a:rPr>
              <a:t>참고문헌</a:t>
            </a:r>
            <a:r>
              <a:rPr lang="en-GB" sz="1800" dirty="0">
                <a:effectLst/>
                <a:latin typeface="Calibri" panose="020F0502020204030204" pitchFamily="34" charset="0"/>
              </a:rPr>
              <a:t> 14 (A): </a:t>
            </a:r>
            <a:r>
              <a:rPr lang="ko-KR" altLang="en-US" sz="1800" dirty="0">
                <a:effectLst/>
                <a:latin typeface="Calibri" panose="020F0502020204030204" pitchFamily="34" charset="0"/>
              </a:rPr>
              <a:t>페이지</a:t>
            </a:r>
            <a:r>
              <a:rPr lang="en-GB" sz="1800" dirty="0">
                <a:effectLst/>
                <a:latin typeface="Calibri" panose="020F0502020204030204" pitchFamily="34" charset="0"/>
              </a:rPr>
              <a:t> 2</a:t>
            </a:r>
          </a:p>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800" dirty="0">
                <a:effectLst/>
                <a:latin typeface="Calibri" panose="020F0502020204030204" pitchFamily="34" charset="0"/>
              </a:rPr>
              <a:t>참고문헌</a:t>
            </a:r>
            <a:r>
              <a:rPr lang="en-GB" sz="1800" dirty="0">
                <a:effectLst/>
                <a:latin typeface="Calibri" panose="020F0502020204030204" pitchFamily="34" charset="0"/>
              </a:rPr>
              <a:t> 15 (A): </a:t>
            </a:r>
            <a:r>
              <a:rPr lang="ko-KR" altLang="en-US" sz="1800" dirty="0">
                <a:effectLst/>
                <a:latin typeface="Calibri" panose="020F0502020204030204" pitchFamily="34" charset="0"/>
              </a:rPr>
              <a:t>페이지</a:t>
            </a:r>
            <a:r>
              <a:rPr lang="en-GB" sz="1800" dirty="0">
                <a:effectLst/>
                <a:latin typeface="Calibri" panose="020F0502020204030204" pitchFamily="34" charset="0"/>
              </a:rPr>
              <a:t> 1</a:t>
            </a:r>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12</a:t>
            </a:fld>
            <a:endParaRPr lang="en-US" dirty="0"/>
          </a:p>
        </p:txBody>
      </p:sp>
    </p:spTree>
    <p:extLst>
      <p:ext uri="{BB962C8B-B14F-4D97-AF65-F5344CB8AC3E}">
        <p14:creationId xmlns:p14="http://schemas.microsoft.com/office/powerpoint/2010/main" val="541353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000" dirty="0"/>
              <a:t>PsA</a:t>
            </a:r>
            <a:r>
              <a:rPr lang="ko-KR" altLang="en-US" sz="1000" dirty="0"/>
              <a:t>의 전 세계적인 건강 부담을 측정하기 위해</a:t>
            </a:r>
            <a:r>
              <a:rPr lang="en-US" altLang="ko-KR" sz="1000" dirty="0"/>
              <a:t>, </a:t>
            </a:r>
            <a:r>
              <a:rPr lang="ko-KR" altLang="en-US" sz="1000" dirty="0"/>
              <a:t>전 세계적으로 이 질병의 유병률과 발병률을 합친 무작위 효과를 알아내기 위해</a:t>
            </a:r>
            <a:r>
              <a:rPr lang="en-US" altLang="ko-KR" sz="1000" dirty="0"/>
              <a:t>, </a:t>
            </a:r>
            <a:r>
              <a:rPr lang="ko-KR" altLang="en-US" sz="1000" dirty="0" err="1"/>
              <a:t>건선관절염</a:t>
            </a:r>
            <a:r>
              <a:rPr lang="ko-KR" altLang="en-US" sz="1000" dirty="0"/>
              <a:t> 연구의 메타 분석이 최근 수행되었습니다</a:t>
            </a:r>
            <a:r>
              <a:rPr lang="en-US" altLang="ko-KR" sz="1000" dirty="0"/>
              <a:t>. </a:t>
            </a:r>
            <a:r>
              <a:rPr lang="ko-KR" altLang="en-US" sz="1000" dirty="0"/>
              <a:t>유병률은 </a:t>
            </a:r>
            <a:r>
              <a:rPr lang="en-US" altLang="ko-KR" sz="1000" dirty="0"/>
              <a:t>100,000</a:t>
            </a:r>
            <a:r>
              <a:rPr lang="ko-KR" altLang="en-US" sz="1000" dirty="0"/>
              <a:t>명당 </a:t>
            </a:r>
            <a:r>
              <a:rPr lang="en-US" altLang="ko-KR" sz="1000" dirty="0"/>
              <a:t>133</a:t>
            </a:r>
            <a:r>
              <a:rPr lang="ko-KR" altLang="en-US" sz="1000" dirty="0"/>
              <a:t>명이고</a:t>
            </a:r>
            <a:r>
              <a:rPr lang="en-US" altLang="ko-KR" sz="1000" dirty="0"/>
              <a:t>, </a:t>
            </a:r>
            <a:r>
              <a:rPr lang="ko-KR" altLang="en-US" sz="1000" dirty="0"/>
              <a:t>발병률은 </a:t>
            </a:r>
            <a:r>
              <a:rPr lang="en-US" altLang="ko-KR" sz="1000" dirty="0"/>
              <a:t>100,000</a:t>
            </a:r>
            <a:r>
              <a:rPr lang="ko-KR" altLang="en-US" sz="1000" dirty="0"/>
              <a:t>명당 </a:t>
            </a:r>
            <a:r>
              <a:rPr lang="en-US" altLang="ko-KR" sz="1000" dirty="0"/>
              <a:t>83</a:t>
            </a:r>
            <a:r>
              <a:rPr lang="ko-KR" altLang="en-US" sz="1000" dirty="0"/>
              <a:t>명이었습니다</a:t>
            </a:r>
            <a:r>
              <a:rPr lang="en-US" altLang="ko-KR" sz="1000" dirty="0"/>
              <a:t>. </a:t>
            </a:r>
            <a:r>
              <a:rPr lang="ko-KR" altLang="en-US" sz="1000" dirty="0"/>
              <a:t>이 논문은 두 추정치 모두에서 연구 간 이질성이 높다고 보고했다는 점에 유의해야 합니다</a:t>
            </a:r>
            <a:r>
              <a:rPr lang="en-US" altLang="ko-KR" sz="1000" dirty="0"/>
              <a:t>.</a:t>
            </a:r>
            <a:r>
              <a:rPr lang="en-US" sz="1000" baseline="30000" dirty="0"/>
              <a:t>1</a:t>
            </a:r>
            <a:endParaRPr lang="en-SG" sz="1000" dirty="0"/>
          </a:p>
          <a:p>
            <a:endParaRPr lang="en-SG" sz="1000" dirty="0"/>
          </a:p>
          <a:p>
            <a:r>
              <a:rPr lang="ko-KR" altLang="en-US" sz="1000" dirty="0"/>
              <a:t>일반적으로 사용되는 질병 부담의 척도는 건선 환자의 </a:t>
            </a:r>
            <a:r>
              <a:rPr lang="en-US" altLang="ko-KR" sz="1000" dirty="0"/>
              <a:t>PsA </a:t>
            </a:r>
            <a:r>
              <a:rPr lang="ko-KR" altLang="en-US" sz="1000" dirty="0"/>
              <a:t>유병률을 결정합니다</a:t>
            </a:r>
            <a:r>
              <a:rPr lang="en-US" altLang="ko-KR" sz="1000" dirty="0"/>
              <a:t>. </a:t>
            </a:r>
            <a:r>
              <a:rPr lang="ko-KR" altLang="en-US" sz="1000" dirty="0"/>
              <a:t>유럽과 미국에서 </a:t>
            </a:r>
            <a:r>
              <a:rPr lang="en-US" altLang="ko-KR" sz="1000" dirty="0"/>
              <a:t>PsA/</a:t>
            </a:r>
            <a:r>
              <a:rPr lang="ko-KR" altLang="en-US" sz="1000" dirty="0"/>
              <a:t>건선 유병률은 </a:t>
            </a:r>
            <a:r>
              <a:rPr lang="en-US" altLang="ko-KR" sz="1000" dirty="0"/>
              <a:t>6~42%</a:t>
            </a:r>
            <a:r>
              <a:rPr lang="ko-KR" altLang="en-US" sz="1000" dirty="0"/>
              <a:t>에 이르지만</a:t>
            </a:r>
            <a:r>
              <a:rPr lang="en-US" altLang="ko-KR" sz="1000" dirty="0"/>
              <a:t>, </a:t>
            </a:r>
            <a:r>
              <a:rPr lang="ko-KR" altLang="en-US" sz="1000" dirty="0"/>
              <a:t>아시아에서는 </a:t>
            </a:r>
            <a:r>
              <a:rPr lang="en-US" altLang="ko-KR" sz="1000" dirty="0"/>
              <a:t>PsA/</a:t>
            </a:r>
            <a:r>
              <a:rPr lang="ko-KR" altLang="en-US" sz="1000" dirty="0"/>
              <a:t>건선 유병률이 약 </a:t>
            </a:r>
            <a:r>
              <a:rPr lang="en-US" altLang="ko-KR" sz="1000" dirty="0"/>
              <a:t>10%</a:t>
            </a:r>
            <a:r>
              <a:rPr lang="ko-KR" altLang="en-US" sz="1000" dirty="0"/>
              <a:t>입니다</a:t>
            </a:r>
            <a:r>
              <a:rPr lang="en-US" altLang="ko-KR" sz="1000" dirty="0"/>
              <a:t>. </a:t>
            </a:r>
            <a:r>
              <a:rPr lang="ko-KR" altLang="en-US" sz="1000" dirty="0"/>
              <a:t>여기에 표시된 것은 여러 연구에서 각기 다른 아시아 태평양 국가에서 수행된 유병률 추정치입니다</a:t>
            </a:r>
            <a:r>
              <a:rPr lang="en-US" altLang="ko-KR" sz="1000" dirty="0"/>
              <a:t>.</a:t>
            </a:r>
            <a:r>
              <a:rPr lang="en-US" sz="1000" baseline="30000" dirty="0"/>
              <a:t>2-3</a:t>
            </a:r>
            <a:r>
              <a:rPr lang="en-SG" sz="1000" dirty="0"/>
              <a:t>  </a:t>
            </a:r>
          </a:p>
          <a:p>
            <a:endParaRPr lang="en-SG" sz="1000" dirty="0"/>
          </a:p>
          <a:p>
            <a:r>
              <a:rPr lang="ko-KR" altLang="en-US" sz="1000" dirty="0"/>
              <a:t>일본에서의 유병률은 이전에 </a:t>
            </a:r>
            <a:r>
              <a:rPr lang="en-US" altLang="ko-KR" sz="1000" dirty="0"/>
              <a:t>1%</a:t>
            </a:r>
            <a:r>
              <a:rPr lang="ko-KR" altLang="en-US" sz="1000" dirty="0"/>
              <a:t>로 보고되었지만</a:t>
            </a:r>
            <a:r>
              <a:rPr lang="en-US" altLang="ko-KR" sz="1000" dirty="0"/>
              <a:t>, </a:t>
            </a:r>
            <a:r>
              <a:rPr lang="ko-KR" altLang="en-US" sz="1000" dirty="0"/>
              <a:t>최근 연구에 따르면 일본 인구의 공동 유병률은 </a:t>
            </a:r>
            <a:r>
              <a:rPr lang="en-US" altLang="ko-KR" sz="1000" dirty="0"/>
              <a:t>14.3%(</a:t>
            </a:r>
            <a:r>
              <a:rPr lang="ko-KR" altLang="en-US" sz="1000" dirty="0"/>
              <a:t>범위 </a:t>
            </a:r>
            <a:r>
              <a:rPr lang="en-US" altLang="ko-KR" sz="1000" dirty="0"/>
              <a:t>8.8~20.4%)</a:t>
            </a:r>
            <a:r>
              <a:rPr lang="ko-KR" altLang="en-US" sz="1000" dirty="0"/>
              <a:t>로 서구 국가들과 비슷하다고 확인되었습니다</a:t>
            </a:r>
            <a:r>
              <a:rPr lang="en-US" altLang="ko-KR" sz="1000" dirty="0"/>
              <a:t>. </a:t>
            </a:r>
            <a:r>
              <a:rPr lang="ko-KR" altLang="en-US" sz="1000" dirty="0"/>
              <a:t>이에 따른 유병률 상승은 환경적 요인 및 개선된 진단 도구와 관련이 있을 수 있습니다</a:t>
            </a:r>
            <a:r>
              <a:rPr lang="en-US" altLang="ko-KR" sz="1000" dirty="0"/>
              <a:t>. </a:t>
            </a:r>
            <a:r>
              <a:rPr lang="ko-KR" altLang="en-US" sz="1000" dirty="0"/>
              <a:t>연령</a:t>
            </a:r>
            <a:r>
              <a:rPr lang="en-US" altLang="ko-KR" sz="1000" dirty="0"/>
              <a:t>, </a:t>
            </a:r>
            <a:r>
              <a:rPr lang="ko-KR" altLang="en-US" sz="1000" dirty="0"/>
              <a:t>성별</a:t>
            </a:r>
            <a:r>
              <a:rPr lang="en-US" altLang="ko-KR" sz="1000" dirty="0"/>
              <a:t>, </a:t>
            </a:r>
            <a:r>
              <a:rPr lang="ko-KR" altLang="en-US" sz="1000" dirty="0"/>
              <a:t>발병 시 연령</a:t>
            </a:r>
            <a:r>
              <a:rPr lang="en-US" altLang="ko-KR" sz="1000" dirty="0"/>
              <a:t>, </a:t>
            </a:r>
            <a:r>
              <a:rPr lang="ko-KR" altLang="en-US" sz="1000" dirty="0"/>
              <a:t>발현 패턴을 포함한 임상적 특징도 서구 국가에서 보고된 것과 유사했습니다</a:t>
            </a:r>
            <a:r>
              <a:rPr lang="en-US" altLang="ko-KR" sz="1000" dirty="0"/>
              <a:t>.</a:t>
            </a:r>
            <a:r>
              <a:rPr lang="en-US" sz="1000" baseline="30000" dirty="0"/>
              <a:t>4</a:t>
            </a:r>
            <a:endParaRPr lang="en-SG" sz="1000" dirty="0"/>
          </a:p>
          <a:p>
            <a:endParaRPr lang="en-SG" sz="1000" dirty="0"/>
          </a:p>
          <a:p>
            <a:r>
              <a:rPr lang="ko-KR" altLang="en-US" sz="1000" dirty="0"/>
              <a:t>참고문헌</a:t>
            </a:r>
            <a:endParaRPr lang="en-SG" sz="1000" dirty="0"/>
          </a:p>
          <a:p>
            <a:r>
              <a:rPr lang="en-SG" sz="1000" dirty="0"/>
              <a:t>1.</a:t>
            </a:r>
            <a:r>
              <a:rPr lang="en-US" sz="1000" dirty="0"/>
              <a:t> </a:t>
            </a:r>
            <a:r>
              <a:rPr lang="en-SG" sz="1000" dirty="0"/>
              <a:t>Scotti L, et al. Semin Arthritis Rheum 2018;48(1):28-34.</a:t>
            </a:r>
          </a:p>
          <a:p>
            <a:r>
              <a:rPr lang="en-SG" sz="1000" dirty="0"/>
              <a:t>2. Yamamoto T, et al. J Dermatol. 2018;45(3):273-278.</a:t>
            </a:r>
          </a:p>
          <a:p>
            <a:r>
              <a:rPr lang="en-SG" sz="1000" dirty="0"/>
              <a:t>3. Spelman L, et al. J Eur Acad Dermatol Venereol. 2015;29(11):2184-91.</a:t>
            </a:r>
          </a:p>
          <a:p>
            <a:r>
              <a:rPr lang="en-SG" sz="1000" dirty="0"/>
              <a:t>4. </a:t>
            </a:r>
            <a:r>
              <a:rPr lang="en-SG" sz="400" dirty="0"/>
              <a:t>Ohara Y, et al. J Rheumatol. 2015;42(8):1439-1442.</a:t>
            </a:r>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13</a:t>
            </a:fld>
            <a:endParaRPr lang="en-US" dirty="0"/>
          </a:p>
        </p:txBody>
      </p:sp>
    </p:spTree>
    <p:extLst>
      <p:ext uri="{BB962C8B-B14F-4D97-AF65-F5344CB8AC3E}">
        <p14:creationId xmlns:p14="http://schemas.microsoft.com/office/powerpoint/2010/main" val="3286409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000" dirty="0"/>
              <a:t>PsA</a:t>
            </a:r>
            <a:r>
              <a:rPr lang="ko-KR" altLang="en-US" sz="1000" dirty="0"/>
              <a:t>는 건선 발생 후 </a:t>
            </a:r>
            <a:r>
              <a:rPr lang="en-US" altLang="ko-KR" sz="1000" dirty="0"/>
              <a:t>10</a:t>
            </a:r>
            <a:r>
              <a:rPr lang="ko-KR" altLang="en-US" sz="1000" dirty="0"/>
              <a:t>년 이내에 발병하는 경우가 많은데</a:t>
            </a:r>
            <a:r>
              <a:rPr lang="en-US" sz="1050" baseline="30000" dirty="0"/>
              <a:t>1,4</a:t>
            </a:r>
            <a:r>
              <a:rPr lang="en-SG" sz="1000" dirty="0"/>
              <a:t>, </a:t>
            </a:r>
            <a:r>
              <a:rPr lang="ko-KR" altLang="en-US" sz="1000" dirty="0"/>
              <a:t>건선을 앓는 환자의 최대 </a:t>
            </a:r>
            <a:r>
              <a:rPr lang="en-US" altLang="ko-KR" sz="1000" dirty="0"/>
              <a:t>30%</a:t>
            </a:r>
            <a:r>
              <a:rPr lang="ko-KR" altLang="en-US" sz="1000" dirty="0"/>
              <a:t>가 </a:t>
            </a:r>
            <a:r>
              <a:rPr lang="en-US" altLang="ko-KR" sz="1000" dirty="0"/>
              <a:t>PsA</a:t>
            </a:r>
            <a:r>
              <a:rPr lang="ko-KR" altLang="en-US" sz="1000" dirty="0"/>
              <a:t>를 앓고 있습니다</a:t>
            </a:r>
            <a:r>
              <a:rPr lang="en-US" altLang="ko-KR" sz="1000" dirty="0"/>
              <a:t>.</a:t>
            </a:r>
            <a:r>
              <a:rPr lang="en-US" sz="1000" baseline="30000" dirty="0"/>
              <a:t>2</a:t>
            </a:r>
            <a:r>
              <a:rPr lang="en-SG" sz="1000" baseline="30000" dirty="0"/>
              <a:t> </a:t>
            </a:r>
            <a:r>
              <a:rPr lang="ko-KR" altLang="en-US" sz="1000" dirty="0"/>
              <a:t>전체 환자의 약 </a:t>
            </a:r>
            <a:r>
              <a:rPr lang="en-US" altLang="ko-KR" sz="1000" dirty="0"/>
              <a:t>85%</a:t>
            </a:r>
            <a:r>
              <a:rPr lang="ko-KR" altLang="en-US" sz="1000" dirty="0"/>
              <a:t>가 </a:t>
            </a:r>
            <a:r>
              <a:rPr lang="en-US" altLang="ko-KR" sz="1000" dirty="0"/>
              <a:t>PsA </a:t>
            </a:r>
            <a:r>
              <a:rPr lang="ko-KR" altLang="en-US" sz="1000" dirty="0"/>
              <a:t>이전에 건선이 발병하는 질병 과정을 경험합니다</a:t>
            </a:r>
            <a:r>
              <a:rPr lang="en-US" altLang="ko-KR" sz="1000" dirty="0"/>
              <a:t>. </a:t>
            </a:r>
            <a:r>
              <a:rPr lang="ko-KR" altLang="en-US" sz="1000" dirty="0"/>
              <a:t>건선 이전에 </a:t>
            </a:r>
            <a:r>
              <a:rPr lang="en-US" altLang="ko-KR" sz="1000" dirty="0"/>
              <a:t>PsA</a:t>
            </a:r>
            <a:r>
              <a:rPr lang="ko-KR" altLang="en-US" sz="1000" dirty="0"/>
              <a:t>가 발병하거나 동시에 증상을 보이는 환자는 각각 전체 </a:t>
            </a:r>
            <a:r>
              <a:rPr lang="en-US" altLang="ko-KR" sz="1000" dirty="0"/>
              <a:t>PsA </a:t>
            </a:r>
            <a:r>
              <a:rPr lang="ko-KR" altLang="en-US" sz="1000" dirty="0"/>
              <a:t>환자의 </a:t>
            </a:r>
            <a:r>
              <a:rPr lang="en-US" altLang="ko-KR" sz="1000" dirty="0"/>
              <a:t>5~10%</a:t>
            </a:r>
            <a:r>
              <a:rPr lang="ko-KR" altLang="en-US" sz="1000" dirty="0"/>
              <a:t>를 차지합니다</a:t>
            </a:r>
            <a:r>
              <a:rPr lang="en-US" altLang="ko-KR" sz="1000" dirty="0"/>
              <a:t>.</a:t>
            </a:r>
            <a:r>
              <a:rPr lang="en-US" sz="1000" baseline="30000" dirty="0"/>
              <a:t>1-3</a:t>
            </a:r>
            <a:r>
              <a:rPr lang="en-SG" sz="1000" dirty="0"/>
              <a:t> </a:t>
            </a:r>
          </a:p>
          <a:p>
            <a:endParaRPr lang="en-SG"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000" dirty="0"/>
              <a:t>건선과 </a:t>
            </a:r>
            <a:r>
              <a:rPr lang="en-US" altLang="ko-KR" sz="1000" dirty="0"/>
              <a:t>PsA </a:t>
            </a:r>
            <a:r>
              <a:rPr lang="ko-KR" altLang="en-US" sz="1000" dirty="0"/>
              <a:t>사이에는 연관성이 있지만</a:t>
            </a:r>
            <a:r>
              <a:rPr lang="en-US" altLang="ko-KR" sz="1000" dirty="0"/>
              <a:t>, </a:t>
            </a:r>
            <a:r>
              <a:rPr lang="ko-KR" altLang="en-US" sz="1000" dirty="0"/>
              <a:t>두 질환의 심각도는 연관성이 거의 없습니다</a:t>
            </a:r>
            <a:r>
              <a:rPr lang="en-US" altLang="ko-KR" sz="1000" dirty="0"/>
              <a:t>. </a:t>
            </a:r>
            <a:r>
              <a:rPr lang="ko-KR" altLang="en-US" sz="1000" dirty="0"/>
              <a:t>심한 건선 환자가 반드시 심한 </a:t>
            </a:r>
            <a:r>
              <a:rPr lang="en-US" altLang="ko-KR" sz="1000" dirty="0"/>
              <a:t>PsA</a:t>
            </a:r>
            <a:r>
              <a:rPr lang="ko-KR" altLang="en-US" sz="1000" dirty="0"/>
              <a:t>를 앓는 것은 아닙니다</a:t>
            </a:r>
            <a:r>
              <a:rPr lang="en-US" altLang="ko-KR" sz="1000" dirty="0"/>
              <a:t>. </a:t>
            </a:r>
            <a:r>
              <a:rPr lang="ko-KR" altLang="en-US" sz="1000" dirty="0"/>
              <a:t>마찬가지로</a:t>
            </a:r>
            <a:r>
              <a:rPr lang="en-US" altLang="ko-KR" sz="1000" dirty="0"/>
              <a:t>, </a:t>
            </a:r>
            <a:r>
              <a:rPr lang="ko-KR" altLang="en-US" sz="1000" dirty="0"/>
              <a:t>환자는 피부 병변이 거의 없을 수 있지만</a:t>
            </a:r>
            <a:r>
              <a:rPr lang="en-US" altLang="ko-KR" sz="1000" dirty="0"/>
              <a:t>, </a:t>
            </a:r>
            <a:r>
              <a:rPr lang="ko-KR" altLang="en-US" sz="1000" dirty="0"/>
              <a:t>관절염의 영향을 받는 관절이 많습니다</a:t>
            </a:r>
            <a:r>
              <a:rPr lang="en-US" altLang="ko-KR" sz="1000" dirty="0"/>
              <a:t>.</a:t>
            </a:r>
            <a:r>
              <a:rPr lang="en-US" sz="1050" baseline="30000" dirty="0"/>
              <a:t>4</a:t>
            </a:r>
            <a:endParaRPr lang="en-SG" sz="1050" dirty="0"/>
          </a:p>
          <a:p>
            <a:endParaRPr lang="en-SG" sz="1000" dirty="0"/>
          </a:p>
          <a:p>
            <a:r>
              <a:rPr lang="ko-KR" altLang="en-US" sz="1000" dirty="0"/>
              <a:t>참고문헌</a:t>
            </a:r>
            <a:endParaRPr lang="en-SG" sz="1000" dirty="0"/>
          </a:p>
          <a:p>
            <a:r>
              <a:rPr lang="en-SG" sz="400" dirty="0"/>
              <a:t>1. </a:t>
            </a:r>
            <a:r>
              <a:rPr lang="en-US" sz="400" dirty="0"/>
              <a:t>Giannelli A. Rheumatol Ther 2019; 6:5-21.</a:t>
            </a:r>
          </a:p>
          <a:p>
            <a:r>
              <a:rPr lang="en-US" sz="400" dirty="0"/>
              <a:t>2. Catanoso M, et al. Reumatismo 2012;64:66-70</a:t>
            </a:r>
          </a:p>
          <a:p>
            <a:r>
              <a:rPr lang="en-US" sz="400" dirty="0"/>
              <a:t>3. Gladman DD, et al. Ann Rheum Dis 2005;64Suppl 2:ii14-17. </a:t>
            </a:r>
            <a:endParaRPr lang="en-SG" sz="400" dirty="0"/>
          </a:p>
          <a:p>
            <a:r>
              <a:rPr lang="en-SG" sz="400" dirty="0"/>
              <a:t>4. National Psoriasis Foundation. (</a:t>
            </a:r>
            <a:r>
              <a:rPr lang="en-SG" sz="400" dirty="0">
                <a:hlinkClick r:id="rId3"/>
              </a:rPr>
              <a:t>https://www.psoriasis.org/about-psoriatic-arthritis</a:t>
            </a:r>
            <a:r>
              <a:rPr lang="en-SG" sz="400" dirty="0"/>
              <a:t>)</a:t>
            </a:r>
          </a:p>
        </p:txBody>
      </p:sp>
      <p:sp>
        <p:nvSpPr>
          <p:cNvPr id="4" name="Slide Number Placeholder 3"/>
          <p:cNvSpPr>
            <a:spLocks noGrp="1"/>
          </p:cNvSpPr>
          <p:nvPr>
            <p:ph type="sldNum" sz="quarter" idx="5"/>
          </p:nvPr>
        </p:nvSpPr>
        <p:spPr/>
        <p:txBody>
          <a:bodyPr/>
          <a:lstStyle/>
          <a:p>
            <a:fld id="{452F10EC-7516-4F25-AE58-DF1567F14277}" type="slidenum">
              <a:rPr lang="en-US" smtClean="0"/>
              <a:pPr/>
              <a:t>14</a:t>
            </a:fld>
            <a:endParaRPr lang="en-US" dirty="0"/>
          </a:p>
        </p:txBody>
      </p:sp>
    </p:spTree>
    <p:extLst>
      <p:ext uri="{BB962C8B-B14F-4D97-AF65-F5344CB8AC3E}">
        <p14:creationId xmlns:p14="http://schemas.microsoft.com/office/powerpoint/2010/main" val="3091048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sz="1000" dirty="0"/>
              <a:t>PsA</a:t>
            </a:r>
            <a:r>
              <a:rPr lang="ko-KR" altLang="en-US" sz="1000" dirty="0"/>
              <a:t>는 어린 시절을 포함하여 언제든지 발병할 수 있으며 모든 연령에 영향을 미치는 것으로 나타났습니다</a:t>
            </a:r>
            <a:r>
              <a:rPr lang="en-US" altLang="ko-KR" sz="1000" dirty="0"/>
              <a:t>. </a:t>
            </a:r>
            <a:r>
              <a:rPr lang="ko-KR" altLang="en-US" sz="1000" dirty="0"/>
              <a:t>그러나 </a:t>
            </a:r>
            <a:r>
              <a:rPr lang="en-US" altLang="ko-KR" sz="1000" dirty="0"/>
              <a:t>PsA</a:t>
            </a:r>
            <a:r>
              <a:rPr lang="ko-KR" altLang="en-US" sz="1000" dirty="0"/>
              <a:t>는 일반적으로 </a:t>
            </a:r>
            <a:r>
              <a:rPr lang="en-US" altLang="ko-KR" sz="1000" dirty="0"/>
              <a:t>30</a:t>
            </a:r>
            <a:r>
              <a:rPr lang="ko-KR" altLang="en-US" sz="1000" dirty="0"/>
              <a:t>세에서 </a:t>
            </a:r>
            <a:r>
              <a:rPr lang="en-US" altLang="ko-KR" sz="1000" dirty="0"/>
              <a:t>50</a:t>
            </a:r>
            <a:r>
              <a:rPr lang="ko-KR" altLang="en-US" sz="1000" dirty="0"/>
              <a:t>세 사이의 환자들이 진단을 받습니다</a:t>
            </a:r>
            <a:r>
              <a:rPr lang="en-US" altLang="ko-KR" sz="1000" dirty="0"/>
              <a:t>.</a:t>
            </a:r>
            <a:r>
              <a:rPr lang="en-US" sz="1000" baseline="30000" dirty="0"/>
              <a:t>1</a:t>
            </a:r>
            <a:endParaRPr lang="en-SG" sz="1000" dirty="0"/>
          </a:p>
          <a:p>
            <a:endParaRPr lang="en-SG" sz="1000" dirty="0"/>
          </a:p>
          <a:p>
            <a:r>
              <a:rPr lang="ko-KR" altLang="en-US" sz="1000" dirty="0"/>
              <a:t>질병은 경증 및 단일 관절염에서 다발성 관절염에 이르기까지 다양합니다</a:t>
            </a:r>
            <a:r>
              <a:rPr lang="en-US" altLang="ko-KR" sz="1000" dirty="0"/>
              <a:t>.</a:t>
            </a:r>
            <a:r>
              <a:rPr lang="en-US" sz="1000" baseline="30000" dirty="0"/>
              <a:t>1-2</a:t>
            </a:r>
            <a:r>
              <a:rPr lang="en-SG" sz="1000" dirty="0"/>
              <a:t> </a:t>
            </a:r>
            <a:r>
              <a:rPr lang="ko-KR" altLang="en-US" sz="1000" dirty="0"/>
              <a:t>모든 </a:t>
            </a:r>
            <a:r>
              <a:rPr lang="en-US" altLang="ko-KR" sz="1000" dirty="0"/>
              <a:t>PsA </a:t>
            </a:r>
            <a:r>
              <a:rPr lang="ko-KR" altLang="en-US" sz="1000" dirty="0"/>
              <a:t>환자의 약 </a:t>
            </a:r>
            <a:r>
              <a:rPr lang="en-US" altLang="ko-KR" sz="1000" dirty="0"/>
              <a:t>20%</a:t>
            </a:r>
            <a:r>
              <a:rPr lang="ko-KR" altLang="en-US" sz="1000" dirty="0"/>
              <a:t>가 장애를 일으킬 수 있습니다</a:t>
            </a:r>
            <a:r>
              <a:rPr lang="en-US" altLang="ko-KR" sz="1000" dirty="0"/>
              <a:t>. PsA</a:t>
            </a:r>
            <a:r>
              <a:rPr lang="ko-KR" altLang="en-US" sz="1000" dirty="0"/>
              <a:t>의 진행 과정은 경우에 따라 가변적이고 예측 불가능하지만</a:t>
            </a:r>
            <a:r>
              <a:rPr lang="en-US" altLang="ko-KR" sz="1000" dirty="0"/>
              <a:t>, </a:t>
            </a:r>
            <a:r>
              <a:rPr lang="ko-KR" altLang="en-US" sz="1000" dirty="0"/>
              <a:t>대부분의 환자들은 일반적으로 빠른 질병 진행 속도를 보입니다</a:t>
            </a:r>
            <a:r>
              <a:rPr lang="en-US" altLang="ko-KR" sz="1000" dirty="0"/>
              <a:t>.</a:t>
            </a:r>
            <a:r>
              <a:rPr lang="en-SG" sz="1000" baseline="30000" dirty="0"/>
              <a:t>1-3</a:t>
            </a:r>
            <a:r>
              <a:rPr lang="en-SG" sz="1000" dirty="0"/>
              <a:t> </a:t>
            </a:r>
            <a:r>
              <a:rPr lang="ko-KR" altLang="en-US" sz="1000" dirty="0"/>
              <a:t>진단 후 </a:t>
            </a:r>
            <a:r>
              <a:rPr lang="en-US" altLang="ko-KR" sz="1000" dirty="0"/>
              <a:t>2</a:t>
            </a:r>
            <a:r>
              <a:rPr lang="ko-KR" altLang="en-US" sz="1000" dirty="0"/>
              <a:t>년 이내에 </a:t>
            </a:r>
            <a:r>
              <a:rPr lang="en-US" altLang="ko-KR" sz="1000" dirty="0"/>
              <a:t>47%</a:t>
            </a:r>
            <a:r>
              <a:rPr lang="ko-KR" altLang="en-US" sz="1000" dirty="0"/>
              <a:t>의 환자가 최소 한 번의 관절 미란을 보였습니다</a:t>
            </a:r>
            <a:r>
              <a:rPr lang="en-US" altLang="ko-KR" sz="1000" dirty="0"/>
              <a:t>. 10</a:t>
            </a:r>
            <a:r>
              <a:rPr lang="ko-KR" altLang="en-US" sz="1000" dirty="0"/>
              <a:t>년 이상 경과 시 전체 환자의 </a:t>
            </a:r>
            <a:r>
              <a:rPr lang="en-US" altLang="ko-KR" sz="1000" dirty="0"/>
              <a:t>50% </a:t>
            </a:r>
            <a:r>
              <a:rPr lang="ko-KR" altLang="en-US" sz="1000" dirty="0"/>
              <a:t>초과된 환자들이 </a:t>
            </a:r>
            <a:r>
              <a:rPr lang="en-US" altLang="ko-KR" sz="1000" dirty="0"/>
              <a:t>5</a:t>
            </a:r>
            <a:r>
              <a:rPr lang="ko-KR" altLang="en-US" sz="1000" dirty="0"/>
              <a:t>개 이상의 관절기형을 경험합니다</a:t>
            </a:r>
            <a:r>
              <a:rPr lang="en-US" altLang="ko-KR" sz="1000" dirty="0"/>
              <a:t>.</a:t>
            </a:r>
            <a:r>
              <a:rPr lang="en-US" sz="1000" baseline="30000" dirty="0"/>
              <a:t>3</a:t>
            </a:r>
            <a:endParaRPr lang="en-US" sz="1000" dirty="0"/>
          </a:p>
          <a:p>
            <a:endParaRPr lang="en-SG" sz="1000" dirty="0"/>
          </a:p>
          <a:p>
            <a:r>
              <a:rPr lang="ko-KR" altLang="en-US" sz="1000" dirty="0"/>
              <a:t>참고문헌</a:t>
            </a:r>
            <a:endParaRPr lang="en-SG" sz="1000" dirty="0"/>
          </a:p>
          <a:p>
            <a:r>
              <a:rPr lang="en-SG" sz="400" dirty="0"/>
              <a:t>1. Gottlieb A, et al. </a:t>
            </a:r>
            <a:r>
              <a:rPr lang="en-US" sz="400" dirty="0"/>
              <a:t>J Am Acad Dermatol 2008;58:851-864.</a:t>
            </a:r>
            <a:endParaRPr lang="en-SG" sz="400" dirty="0"/>
          </a:p>
          <a:p>
            <a:r>
              <a:rPr lang="en-SG" sz="400" dirty="0"/>
              <a:t>2.  </a:t>
            </a:r>
            <a:r>
              <a:rPr lang="en-US" sz="400" dirty="0"/>
              <a:t>Giannelli A. Rheumatol Ther 2019; 6:5-21.</a:t>
            </a:r>
          </a:p>
          <a:p>
            <a:r>
              <a:rPr lang="en-SG" sz="400" dirty="0"/>
              <a:t>3.</a:t>
            </a:r>
            <a:r>
              <a:rPr lang="en-US" sz="400" dirty="0"/>
              <a:t> Gladman DD, et al. Ann Rheum Dis 2005;64Suppl 2:ii14-17. </a:t>
            </a:r>
            <a:endParaRPr lang="en-SG" sz="4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15</a:t>
            </a:fld>
            <a:endParaRPr lang="en-US" dirty="0"/>
          </a:p>
        </p:txBody>
      </p:sp>
    </p:spTree>
    <p:extLst>
      <p:ext uri="{BB962C8B-B14F-4D97-AF65-F5344CB8AC3E}">
        <p14:creationId xmlns:p14="http://schemas.microsoft.com/office/powerpoint/2010/main" val="659604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ko-KR" sz="1200" b="0" i="0" dirty="0">
                <a:solidFill>
                  <a:srgbClr val="000000"/>
                </a:solidFill>
                <a:effectLst/>
                <a:latin typeface="noto"/>
              </a:rPr>
              <a:t>PsA</a:t>
            </a:r>
            <a:r>
              <a:rPr lang="ko-KR" altLang="en-US" sz="1200" b="0" i="0" dirty="0">
                <a:solidFill>
                  <a:srgbClr val="000000"/>
                </a:solidFill>
                <a:effectLst/>
                <a:latin typeface="noto"/>
              </a:rPr>
              <a:t>의 안 좋은 예후와 관련된 몇 가지 위험 요인이 있습니다</a:t>
            </a:r>
            <a:r>
              <a:rPr lang="en-US" altLang="ko-KR" sz="1200" b="0" i="0" dirty="0">
                <a:solidFill>
                  <a:srgbClr val="000000"/>
                </a:solidFill>
                <a:effectLst/>
                <a:latin typeface="noto"/>
              </a:rPr>
              <a:t>.</a:t>
            </a:r>
          </a:p>
          <a:p>
            <a:r>
              <a:rPr lang="en-SG" sz="1000" dirty="0"/>
              <a:t/>
            </a:r>
            <a:br>
              <a:rPr lang="en-SG" sz="1000" dirty="0"/>
            </a:br>
            <a:r>
              <a:rPr lang="ko-KR" altLang="en-US" sz="1000" dirty="0"/>
              <a:t>말초관절 질환의 진행과 손상과 관련하여 몇 가지 요인이 구체적으로 연관되어 있습니다</a:t>
            </a:r>
            <a:r>
              <a:rPr lang="en-US" altLang="ko-KR" sz="1000" dirty="0"/>
              <a:t>. </a:t>
            </a:r>
            <a:r>
              <a:rPr lang="ko-KR" altLang="en-US" sz="1000" dirty="0"/>
              <a:t>여기에는 진단 지연</a:t>
            </a:r>
            <a:r>
              <a:rPr lang="en-US" altLang="ko-KR" sz="1000" dirty="0"/>
              <a:t>, </a:t>
            </a:r>
            <a:r>
              <a:rPr lang="ko-KR" altLang="en-US" sz="1000" dirty="0"/>
              <a:t>적극적으로 염증을 일으킨 관절의 수가 더 많음</a:t>
            </a:r>
            <a:r>
              <a:rPr lang="en-US" altLang="ko-KR" sz="1000" dirty="0"/>
              <a:t>(</a:t>
            </a:r>
            <a:r>
              <a:rPr lang="ko-KR" altLang="en-US" sz="1000" dirty="0"/>
              <a:t>즉</a:t>
            </a:r>
            <a:r>
              <a:rPr lang="en-US" altLang="ko-KR" sz="1000" dirty="0"/>
              <a:t>, </a:t>
            </a:r>
            <a:r>
              <a:rPr lang="ko-KR" altLang="en-US" sz="1000" dirty="0"/>
              <a:t>다발성 관절염</a:t>
            </a:r>
            <a:r>
              <a:rPr lang="en-US" altLang="ko-KR" sz="1000" dirty="0"/>
              <a:t>), ESR </a:t>
            </a:r>
            <a:r>
              <a:rPr lang="ko-KR" altLang="en-US" sz="1000" dirty="0"/>
              <a:t>상승</a:t>
            </a:r>
            <a:r>
              <a:rPr lang="en-US" altLang="ko-KR" sz="1000" dirty="0"/>
              <a:t>, </a:t>
            </a:r>
            <a:r>
              <a:rPr lang="ko-KR" altLang="en-US" sz="1000" dirty="0"/>
              <a:t>이전 약물의 실패</a:t>
            </a:r>
            <a:r>
              <a:rPr lang="en-US" altLang="ko-KR" sz="1000" dirty="0"/>
              <a:t>, </a:t>
            </a:r>
            <a:r>
              <a:rPr lang="ko-KR" altLang="en-US" sz="1000" dirty="0"/>
              <a:t>관절 손상 유무</a:t>
            </a:r>
            <a:r>
              <a:rPr lang="en-US" altLang="ko-KR" sz="1000" dirty="0"/>
              <a:t>(</a:t>
            </a:r>
            <a:r>
              <a:rPr lang="ko-KR" altLang="en-US" sz="1000" dirty="0"/>
              <a:t>진료 혹은 </a:t>
            </a:r>
            <a:r>
              <a:rPr lang="en-US" altLang="ko-KR" sz="1000" dirty="0"/>
              <a:t>x-ray), </a:t>
            </a:r>
            <a:r>
              <a:rPr lang="ko-KR" altLang="en-US" sz="1000" dirty="0"/>
              <a:t>기능 상실</a:t>
            </a:r>
            <a:r>
              <a:rPr lang="en-US" altLang="ko-KR" sz="1000" dirty="0"/>
              <a:t>(HAQ), QoL </a:t>
            </a:r>
            <a:r>
              <a:rPr lang="ko-KR" altLang="en-US" sz="1000" dirty="0"/>
              <a:t>감소</a:t>
            </a:r>
            <a:r>
              <a:rPr lang="en-US" altLang="ko-KR" sz="1000" dirty="0"/>
              <a:t>(SF-36 </a:t>
            </a:r>
            <a:r>
              <a:rPr lang="ko-KR" altLang="en-US" sz="1000" dirty="0"/>
              <a:t>또는 </a:t>
            </a:r>
            <a:r>
              <a:rPr lang="en-US" altLang="ko-KR" sz="1000" dirty="0"/>
              <a:t>DLQI)</a:t>
            </a:r>
            <a:r>
              <a:rPr lang="ko-KR" altLang="en-US" sz="1000" dirty="0"/>
              <a:t>가 포함됩니다</a:t>
            </a:r>
            <a:r>
              <a:rPr lang="en-US" altLang="ko-KR" sz="1000" dirty="0"/>
              <a:t>.</a:t>
            </a:r>
            <a:r>
              <a:rPr lang="en-US" sz="1000" baseline="30000" dirty="0"/>
              <a:t>1-2</a:t>
            </a:r>
            <a:endParaRPr lang="en-SG" sz="1000" dirty="0"/>
          </a:p>
          <a:p>
            <a:endParaRPr lang="en-SG" sz="1000" dirty="0"/>
          </a:p>
          <a:p>
            <a:pPr>
              <a:spcAft>
                <a:spcPts val="700"/>
              </a:spcAft>
            </a:pPr>
            <a:r>
              <a:rPr lang="en-US" altLang="ko-KR" sz="1000" dirty="0"/>
              <a:t>61</a:t>
            </a:r>
            <a:r>
              <a:rPr lang="ko-KR" altLang="en-US" sz="1000" dirty="0"/>
              <a:t>세 이상 환자의 </a:t>
            </a:r>
            <a:r>
              <a:rPr lang="en-US" altLang="ko-KR" sz="1000" dirty="0"/>
              <a:t>PsA</a:t>
            </a:r>
            <a:r>
              <a:rPr lang="ko-KR" altLang="en-US" sz="1000" dirty="0"/>
              <a:t>는 젊은 </a:t>
            </a:r>
            <a:r>
              <a:rPr lang="en-US" altLang="ko-KR" sz="1000" dirty="0"/>
              <a:t>PsA </a:t>
            </a:r>
            <a:r>
              <a:rPr lang="ko-KR" altLang="en-US" sz="1000" dirty="0"/>
              <a:t>환자보다 더 심각한 발병과 더 최악의 결과를 보입니다</a:t>
            </a:r>
            <a:r>
              <a:rPr lang="en-US" altLang="ko-KR" sz="1000" dirty="0"/>
              <a:t>. </a:t>
            </a:r>
            <a:r>
              <a:rPr lang="ko-KR" altLang="en-US" sz="1000" dirty="0"/>
              <a:t>약물 사용 이력</a:t>
            </a:r>
            <a:r>
              <a:rPr lang="en-US" altLang="ko-KR" sz="1000" dirty="0"/>
              <a:t>, </a:t>
            </a:r>
            <a:r>
              <a:rPr lang="ko-KR" altLang="en-US" sz="1000" dirty="0"/>
              <a:t>방사선 손상 또는 증거</a:t>
            </a:r>
            <a:r>
              <a:rPr lang="en-US" altLang="ko-KR" sz="1000" dirty="0"/>
              <a:t>, </a:t>
            </a:r>
            <a:r>
              <a:rPr lang="ko-KR" altLang="en-US" sz="1000" dirty="0"/>
              <a:t>손톱 병변 부재 뿐만 아니라 </a:t>
            </a:r>
            <a:r>
              <a:rPr lang="en-US" altLang="ko-KR" sz="1000" dirty="0"/>
              <a:t>ESR(&gt;15mm/h)</a:t>
            </a:r>
            <a:r>
              <a:rPr lang="ko-KR" altLang="en-US" sz="1000" dirty="0"/>
              <a:t>의 상승은 </a:t>
            </a:r>
            <a:r>
              <a:rPr lang="en-US" altLang="ko-KR" sz="1000" dirty="0"/>
              <a:t>PsA </a:t>
            </a:r>
            <a:r>
              <a:rPr lang="ko-KR" altLang="en-US" sz="1000" dirty="0"/>
              <a:t>환자의 사망률 증가와 관련이 있습니다</a:t>
            </a:r>
            <a:r>
              <a:rPr lang="en-US" altLang="ko-KR" sz="1000" dirty="0"/>
              <a:t>. </a:t>
            </a:r>
            <a:r>
              <a:rPr lang="ko-KR" altLang="en-US" sz="1000" dirty="0"/>
              <a:t>마지막으로</a:t>
            </a:r>
            <a:r>
              <a:rPr lang="en-US" altLang="ko-KR" sz="1000" dirty="0"/>
              <a:t>, </a:t>
            </a:r>
            <a:r>
              <a:rPr lang="ko-KR" altLang="en-US" sz="1000" dirty="0"/>
              <a:t>질병을 진행을 억제하지 않으면 </a:t>
            </a:r>
            <a:r>
              <a:rPr lang="en-US" altLang="ko-KR" sz="1000" dirty="0"/>
              <a:t>HIV </a:t>
            </a:r>
            <a:r>
              <a:rPr lang="ko-KR" altLang="en-US" sz="1000" dirty="0"/>
              <a:t>감염이 악화될 수 있습니다</a:t>
            </a:r>
            <a:r>
              <a:rPr lang="en-US" altLang="ko-KR" sz="1000" dirty="0"/>
              <a:t>.</a:t>
            </a:r>
            <a:r>
              <a:rPr lang="en-US" sz="1000" baseline="30000" dirty="0"/>
              <a:t>3</a:t>
            </a:r>
            <a:endParaRPr lang="en-SG" sz="1000" dirty="0"/>
          </a:p>
          <a:p>
            <a:endParaRPr lang="en-SG" sz="1000" dirty="0"/>
          </a:p>
          <a:p>
            <a:r>
              <a:rPr lang="ko-KR" altLang="en-US" sz="1000" dirty="0"/>
              <a:t>참고문헌</a:t>
            </a:r>
            <a:endParaRPr lang="en-SG" sz="1000" dirty="0"/>
          </a:p>
          <a:p>
            <a:r>
              <a:rPr lang="en-SG" sz="1000" dirty="0"/>
              <a:t>1.</a:t>
            </a:r>
            <a:r>
              <a:rPr lang="en-US" sz="1000" dirty="0"/>
              <a:t> Gladman DD. F1000Research, 2016;5 (F1000 Faculty Rev):2670</a:t>
            </a:r>
          </a:p>
          <a:p>
            <a:r>
              <a:rPr lang="en-SG" sz="1000" dirty="0"/>
              <a:t>2. Ritchlin CT, et al. Ann Rheum Dis 2009;68:1387-1394.</a:t>
            </a:r>
            <a:endParaRPr lang="en-US" sz="1000" dirty="0"/>
          </a:p>
          <a:p>
            <a:r>
              <a:rPr lang="en-US" sz="1000" dirty="0"/>
              <a:t>3. Hammadi AA. Emedicine, ‘Psoriatic Arthritis’ Available at: </a:t>
            </a:r>
            <a:r>
              <a:rPr lang="en-US" sz="1000" dirty="0">
                <a:hlinkClick r:id="rId3"/>
              </a:rPr>
              <a:t>https://emedicine.medscape.com/article/2196539-print</a:t>
            </a:r>
            <a:endParaRPr lang="en-US"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16</a:t>
            </a:fld>
            <a:endParaRPr lang="en-US" dirty="0"/>
          </a:p>
        </p:txBody>
      </p:sp>
    </p:spTree>
    <p:extLst>
      <p:ext uri="{BB962C8B-B14F-4D97-AF65-F5344CB8AC3E}">
        <p14:creationId xmlns:p14="http://schemas.microsoft.com/office/powerpoint/2010/main" val="2602819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000" b="0" dirty="0" err="1"/>
              <a:t>건선관절염은</a:t>
            </a:r>
            <a:r>
              <a:rPr lang="ko-KR" altLang="en-US" sz="1000" b="0" dirty="0"/>
              <a:t> 대사 장애</a:t>
            </a:r>
            <a:r>
              <a:rPr lang="en-US" altLang="ko-KR" sz="1000" b="0" dirty="0"/>
              <a:t>, </a:t>
            </a:r>
            <a:r>
              <a:rPr lang="ko-KR" altLang="en-US" sz="1000" b="0" dirty="0"/>
              <a:t>자가 면역 질환</a:t>
            </a:r>
            <a:r>
              <a:rPr lang="en-US" altLang="ko-KR" sz="1000" b="0" dirty="0"/>
              <a:t>, </a:t>
            </a:r>
            <a:r>
              <a:rPr lang="ko-KR" altLang="en-US" sz="1000" b="0" dirty="0"/>
              <a:t>안과 질환</a:t>
            </a:r>
            <a:r>
              <a:rPr lang="en-US" altLang="ko-KR" sz="1000" b="0" dirty="0"/>
              <a:t>, </a:t>
            </a:r>
            <a:r>
              <a:rPr lang="ko-KR" altLang="en-US" sz="1000" b="0" dirty="0"/>
              <a:t>정신 건강 장애</a:t>
            </a:r>
            <a:r>
              <a:rPr lang="en-US" altLang="ko-KR" sz="1000" b="0" dirty="0"/>
              <a:t>, </a:t>
            </a:r>
            <a:r>
              <a:rPr lang="ko-KR" altLang="en-US" sz="1000" b="0" dirty="0"/>
              <a:t>심혈관 질환과 같은 다양한 동반 질환과 관련이 있습니다</a:t>
            </a:r>
            <a:r>
              <a:rPr lang="en-US" altLang="ko-KR" sz="1000" b="0" dirty="0"/>
              <a:t>. </a:t>
            </a:r>
            <a:r>
              <a:rPr lang="ko-KR" altLang="en-US" sz="1000" b="0" dirty="0"/>
              <a:t>최근의 대규모 후향적 관찰 코호트 연구는 일치하는 대조군에 비해 </a:t>
            </a:r>
            <a:r>
              <a:rPr lang="en-US" altLang="ko-KR" sz="1000" b="0" dirty="0"/>
              <a:t>PsA </a:t>
            </a:r>
            <a:r>
              <a:rPr lang="ko-KR" altLang="en-US" sz="1000" b="0" dirty="0"/>
              <a:t>환자는 심혈관 질환</a:t>
            </a:r>
            <a:r>
              <a:rPr lang="en-US" altLang="ko-KR" sz="1000" b="0" dirty="0"/>
              <a:t>(</a:t>
            </a:r>
            <a:r>
              <a:rPr lang="ko-KR" altLang="en-US" sz="1000" b="0" dirty="0"/>
              <a:t>고혈압</a:t>
            </a:r>
            <a:r>
              <a:rPr lang="en-US" altLang="ko-KR" sz="1000" b="0" dirty="0"/>
              <a:t>, </a:t>
            </a:r>
            <a:r>
              <a:rPr lang="ko-KR" altLang="en-US" sz="1000" b="0" dirty="0" err="1"/>
              <a:t>고지혈증</a:t>
            </a:r>
            <a:r>
              <a:rPr lang="en-US" altLang="ko-KR" sz="1000" b="0" dirty="0"/>
              <a:t>, </a:t>
            </a:r>
            <a:r>
              <a:rPr lang="ko-KR" altLang="en-US" sz="1000" b="0" dirty="0"/>
              <a:t>관상동맥 질환</a:t>
            </a:r>
            <a:r>
              <a:rPr lang="en-US" altLang="ko-KR" sz="1000" b="0" dirty="0"/>
              <a:t>, </a:t>
            </a:r>
            <a:r>
              <a:rPr lang="ko-KR" altLang="en-US" sz="1000" b="0" dirty="0"/>
              <a:t>뇌혈관 질환 및 말초 혈관 질환 포함</a:t>
            </a:r>
            <a:r>
              <a:rPr lang="en-US" altLang="ko-KR" sz="1000" b="0" dirty="0"/>
              <a:t>)</a:t>
            </a:r>
            <a:r>
              <a:rPr lang="ko-KR" altLang="en-US" sz="1000" b="0" dirty="0"/>
              <a:t>과 자가면역 질환</a:t>
            </a:r>
            <a:r>
              <a:rPr lang="en-US" altLang="ko-KR" sz="1000" b="0" dirty="0"/>
              <a:t>(</a:t>
            </a:r>
            <a:r>
              <a:rPr lang="ko-KR" altLang="en-US" sz="1000" b="0" dirty="0"/>
              <a:t>건선</a:t>
            </a:r>
            <a:r>
              <a:rPr lang="en-US" altLang="ko-KR" sz="1000" b="0" dirty="0"/>
              <a:t>, </a:t>
            </a:r>
            <a:r>
              <a:rPr lang="ko-KR" altLang="en-US" sz="1000" b="0" dirty="0"/>
              <a:t>강직성 척추염 질환</a:t>
            </a:r>
            <a:r>
              <a:rPr lang="en-US" altLang="ko-KR" sz="1000" b="0" dirty="0"/>
              <a:t>, </a:t>
            </a:r>
            <a:r>
              <a:rPr lang="ko-KR" altLang="en-US" sz="1000" b="0" dirty="0"/>
              <a:t>류마티스 관절염</a:t>
            </a:r>
            <a:r>
              <a:rPr lang="en-US" altLang="ko-KR" sz="1000" b="0" dirty="0"/>
              <a:t>, </a:t>
            </a:r>
            <a:r>
              <a:rPr lang="ko-KR" altLang="en-US" sz="1000" b="0" dirty="0"/>
              <a:t>다발성경화증 포함</a:t>
            </a:r>
            <a:r>
              <a:rPr lang="en-US" altLang="ko-KR" sz="1000" b="0" dirty="0"/>
              <a:t>)</a:t>
            </a:r>
            <a:r>
              <a:rPr lang="ko-KR" altLang="en-US" sz="1000" b="0" dirty="0"/>
              <a:t>의 위험이 더 높다는 것을 발견했습니다</a:t>
            </a:r>
            <a:r>
              <a:rPr lang="en-US" altLang="ko-KR" sz="1000"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sz="1000" b="0" dirty="0"/>
              <a:t>PsA </a:t>
            </a:r>
            <a:r>
              <a:rPr lang="ko-KR" altLang="en-US" sz="1000" b="0" dirty="0"/>
              <a:t>환자는 앞서 언급한 동반질병과 함께 더 높은 위험성 외에도 대사 이상</a:t>
            </a:r>
            <a:r>
              <a:rPr lang="en-US" altLang="ko-KR" sz="1000" b="0" dirty="0"/>
              <a:t>(</a:t>
            </a:r>
            <a:r>
              <a:rPr lang="ko-KR" altLang="en-US" sz="1000" b="0" dirty="0"/>
              <a:t>비만 또는 과체중</a:t>
            </a:r>
            <a:r>
              <a:rPr lang="en-US" altLang="ko-KR" sz="1000" b="0" dirty="0"/>
              <a:t>, </a:t>
            </a:r>
            <a:r>
              <a:rPr lang="ko-KR" altLang="en-US" sz="1000" b="0" dirty="0" err="1"/>
              <a:t>고지혈증</a:t>
            </a:r>
            <a:r>
              <a:rPr lang="en-US" altLang="ko-KR" sz="1000" b="0" dirty="0"/>
              <a:t>, </a:t>
            </a:r>
            <a:r>
              <a:rPr lang="ko-KR" altLang="en-US" sz="1000" b="0" dirty="0" err="1"/>
              <a:t>고뇨산혈증</a:t>
            </a:r>
            <a:r>
              <a:rPr lang="ko-KR" altLang="en-US" sz="1000" b="0" dirty="0"/>
              <a:t> 포함</a:t>
            </a:r>
            <a:r>
              <a:rPr lang="en-US" altLang="ko-KR" sz="1000" b="0" dirty="0"/>
              <a:t>), </a:t>
            </a:r>
            <a:r>
              <a:rPr lang="ko-KR" altLang="en-US" sz="1000" b="0" dirty="0"/>
              <a:t>정신 건강 장애</a:t>
            </a:r>
            <a:r>
              <a:rPr lang="en-US" altLang="ko-KR" sz="1000" b="0" dirty="0"/>
              <a:t>(</a:t>
            </a:r>
            <a:r>
              <a:rPr lang="ko-KR" altLang="en-US" sz="1000" b="0" dirty="0"/>
              <a:t>불안</a:t>
            </a:r>
            <a:r>
              <a:rPr lang="en-US" altLang="ko-KR" sz="1000" b="0" dirty="0"/>
              <a:t>, </a:t>
            </a:r>
            <a:r>
              <a:rPr lang="ko-KR" altLang="en-US" sz="1000" b="0" dirty="0"/>
              <a:t>우울</a:t>
            </a:r>
            <a:r>
              <a:rPr lang="en-US" altLang="ko-KR" sz="1000" b="0" dirty="0"/>
              <a:t>), </a:t>
            </a:r>
            <a:r>
              <a:rPr lang="ko-KR" altLang="en-US" sz="1000" b="0" dirty="0"/>
              <a:t>흡연 또는 음주</a:t>
            </a:r>
            <a:r>
              <a:rPr lang="en-US" altLang="ko-KR" sz="1000" b="0" dirty="0"/>
              <a:t>, </a:t>
            </a:r>
            <a:r>
              <a:rPr lang="ko-KR" altLang="en-US" sz="1000" b="0" dirty="0" err="1"/>
              <a:t>포도막염</a:t>
            </a:r>
            <a:r>
              <a:rPr lang="en-US" altLang="ko-KR" sz="1000" b="0" dirty="0"/>
              <a:t>, </a:t>
            </a:r>
            <a:r>
              <a:rPr lang="ko-KR" altLang="en-US" sz="1000" b="0" dirty="0"/>
              <a:t>피로</a:t>
            </a:r>
            <a:r>
              <a:rPr lang="en-US" altLang="ko-KR" sz="1000" b="0" dirty="0"/>
              <a:t>, </a:t>
            </a:r>
            <a:r>
              <a:rPr lang="ko-KR" altLang="en-US" sz="1000" b="0" dirty="0"/>
              <a:t>습진</a:t>
            </a:r>
            <a:r>
              <a:rPr lang="en-US" altLang="ko-KR" sz="1000" b="0" dirty="0"/>
              <a:t>, </a:t>
            </a:r>
            <a:r>
              <a:rPr lang="ko-KR" altLang="en-US" sz="1000" b="0" dirty="0"/>
              <a:t>통풍</a:t>
            </a:r>
            <a:r>
              <a:rPr lang="en-US" altLang="ko-KR" sz="1000" b="0" dirty="0"/>
              <a:t>, </a:t>
            </a:r>
            <a:r>
              <a:rPr lang="ko-KR" altLang="en-US" sz="1000" b="0" dirty="0"/>
              <a:t>피로 및 골다공증 등의 발생률이 높았습니다</a:t>
            </a:r>
            <a:r>
              <a:rPr lang="en-US" altLang="ko-KR" sz="1000" b="0" dirty="0"/>
              <a:t>. </a:t>
            </a:r>
            <a:r>
              <a:rPr lang="ko-KR" altLang="en-US" sz="1000" b="0" dirty="0"/>
              <a:t>또한</a:t>
            </a:r>
            <a:r>
              <a:rPr lang="en-US" altLang="ko-KR" sz="1000" b="0" dirty="0"/>
              <a:t>, PsA </a:t>
            </a:r>
            <a:r>
              <a:rPr lang="ko-KR" altLang="en-US" sz="1000" b="0" dirty="0"/>
              <a:t>환자에서 모든 원인과 </a:t>
            </a:r>
            <a:r>
              <a:rPr lang="en-US" altLang="ko-KR" sz="1000" b="0" dirty="0"/>
              <a:t>CV </a:t>
            </a:r>
            <a:r>
              <a:rPr lang="ko-KR" altLang="en-US" sz="1000" b="0" dirty="0"/>
              <a:t>관련 입원율이 일치하는 대조군보다 높았습니다</a:t>
            </a:r>
            <a:r>
              <a:rPr lang="en-US" altLang="ko-KR" sz="1000" b="0" dirty="0"/>
              <a:t>. </a:t>
            </a:r>
            <a:r>
              <a:rPr lang="ko-KR" altLang="en-US" sz="1000" b="0" dirty="0"/>
              <a:t>이러한 동반질병 그리고 연관된 위험에 대한 더 나은 이해는 </a:t>
            </a:r>
            <a:r>
              <a:rPr lang="en-US" altLang="ko-KR" sz="1000" b="0" dirty="0"/>
              <a:t>PsA </a:t>
            </a:r>
            <a:r>
              <a:rPr lang="ko-KR" altLang="en-US" sz="1000" b="0" dirty="0"/>
              <a:t>관리에 미치는 영향에 대한 통찰력을 제공할 수 있습니다</a:t>
            </a:r>
            <a:r>
              <a:rPr lang="en-US" altLang="ko-KR" sz="1000"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SG"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000" b="0" dirty="0"/>
              <a:t>참고문헌</a:t>
            </a:r>
            <a:endParaRPr lang="en-SG"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SG" sz="1000" b="0" dirty="0"/>
              <a:t>1. Kaine J, et al</a:t>
            </a:r>
            <a:r>
              <a:rPr lang="en-US" sz="1800" dirty="0">
                <a:effectLst/>
                <a:latin typeface="Calibri" panose="020F0502020204030204" pitchFamily="34" charset="0"/>
                <a:ea typeface="Times New Roman" panose="02020603050405020304" pitchFamily="18" charset="0"/>
              </a:rPr>
              <a:t>. J Manag Care Spec Pharm. 2019;25:122-132.</a:t>
            </a:r>
            <a:endParaRPr lang="en-SG" sz="1800" dirty="0">
              <a:effectLst/>
              <a:latin typeface="Times New Roman" panose="02020603050405020304" pitchFamily="18" charset="0"/>
              <a:ea typeface="Times New Roman" panose="02020603050405020304" pitchFamily="18" charset="0"/>
            </a:endParaRPr>
          </a:p>
          <a:p>
            <a:endParaRPr lang="en-SG" sz="1000" b="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17</a:t>
            </a:fld>
            <a:endParaRPr lang="en-US" dirty="0"/>
          </a:p>
        </p:txBody>
      </p:sp>
    </p:spTree>
    <p:extLst>
      <p:ext uri="{BB962C8B-B14F-4D97-AF65-F5344CB8AC3E}">
        <p14:creationId xmlns:p14="http://schemas.microsoft.com/office/powerpoint/2010/main" val="3591730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ko-KR" sz="1000" b="0" dirty="0"/>
              <a:t>PsA</a:t>
            </a:r>
            <a:r>
              <a:rPr lang="ko-KR" altLang="en-US" sz="1000" b="0" dirty="0"/>
              <a:t>는 환자의 건강과 복지에 상당한 부담을 줍니다</a:t>
            </a:r>
            <a:r>
              <a:rPr lang="en-US" altLang="ko-KR" sz="1000" b="0" dirty="0"/>
              <a:t>. </a:t>
            </a:r>
            <a:r>
              <a:rPr lang="ko-KR" altLang="en-US" sz="1000" b="0" dirty="0"/>
              <a:t>일반 집단에 비해 </a:t>
            </a:r>
            <a:r>
              <a:rPr lang="en-US" altLang="ko-KR" sz="1000" b="0" dirty="0"/>
              <a:t>PsA </a:t>
            </a:r>
            <a:r>
              <a:rPr lang="ko-KR" altLang="en-US" sz="1000" b="0" dirty="0"/>
              <a:t>환자는 신체 기능</a:t>
            </a:r>
            <a:r>
              <a:rPr lang="en-US" altLang="ko-KR" sz="1000" b="0" dirty="0"/>
              <a:t>, </a:t>
            </a:r>
            <a:r>
              <a:rPr lang="ko-KR" altLang="en-US" sz="1000" b="0" dirty="0"/>
              <a:t>통증 및 일반적인 건강 인식에서 유의하게 낮은 점수를 나타냈습니다</a:t>
            </a:r>
            <a:r>
              <a:rPr lang="en-US" altLang="ko-KR" sz="1000" b="0" dirty="0"/>
              <a:t>(</a:t>
            </a:r>
            <a:r>
              <a:rPr lang="ko-KR" altLang="en-US" sz="1000" b="0" dirty="0"/>
              <a:t>의학연구 결과 </a:t>
            </a:r>
            <a:r>
              <a:rPr lang="en-US" altLang="ko-KR" sz="1000" b="0" dirty="0"/>
              <a:t>36</a:t>
            </a:r>
            <a:r>
              <a:rPr lang="ko-KR" altLang="en-US" sz="1000" b="0" dirty="0"/>
              <a:t>개 항목 단기유형 건강 조사 또는 줄여서 </a:t>
            </a:r>
            <a:r>
              <a:rPr lang="en-US" altLang="ko-KR" sz="1000" b="0" dirty="0"/>
              <a:t>SF-36</a:t>
            </a:r>
            <a:r>
              <a:rPr lang="ko-KR" altLang="en-US" sz="1000" b="0" dirty="0"/>
              <a:t>으로 측정</a:t>
            </a:r>
            <a:r>
              <a:rPr lang="en-US" altLang="ko-KR" sz="1000" b="0" dirty="0"/>
              <a:t>).</a:t>
            </a:r>
            <a:r>
              <a:rPr lang="en-MY" sz="1000" b="0" baseline="30000" dirty="0"/>
              <a:t>1</a:t>
            </a:r>
            <a:endParaRPr lang="en-SG" sz="1000" b="0" dirty="0"/>
          </a:p>
          <a:p>
            <a:pPr lvl="0"/>
            <a:endParaRPr lang="en-SG"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sz="1000" b="0" dirty="0"/>
              <a:t>RA </a:t>
            </a:r>
            <a:r>
              <a:rPr lang="ko-KR" altLang="en-US" sz="1000" b="0" dirty="0"/>
              <a:t>환자 집단에 비해</a:t>
            </a:r>
            <a:r>
              <a:rPr lang="en-US" altLang="ko-KR" sz="1000" b="0" dirty="0"/>
              <a:t>, PsA </a:t>
            </a:r>
            <a:r>
              <a:rPr lang="ko-KR" altLang="en-US" sz="1000" b="0" dirty="0"/>
              <a:t>환자는 더 많은 역할 제한</a:t>
            </a:r>
            <a:r>
              <a:rPr lang="en-US" altLang="ko-KR" sz="1000" b="0" dirty="0"/>
              <a:t>(</a:t>
            </a:r>
            <a:r>
              <a:rPr lang="ko-KR" altLang="en-US" sz="1000" b="0" dirty="0"/>
              <a:t>정서적 문제로 인한</a:t>
            </a:r>
            <a:r>
              <a:rPr lang="en-US" altLang="ko-KR" sz="1000" b="0" dirty="0"/>
              <a:t>)</a:t>
            </a:r>
            <a:r>
              <a:rPr lang="ko-KR" altLang="en-US" sz="1000" b="0" dirty="0"/>
              <a:t>과 더 높은 수준의 육체적 고통 </a:t>
            </a:r>
            <a:r>
              <a:rPr lang="en-US" altLang="ko-KR" sz="1000" b="0" dirty="0"/>
              <a:t>(</a:t>
            </a:r>
            <a:r>
              <a:rPr lang="ko-KR" altLang="en-US" sz="1000" b="0" dirty="0"/>
              <a:t>건강 평가 설문지와 </a:t>
            </a:r>
            <a:r>
              <a:rPr lang="en-US" altLang="ko-KR" sz="1000" b="0" dirty="0"/>
              <a:t>SF-36 </a:t>
            </a:r>
            <a:r>
              <a:rPr lang="ko-KR" altLang="en-US" sz="1000" b="0" dirty="0"/>
              <a:t>조사에 의해 결정됨</a:t>
            </a:r>
            <a:r>
              <a:rPr lang="en-US" altLang="ko-KR" sz="1000" b="0" dirty="0"/>
              <a:t>)</a:t>
            </a:r>
            <a:r>
              <a:rPr lang="ko-KR" altLang="en-US" sz="1000" b="0" dirty="0"/>
              <a:t>이 보고되었습니다</a:t>
            </a:r>
            <a:r>
              <a:rPr lang="en-US" altLang="ko-KR" sz="1000" b="0" dirty="0"/>
              <a:t>.</a:t>
            </a:r>
            <a:r>
              <a:rPr lang="en-MY" sz="1000" b="0" baseline="30000" dirty="0"/>
              <a:t>1</a:t>
            </a:r>
          </a:p>
          <a:p>
            <a:pPr lvl="0"/>
            <a:endParaRPr lang="en-SG"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000" b="0" dirty="0"/>
              <a:t>건선환자 집단에 비해</a:t>
            </a:r>
            <a:r>
              <a:rPr lang="en-US" altLang="ko-KR" sz="1000" b="0" dirty="0"/>
              <a:t>,</a:t>
            </a:r>
            <a:r>
              <a:rPr lang="ko-KR" altLang="en-US" sz="1000" b="0" dirty="0"/>
              <a:t> </a:t>
            </a:r>
            <a:r>
              <a:rPr lang="en-US" altLang="ko-KR" sz="1000" b="0" dirty="0"/>
              <a:t>PsA </a:t>
            </a:r>
            <a:r>
              <a:rPr lang="ko-KR" altLang="en-US" sz="1000" b="0" dirty="0"/>
              <a:t>환자는 피부과 삶의 질 지표를 제외한 모든 설문지</a:t>
            </a:r>
            <a:r>
              <a:rPr lang="en-US" altLang="ko-KR" sz="1000" b="0" dirty="0"/>
              <a:t>(HAQ, SF-36, </a:t>
            </a:r>
            <a:r>
              <a:rPr lang="en-US" altLang="ko-KR" sz="200" dirty="0"/>
              <a:t>EQ-5D</a:t>
            </a:r>
            <a:r>
              <a:rPr lang="en-US" altLang="ko-KR" sz="1000" b="0" dirty="0"/>
              <a:t>, </a:t>
            </a:r>
            <a:r>
              <a:rPr lang="en-US" altLang="ko-KR" sz="400" dirty="0"/>
              <a:t>FSS</a:t>
            </a:r>
            <a:r>
              <a:rPr lang="en-US" altLang="ko-KR" sz="1000" b="0" dirty="0"/>
              <a:t>)</a:t>
            </a:r>
            <a:r>
              <a:rPr lang="ko-KR" altLang="en-US" sz="1000" b="0" dirty="0"/>
              <a:t>로 측정했을 때 삶의 질이 더 나빴습니다</a:t>
            </a:r>
            <a:r>
              <a:rPr lang="en-US" altLang="ko-KR" sz="1000" b="0" dirty="0"/>
              <a:t>. </a:t>
            </a:r>
            <a:r>
              <a:rPr lang="ko-KR" altLang="en-US" sz="1000" b="0" dirty="0"/>
              <a:t>설문조사 또는 설문지 점수의 변화를 이해할 때</a:t>
            </a:r>
            <a:r>
              <a:rPr lang="en-US" altLang="ko-KR" sz="1000" b="0" dirty="0"/>
              <a:t>, </a:t>
            </a:r>
            <a:r>
              <a:rPr lang="ko-KR" altLang="en-US" sz="1000" b="0" dirty="0"/>
              <a:t>몇 가지 사항을 유의해야 합니다</a:t>
            </a:r>
            <a:r>
              <a:rPr lang="en-US" altLang="ko-KR" sz="1000" b="0" dirty="0"/>
              <a:t>. HAQ</a:t>
            </a:r>
            <a:r>
              <a:rPr lang="ko-KR" altLang="en-US" sz="1000" b="0" dirty="0"/>
              <a:t>의 경우</a:t>
            </a:r>
            <a:r>
              <a:rPr lang="en-US" altLang="ko-KR" sz="1000" b="0" dirty="0"/>
              <a:t>, PsA </a:t>
            </a:r>
            <a:r>
              <a:rPr lang="ko-KR" altLang="en-US" sz="1000" b="0" dirty="0"/>
              <a:t>환자에서 볼 수 있듯이 점수의 증가는 건선 환자와 비교하여 기능이 더 나쁘다는 것을 나타냅니다</a:t>
            </a:r>
            <a:r>
              <a:rPr lang="en-US" altLang="ko-KR" sz="1000" b="0" dirty="0"/>
              <a:t>. FSS</a:t>
            </a:r>
            <a:r>
              <a:rPr lang="ko-KR" altLang="en-US" sz="1000" b="0" dirty="0"/>
              <a:t>의 경우</a:t>
            </a:r>
            <a:r>
              <a:rPr lang="en-US" altLang="ko-KR" sz="1000" b="0" dirty="0"/>
              <a:t>, PsA </a:t>
            </a:r>
            <a:r>
              <a:rPr lang="ko-KR" altLang="en-US" sz="1000" b="0" dirty="0"/>
              <a:t>환자 점수가 크게 높아진 것은 관찰된 피로도가 증가했음을 의미합니다</a:t>
            </a:r>
            <a:r>
              <a:rPr lang="en-US" altLang="ko-KR" sz="1000" b="0" dirty="0"/>
              <a:t>. </a:t>
            </a:r>
            <a:r>
              <a:rPr lang="ko-KR" altLang="en-US" sz="1000" b="0" dirty="0"/>
              <a:t>마지막으로 </a:t>
            </a:r>
            <a:r>
              <a:rPr lang="en-US" altLang="ko-KR" sz="1000" b="0" dirty="0"/>
              <a:t>SF-36, EQ-5D </a:t>
            </a:r>
            <a:r>
              <a:rPr lang="ko-KR" altLang="en-US" sz="1000" b="0" dirty="0"/>
              <a:t>및 </a:t>
            </a:r>
            <a:r>
              <a:rPr lang="en-US" altLang="ko-KR" sz="1000" b="0" dirty="0"/>
              <a:t>DLQI</a:t>
            </a:r>
            <a:r>
              <a:rPr lang="ko-KR" altLang="en-US" sz="1000" b="0" dirty="0"/>
              <a:t>의 경우</a:t>
            </a:r>
            <a:r>
              <a:rPr lang="en-US" altLang="ko-KR" sz="1000" b="0" dirty="0"/>
              <a:t>, </a:t>
            </a:r>
            <a:r>
              <a:rPr lang="ko-KR" altLang="en-US" sz="1000" b="0" dirty="0"/>
              <a:t>점수가 높아지면 건강 관련 </a:t>
            </a:r>
            <a:r>
              <a:rPr lang="en-US" altLang="ko-KR" sz="1000" b="0" dirty="0"/>
              <a:t>QoL</a:t>
            </a:r>
            <a:r>
              <a:rPr lang="ko-KR" altLang="en-US" sz="1000" b="0" dirty="0"/>
              <a:t>이 더 우수하다는 것을 나타냅니다</a:t>
            </a:r>
            <a:r>
              <a:rPr lang="en-US" altLang="ko-KR" sz="1000" b="0" dirty="0"/>
              <a:t>.</a:t>
            </a:r>
            <a:r>
              <a:rPr lang="en-MY" sz="1000" b="0" baseline="30000" dirty="0"/>
              <a:t>2</a:t>
            </a:r>
            <a:endParaRPr lang="en-SG" sz="1000" b="0" dirty="0"/>
          </a:p>
          <a:p>
            <a:pPr lvl="0"/>
            <a:endParaRPr lang="en-SG"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ko-KR" altLang="en-US" sz="1000" b="0" dirty="0"/>
              <a:t>이 모듈의 설명을 위해</a:t>
            </a:r>
            <a:r>
              <a:rPr lang="en-US" altLang="ko-KR" sz="1000" b="0" dirty="0"/>
              <a:t>, SF-36 </a:t>
            </a:r>
            <a:r>
              <a:rPr lang="ko-KR" altLang="en-US" sz="1000" b="0" dirty="0"/>
              <a:t>그래프에 하나의 보조 척도만 표시됩니다</a:t>
            </a:r>
            <a:r>
              <a:rPr lang="en-US" altLang="ko-KR" sz="1000" b="0" dirty="0"/>
              <a:t>.</a:t>
            </a:r>
          </a:p>
          <a:p>
            <a:endParaRPr lang="en-SG" sz="1000" b="0" dirty="0"/>
          </a:p>
          <a:p>
            <a:r>
              <a:rPr lang="ko-KR" altLang="en-US" sz="1000" b="0" dirty="0"/>
              <a:t>참고문헌</a:t>
            </a:r>
            <a:endParaRPr lang="en-SG" sz="1000" b="0" dirty="0"/>
          </a:p>
          <a:p>
            <a:r>
              <a:rPr lang="en-SG" sz="1000" b="0" dirty="0"/>
              <a:t>1. Husted AA, et al. Arthritis Care Res 2001; 45:151-158.</a:t>
            </a:r>
          </a:p>
          <a:p>
            <a:r>
              <a:rPr lang="en-SG" sz="1000" b="0" dirty="0"/>
              <a:t>2. Rosen CF, et al. Rheumatology (Oxford) 2012;51:571-576.</a:t>
            </a:r>
          </a:p>
          <a:p>
            <a:endParaRPr lang="en-SG" sz="1000" b="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18</a:t>
            </a:fld>
            <a:endParaRPr lang="en-US" dirty="0"/>
          </a:p>
        </p:txBody>
      </p:sp>
    </p:spTree>
    <p:extLst>
      <p:ext uri="{BB962C8B-B14F-4D97-AF65-F5344CB8AC3E}">
        <p14:creationId xmlns:p14="http://schemas.microsoft.com/office/powerpoint/2010/main" val="543438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513531" y="1353879"/>
            <a:ext cx="7843659" cy="1322864"/>
          </a:xfrm>
        </p:spPr>
        <p:txBody>
          <a:bodyPr anchor="b">
            <a:normAutofit/>
          </a:bodyPr>
          <a:lstStyle>
            <a:lvl1pPr algn="l">
              <a:defRPr lang="en-US" dirty="0"/>
            </a:lvl1pPr>
          </a:lstStyle>
          <a:p>
            <a:r>
              <a:rPr lang="en-US" dirty="0"/>
              <a:t>Click to edit Master title style</a:t>
            </a:r>
          </a:p>
        </p:txBody>
      </p:sp>
      <p:sp>
        <p:nvSpPr>
          <p:cNvPr id="3" name="Subtitle 2"/>
          <p:cNvSpPr>
            <a:spLocks noGrp="1"/>
          </p:cNvSpPr>
          <p:nvPr>
            <p:ph type="subTitle" idx="1"/>
          </p:nvPr>
        </p:nvSpPr>
        <p:spPr>
          <a:xfrm>
            <a:off x="513531" y="2938253"/>
            <a:ext cx="7843659" cy="1241822"/>
          </a:xfrm>
        </p:spPr>
        <p:txBody>
          <a:bodyPr>
            <a:normAutofit/>
          </a:bodyPr>
          <a:lstStyle>
            <a:lvl1pPr marL="0" indent="0" algn="l">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53358" y="445673"/>
            <a:ext cx="2996773" cy="729983"/>
          </a:xfrm>
          <a:prstGeom prst="rect">
            <a:avLst/>
          </a:prstGeom>
        </p:spPr>
      </p:pic>
    </p:spTree>
  </p:cSld>
  <p:clrMapOvr>
    <a:masterClrMapping/>
  </p:clrMapOvr>
  <p:extLst>
    <p:ext uri="{DCECCB84-F9BA-43D5-87BE-67443E8EF086}">
      <p15:sldGuideLst xmlns:p15="http://schemas.microsoft.com/office/powerpoint/2012/main">
        <p15:guide id="1" orient="horz" pos="1620" userDrawn="1">
          <p15:clr>
            <a:srgbClr val="FBAE40"/>
          </p15:clr>
        </p15:guide>
        <p15:guide id="2" orient="horz" pos="20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511689" y="1180214"/>
            <a:ext cx="8138160" cy="3402419"/>
          </a:xfrm>
        </p:spPr>
        <p:txBody>
          <a:bodyPr/>
          <a:lstStyle>
            <a:lvl2pPr>
              <a:defRPr sz="14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0"/>
          </p:nvPr>
        </p:nvSpPr>
        <p:spPr>
          <a:xfrm>
            <a:off x="521808" y="4652166"/>
            <a:ext cx="4050192" cy="398299"/>
          </a:xfrm>
        </p:spPr>
        <p:txBody>
          <a:bodyPr>
            <a:normAutofit/>
          </a:bodyPr>
          <a:lstStyle>
            <a:lvl1pPr marL="0" indent="0">
              <a:spcAft>
                <a:spcPts val="0"/>
              </a:spcAft>
              <a:buNone/>
              <a:defRPr sz="700"/>
            </a:lvl1pPr>
          </a:lstStyle>
          <a:p>
            <a:pPr lvl="0"/>
            <a:r>
              <a:rPr lang="en-US" dirty="0"/>
              <a:t>Click to edit Master text styles</a:t>
            </a:r>
          </a:p>
        </p:txBody>
      </p:sp>
      <p:sp>
        <p:nvSpPr>
          <p:cNvPr id="9" name="Text Placeholder 8"/>
          <p:cNvSpPr>
            <a:spLocks noGrp="1"/>
          </p:cNvSpPr>
          <p:nvPr>
            <p:ph type="body" sz="quarter" idx="11"/>
          </p:nvPr>
        </p:nvSpPr>
        <p:spPr>
          <a:xfrm>
            <a:off x="4624570" y="4651375"/>
            <a:ext cx="4029441" cy="388457"/>
          </a:xfrm>
        </p:spPr>
        <p:txBody>
          <a:bodyPr>
            <a:normAutofit/>
          </a:bodyPr>
          <a:lstStyle>
            <a:lvl1pPr marL="0" indent="0">
              <a:spcAft>
                <a:spcPts val="0"/>
              </a:spcAft>
              <a:buNone/>
              <a:defRPr sz="700"/>
            </a:lvl1pPr>
          </a:lstStyle>
          <a:p>
            <a:pPr lvl="0"/>
            <a:r>
              <a:rPr lang="en-US" dirty="0"/>
              <a:t>Click to edit Master text styles</a:t>
            </a: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orient="horz" pos="301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8" name="Rectangle 7"/>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2" name="Title 1"/>
          <p:cNvSpPr>
            <a:spLocks noGrp="1"/>
          </p:cNvSpPr>
          <p:nvPr>
            <p:ph type="title"/>
          </p:nvPr>
        </p:nvSpPr>
        <p:spPr>
          <a:xfrm>
            <a:off x="508627" y="1032697"/>
            <a:ext cx="7845552" cy="1428165"/>
          </a:xfrm>
        </p:spPr>
        <p:txBody>
          <a:bodyPr anchor="b">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519260" y="3173977"/>
            <a:ext cx="7845552" cy="1125140"/>
          </a:xfrm>
        </p:spPr>
        <p:txBody>
          <a:bodyPr>
            <a:normAutofit/>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grpSp>
        <p:nvGrpSpPr>
          <p:cNvPr id="7" name="Group 6"/>
          <p:cNvGrpSpPr/>
          <p:nvPr userDrawn="1"/>
        </p:nvGrpSpPr>
        <p:grpSpPr>
          <a:xfrm>
            <a:off x="0" y="2659703"/>
            <a:ext cx="8434144" cy="304800"/>
            <a:chOff x="0" y="2659703"/>
            <a:chExt cx="8434144" cy="304800"/>
          </a:xfrm>
        </p:grpSpPr>
        <p:grpSp>
          <p:nvGrpSpPr>
            <p:cNvPr id="23" name="Group 22"/>
            <p:cNvGrpSpPr/>
            <p:nvPr userDrawn="1"/>
          </p:nvGrpSpPr>
          <p:grpSpPr>
            <a:xfrm>
              <a:off x="0" y="2659703"/>
              <a:ext cx="8434144" cy="101600"/>
              <a:chOff x="0" y="2659703"/>
              <a:chExt cx="8434144" cy="101600"/>
            </a:xfrm>
          </p:grpSpPr>
          <p:sp>
            <p:nvSpPr>
              <p:cNvPr id="12" name="Oval 11"/>
              <p:cNvSpPr/>
              <p:nvPr userDrawn="1"/>
            </p:nvSpPr>
            <p:spPr>
              <a:xfrm>
                <a:off x="8332544" y="2659703"/>
                <a:ext cx="101600" cy="101600"/>
              </a:xfrm>
              <a:prstGeom prst="ellipse">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2659703"/>
                <a:ext cx="8382478" cy="101600"/>
              </a:xfrm>
              <a:prstGeom prst="rect">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p:cNvGrpSpPr/>
            <p:nvPr userDrawn="1"/>
          </p:nvGrpSpPr>
          <p:grpSpPr>
            <a:xfrm>
              <a:off x="0" y="2761303"/>
              <a:ext cx="8048892" cy="101600"/>
              <a:chOff x="0" y="2761303"/>
              <a:chExt cx="8048892" cy="101600"/>
            </a:xfrm>
          </p:grpSpPr>
          <p:sp>
            <p:nvSpPr>
              <p:cNvPr id="19" name="Rectangle 18"/>
              <p:cNvSpPr/>
              <p:nvPr userDrawn="1"/>
            </p:nvSpPr>
            <p:spPr>
              <a:xfrm>
                <a:off x="0" y="2761303"/>
                <a:ext cx="8001825" cy="101600"/>
              </a:xfrm>
              <a:prstGeom prst="rect">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userDrawn="1"/>
            </p:nvSpPr>
            <p:spPr>
              <a:xfrm>
                <a:off x="7947292" y="2761303"/>
                <a:ext cx="101600" cy="101600"/>
              </a:xfrm>
              <a:prstGeom prst="ellipse">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p:cNvGrpSpPr/>
            <p:nvPr userDrawn="1"/>
          </p:nvGrpSpPr>
          <p:grpSpPr>
            <a:xfrm>
              <a:off x="0" y="2862903"/>
              <a:ext cx="7653194" cy="101600"/>
              <a:chOff x="0" y="2862903"/>
              <a:chExt cx="7653194" cy="101600"/>
            </a:xfrm>
          </p:grpSpPr>
          <p:sp>
            <p:nvSpPr>
              <p:cNvPr id="20" name="Rectangle 19"/>
              <p:cNvSpPr/>
              <p:nvPr userDrawn="1"/>
            </p:nvSpPr>
            <p:spPr>
              <a:xfrm>
                <a:off x="0" y="2862903"/>
                <a:ext cx="7605695" cy="101600"/>
              </a:xfrm>
              <a:prstGeom prst="rect">
                <a:avLst/>
              </a:prstGeom>
              <a:solidFill>
                <a:srgbClr val="752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userDrawn="1"/>
            </p:nvSpPr>
            <p:spPr>
              <a:xfrm>
                <a:off x="7551594" y="2862903"/>
                <a:ext cx="101600" cy="101600"/>
              </a:xfrm>
              <a:prstGeom prst="ellipse">
                <a:avLst/>
              </a:prstGeom>
              <a:solidFill>
                <a:srgbClr val="752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2579185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orient="horz" pos="1476" userDrawn="1">
          <p15:clr>
            <a:srgbClr val="FBAE40"/>
          </p15:clr>
        </p15:guide>
        <p15:guide id="3" orient="horz" pos="21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6071"/>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08627" y="1032698"/>
            <a:ext cx="7845552" cy="1428165"/>
          </a:xfrm>
        </p:spPr>
        <p:txBody>
          <a:bodyPr anchor="b">
            <a:normAutofit/>
          </a:bodyPr>
          <a:lstStyle>
            <a:lvl1pPr>
              <a:defRPr sz="2800"/>
            </a:lvl1pPr>
          </a:lstStyle>
          <a:p>
            <a:r>
              <a:rPr lang="en-US" dirty="0"/>
              <a:t>Click to edit Master title style</a:t>
            </a:r>
          </a:p>
        </p:txBody>
      </p:sp>
      <p:sp>
        <p:nvSpPr>
          <p:cNvPr id="3" name="Text Placeholder 2"/>
          <p:cNvSpPr>
            <a:spLocks noGrp="1"/>
          </p:cNvSpPr>
          <p:nvPr>
            <p:ph type="body" idx="1"/>
          </p:nvPr>
        </p:nvSpPr>
        <p:spPr>
          <a:xfrm>
            <a:off x="519260" y="3152715"/>
            <a:ext cx="7845552" cy="1125140"/>
          </a:xfrm>
        </p:spPr>
        <p:txBody>
          <a:bodyPr>
            <a:normAutofit/>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cSld>
  <p:clrMapOvr>
    <a:masterClrMapping/>
  </p:clrMapOvr>
  <p:extLst>
    <p:ext uri="{DCECCB84-F9BA-43D5-87BE-67443E8EF086}">
      <p15:sldGuideLst xmlns:p15="http://schemas.microsoft.com/office/powerpoint/2012/main">
        <p15:guide id="1" orient="horz" pos="1476" userDrawn="1">
          <p15:clr>
            <a:srgbClr val="FBAE40"/>
          </p15:clr>
        </p15:guide>
        <p15:guide id="2" orient="horz" pos="21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7886700"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879" y="146252"/>
            <a:ext cx="8138160" cy="914400"/>
          </a:xfrm>
        </p:spPr>
        <p:txBody>
          <a:body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57295"/>
            <a:ext cx="2949178" cy="120015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87391" y="1257296"/>
            <a:ext cx="4629150" cy="3452928"/>
          </a:xfrm>
        </p:spPr>
        <p:txBody>
          <a:bodyPr>
            <a:normAutofit/>
          </a:bodyPr>
          <a:lstStyle>
            <a:lvl1pPr>
              <a:defRPr sz="1800"/>
            </a:lvl1pPr>
            <a:lvl2pPr>
              <a:defRPr sz="18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585042"/>
            <a:ext cx="2949178" cy="2125182"/>
          </a:xfrm>
        </p:spPr>
        <p:txBody>
          <a:bodyPr>
            <a:norm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265274"/>
            <a:ext cx="1971675" cy="3367449"/>
          </a:xfrm>
        </p:spPr>
        <p:txBody>
          <a:bodyPr vert="eaVert"/>
          <a:lstStyle>
            <a:lvl1pPr>
              <a:defRPr sz="1800"/>
            </a:lvl1pPr>
          </a:lstStyle>
          <a:p>
            <a:r>
              <a:rPr lang="en-US" dirty="0"/>
              <a:t>Click to edit Master title style</a:t>
            </a:r>
          </a:p>
        </p:txBody>
      </p:sp>
      <p:sp>
        <p:nvSpPr>
          <p:cNvPr id="3" name="Vertical Text Placeholder 2"/>
          <p:cNvSpPr>
            <a:spLocks noGrp="1"/>
          </p:cNvSpPr>
          <p:nvPr>
            <p:ph type="body" orient="vert" idx="1"/>
          </p:nvPr>
        </p:nvSpPr>
        <p:spPr>
          <a:xfrm>
            <a:off x="628650" y="1265274"/>
            <a:ext cx="5800725" cy="3367449"/>
          </a:xfrm>
        </p:spPr>
        <p:txBody>
          <a:bodyPr vert="eaVert">
            <a:normAutofit/>
          </a:bodyPr>
          <a:lstStyle>
            <a:lvl1pPr>
              <a:defRPr sz="1400"/>
            </a:lvl1pPr>
            <a:lvl2pPr>
              <a:defRPr sz="110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851" y="194928"/>
            <a:ext cx="8138160" cy="73150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11689" y="1173126"/>
            <a:ext cx="8138160" cy="35375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958019"/>
            <a:ext cx="8486776" cy="45719"/>
          </a:xfrm>
          <a:prstGeom prst="rect">
            <a:avLst/>
          </a:prstGeom>
          <a:solidFill>
            <a:srgbClr val="3E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8469631" y="958017"/>
            <a:ext cx="45719" cy="45719"/>
          </a:xfrm>
          <a:prstGeom prst="ellipse">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4606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70" r:id="rId10"/>
    <p:sldLayoutId id="2147483671" r:id="rId11"/>
  </p:sldLayoutIdLst>
  <p:txStyles>
    <p:titleStyle>
      <a:lvl1pPr algn="l" defTabSz="685800" rtl="0" eaLnBrk="1" latinLnBrk="0" hangingPunct="1">
        <a:lnSpc>
          <a:spcPct val="90000"/>
        </a:lnSpc>
        <a:spcBef>
          <a:spcPct val="0"/>
        </a:spcBef>
        <a:buNone/>
        <a:defRPr sz="2200" b="1" i="0" kern="1200">
          <a:solidFill>
            <a:schemeClr val="accent1"/>
          </a:solidFill>
          <a:latin typeface="Arial" panose="020B0604020202020204" pitchFamily="34" charset="0"/>
          <a:ea typeface="Verdana" charset="0"/>
          <a:cs typeface="Arial" panose="020B0604020202020204" pitchFamily="34" charset="0"/>
        </a:defRPr>
      </a:lvl1pPr>
    </p:titleStyle>
    <p:body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1620" userDrawn="1">
          <p15:clr>
            <a:srgbClr val="F26B43"/>
          </p15:clr>
        </p15:guide>
        <p15:guide id="3" orient="horz" pos="516" userDrawn="1">
          <p15:clr>
            <a:srgbClr val="F26B43"/>
          </p15:clr>
        </p15:guide>
        <p15:guide id="4" pos="384" userDrawn="1">
          <p15:clr>
            <a:srgbClr val="F26B43"/>
          </p15:clr>
        </p15:guide>
        <p15:guide id="5" orient="horz" pos="8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rcgp.org.uk/clinical-and-research/resources/toolkits/inflammatory-arthritis-toolkit.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13.tiff"/><Relationship Id="rId4" Type="http://schemas.openxmlformats.org/officeDocument/2006/relationships/image" Target="../media/image7.jpeg"/><Relationship Id="rId9"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0.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18.png"/><Relationship Id="rId18" Type="http://schemas.openxmlformats.org/officeDocument/2006/relationships/image" Target="NULL"/><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NULL"/><Relationship Id="rId17" Type="http://schemas.openxmlformats.org/officeDocument/2006/relationships/image" Target="../media/image24.png"/><Relationship Id="rId2" Type="http://schemas.openxmlformats.org/officeDocument/2006/relationships/notesSlide" Target="../notesSlides/notesSlide12.xm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media/image22.png"/><Relationship Id="rId5" Type="http://schemas.openxmlformats.org/officeDocument/2006/relationships/image" Target="../media/image20.png"/><Relationship Id="rId15" Type="http://schemas.openxmlformats.org/officeDocument/2006/relationships/image" Target="../media/image23.pn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7.png"/><Relationship Id="rId14" Type="http://schemas.openxmlformats.org/officeDocument/2006/relationships/image" Target="NUL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14.xml.rels><?xml version="1.0" encoding="UTF-8" standalone="yes"?>
<Relationships xmlns="http://schemas.openxmlformats.org/package/2006/relationships"><Relationship Id="rId3" Type="http://schemas.openxmlformats.org/officeDocument/2006/relationships/hyperlink" Target="https://www.psoriasis.org/about-psoriatic-arthriti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medicine.medscape.com/article/2196539-prin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21.png"/><Relationship Id="rId3" Type="http://schemas.openxmlformats.org/officeDocument/2006/relationships/image" Target="../media/image26.png"/><Relationship Id="rId7" Type="http://schemas.openxmlformats.org/officeDocument/2006/relationships/image" Target="../media/image28.png"/><Relationship Id="rId12" Type="http://schemas.openxmlformats.org/officeDocument/2006/relationships/image" Target="NULL"/><Relationship Id="rId2" Type="http://schemas.openxmlformats.org/officeDocument/2006/relationships/notesSlide" Target="../notesSlides/notesSlide17.xm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media/image20.png"/><Relationship Id="rId5" Type="http://schemas.openxmlformats.org/officeDocument/2006/relationships/image" Target="../media/image27.png"/><Relationship Id="rId15" Type="http://schemas.openxmlformats.org/officeDocument/2006/relationships/image" Target="../media/image30.pn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29.png"/><Relationship Id="rId14" Type="http://schemas.openxmlformats.org/officeDocument/2006/relationships/image" Target="NUL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all" dirty="0"/>
              <a:t>ASia-Pacific Initiative for Rheumatology Nurse Education (ASPIRE)</a:t>
            </a:r>
          </a:p>
        </p:txBody>
      </p:sp>
      <p:sp>
        <p:nvSpPr>
          <p:cNvPr id="5" name="Subtitle 4">
            <a:extLst>
              <a:ext uri="{FF2B5EF4-FFF2-40B4-BE49-F238E27FC236}">
                <a16:creationId xmlns:a16="http://schemas.microsoft.com/office/drawing/2014/main" id="{4D8B36A6-4862-4372-A7F2-83BA4218317C}"/>
              </a:ext>
            </a:extLst>
          </p:cNvPr>
          <p:cNvSpPr>
            <a:spLocks noGrp="1"/>
          </p:cNvSpPr>
          <p:nvPr>
            <p:ph type="subTitle" idx="1"/>
          </p:nvPr>
        </p:nvSpPr>
        <p:spPr/>
        <p:txBody>
          <a:bodyPr vert="horz" lIns="91440" tIns="45720" rIns="91440" bIns="45720" rtlCol="0" anchor="t">
            <a:normAutofit/>
          </a:bodyPr>
          <a:lstStyle/>
          <a:p>
            <a:r>
              <a:rPr lang="en-SG"/>
              <a:t>MEM/RHM/FEB/2021/AP001</a:t>
            </a:r>
            <a:endParaRPr lang="en-US"/>
          </a:p>
        </p:txBody>
      </p:sp>
    </p:spTree>
    <p:extLst>
      <p:ext uri="{BB962C8B-B14F-4D97-AF65-F5344CB8AC3E}">
        <p14:creationId xmlns:p14="http://schemas.microsoft.com/office/powerpoint/2010/main" val="113652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all" dirty="0"/>
              <a:t>MODULE: </a:t>
            </a:r>
            <a:r>
              <a:rPr lang="ko-KR" altLang="en-US" cap="all" dirty="0" err="1" smtClean="0"/>
              <a:t>건선관절염</a:t>
            </a:r>
            <a:endParaRPr lang="en-US" cap="all" dirty="0"/>
          </a:p>
        </p:txBody>
      </p:sp>
      <p:sp>
        <p:nvSpPr>
          <p:cNvPr id="5" name="Subtitle 4">
            <a:extLst>
              <a:ext uri="{FF2B5EF4-FFF2-40B4-BE49-F238E27FC236}">
                <a16:creationId xmlns:a16="http://schemas.microsoft.com/office/drawing/2014/main" id="{4D8B36A6-4862-4372-A7F2-83BA4218317C}"/>
              </a:ext>
            </a:extLst>
          </p:cNvPr>
          <p:cNvSpPr>
            <a:spLocks noGrp="1"/>
          </p:cNvSpPr>
          <p:nvPr>
            <p:ph type="subTitle" idx="1"/>
          </p:nvPr>
        </p:nvSpPr>
        <p:spPr/>
        <p:txBody>
          <a:bodyPr/>
          <a:lstStyle/>
          <a:p>
            <a:endParaRPr lang="en-SG" dirty="0"/>
          </a:p>
        </p:txBody>
      </p:sp>
    </p:spTree>
    <p:extLst>
      <p:ext uri="{BB962C8B-B14F-4D97-AF65-F5344CB8AC3E}">
        <p14:creationId xmlns:p14="http://schemas.microsoft.com/office/powerpoint/2010/main" val="712656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목적</a:t>
            </a:r>
            <a:endParaRPr lang="en-US" dirty="0"/>
          </a:p>
        </p:txBody>
      </p:sp>
      <p:sp>
        <p:nvSpPr>
          <p:cNvPr id="7" name="Text Placeholder 6"/>
          <p:cNvSpPr>
            <a:spLocks noGrp="1"/>
          </p:cNvSpPr>
          <p:nvPr>
            <p:ph type="body" sz="quarter" idx="10"/>
          </p:nvPr>
        </p:nvSpPr>
        <p:spPr/>
        <p:txBody>
          <a:bodyPr/>
          <a:lstStyle/>
          <a:p>
            <a:endParaRPr lang="en-US" dirty="0"/>
          </a:p>
        </p:txBody>
      </p:sp>
      <p:sp>
        <p:nvSpPr>
          <p:cNvPr id="13" name="Text Placeholder 12"/>
          <p:cNvSpPr>
            <a:spLocks noGrp="1"/>
          </p:cNvSpPr>
          <p:nvPr>
            <p:ph type="body" sz="quarter" idx="11"/>
          </p:nvPr>
        </p:nvSpPr>
        <p:spPr/>
        <p:txBody>
          <a:bodyPr/>
          <a:lstStyle/>
          <a:p>
            <a:endParaRPr lang="en-US" dirty="0"/>
          </a:p>
        </p:txBody>
      </p:sp>
      <p:sp>
        <p:nvSpPr>
          <p:cNvPr id="8" name="Content Placeholder 2"/>
          <p:cNvSpPr>
            <a:spLocks noGrp="1"/>
          </p:cNvSpPr>
          <p:nvPr>
            <p:ph idx="1"/>
          </p:nvPr>
        </p:nvSpPr>
        <p:spPr>
          <a:xfrm>
            <a:off x="518723" y="1152079"/>
            <a:ext cx="8103470" cy="3343402"/>
          </a:xfrm>
        </p:spPr>
        <p:txBody>
          <a:bodyPr/>
          <a:lstStyle/>
          <a:p>
            <a:pPr marL="342900" indent="-342900">
              <a:spcAft>
                <a:spcPts val="600"/>
              </a:spcAft>
              <a:buFont typeface="+mj-lt"/>
              <a:buAutoNum type="arabicPeriod"/>
            </a:pPr>
            <a:r>
              <a:rPr lang="ko-KR" altLang="en-US" dirty="0" smtClean="0"/>
              <a:t>건선관절염의 임상적인 특성과 병태생리에 대해 설명한다</a:t>
            </a:r>
            <a:r>
              <a:rPr lang="en-US" altLang="ko-KR" dirty="0" smtClean="0"/>
              <a:t>. </a:t>
            </a:r>
          </a:p>
          <a:p>
            <a:pPr marL="342900" indent="-342900">
              <a:spcAft>
                <a:spcPts val="600"/>
              </a:spcAft>
              <a:buFont typeface="+mj-lt"/>
              <a:buAutoNum type="arabicPeriod"/>
            </a:pPr>
            <a:r>
              <a:rPr lang="ko-KR" altLang="en-US" dirty="0" smtClean="0"/>
              <a:t>건선관절염을 진단하고 평가하는 방법을 설명한다</a:t>
            </a:r>
            <a:r>
              <a:rPr lang="en-US" altLang="ko-KR" dirty="0" smtClean="0"/>
              <a:t>. </a:t>
            </a:r>
            <a:endParaRPr lang="en-US" dirty="0"/>
          </a:p>
          <a:p>
            <a:pPr marL="342900" indent="-342900">
              <a:spcAft>
                <a:spcPts val="600"/>
              </a:spcAft>
              <a:buFont typeface="+mj-lt"/>
              <a:buAutoNum type="arabicPeriod"/>
            </a:pPr>
            <a:r>
              <a:rPr lang="ko-KR" altLang="en-US" dirty="0" err="1" smtClean="0"/>
              <a:t>건선관절염</a:t>
            </a:r>
            <a:r>
              <a:rPr lang="ko-KR" altLang="en-US" dirty="0" smtClean="0"/>
              <a:t> 환자에서 다양한 치료와 관리 방법을 확인한다</a:t>
            </a:r>
            <a:r>
              <a:rPr lang="en-US" altLang="ko-KR" dirty="0" smtClean="0"/>
              <a:t>. </a:t>
            </a:r>
          </a:p>
          <a:p>
            <a:pPr marL="342900" indent="-342900">
              <a:spcAft>
                <a:spcPts val="600"/>
              </a:spcAft>
              <a:buFont typeface="+mj-lt"/>
              <a:buAutoNum type="arabicPeriod"/>
            </a:pPr>
            <a:r>
              <a:rPr lang="ko-KR" altLang="en-US" dirty="0" err="1" smtClean="0"/>
              <a:t>건선관절염</a:t>
            </a:r>
            <a:r>
              <a:rPr lang="ko-KR" altLang="en-US" dirty="0" smtClean="0"/>
              <a:t> 환자의 관리에서 간호사의 역할을 기술한다</a:t>
            </a:r>
            <a:r>
              <a:rPr lang="en-US" altLang="ko-KR" dirty="0" smtClean="0"/>
              <a:t>. </a:t>
            </a:r>
            <a:endParaRPr lang="en-US" dirty="0"/>
          </a:p>
        </p:txBody>
      </p:sp>
    </p:spTree>
    <p:extLst>
      <p:ext uri="{BB962C8B-B14F-4D97-AF65-F5344CB8AC3E}">
        <p14:creationId xmlns:p14="http://schemas.microsoft.com/office/powerpoint/2010/main" val="1465265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내용 목차</a:t>
            </a:r>
            <a:endParaRPr lang="en-US" dirty="0"/>
          </a:p>
        </p:txBody>
      </p:sp>
      <p:sp>
        <p:nvSpPr>
          <p:cNvPr id="6" name="Text Placeholder 5"/>
          <p:cNvSpPr>
            <a:spLocks noGrp="1"/>
          </p:cNvSpPr>
          <p:nvPr>
            <p:ph type="body" sz="quarter" idx="10"/>
          </p:nvPr>
        </p:nvSpPr>
        <p:spPr/>
        <p:txBody>
          <a:bodyPr/>
          <a:lstStyle/>
          <a:p>
            <a:endParaRPr lang="en-US" dirty="0"/>
          </a:p>
        </p:txBody>
      </p:sp>
      <p:sp>
        <p:nvSpPr>
          <p:cNvPr id="9" name="Text Placeholder 8"/>
          <p:cNvSpPr>
            <a:spLocks noGrp="1"/>
          </p:cNvSpPr>
          <p:nvPr>
            <p:ph type="body" sz="quarter" idx="11"/>
          </p:nvPr>
        </p:nvSpPr>
        <p:spPr/>
        <p:txBody>
          <a:bodyPr/>
          <a:lstStyle/>
          <a:p>
            <a:endParaRPr lang="en-US" dirty="0"/>
          </a:p>
        </p:txBody>
      </p:sp>
      <p:sp>
        <p:nvSpPr>
          <p:cNvPr id="7" name="Content Placeholder 2"/>
          <p:cNvSpPr>
            <a:spLocks noGrp="1"/>
          </p:cNvSpPr>
          <p:nvPr>
            <p:ph idx="1"/>
          </p:nvPr>
        </p:nvSpPr>
        <p:spPr>
          <a:xfrm>
            <a:off x="518723" y="1152079"/>
            <a:ext cx="8103470" cy="3343402"/>
          </a:xfrm>
        </p:spPr>
        <p:txBody>
          <a:bodyPr/>
          <a:lstStyle/>
          <a:p>
            <a:pPr>
              <a:spcAft>
                <a:spcPts val="1200"/>
              </a:spcAft>
            </a:pPr>
            <a:r>
              <a:rPr lang="en-US" dirty="0"/>
              <a:t>Section 1: </a:t>
            </a:r>
            <a:r>
              <a:rPr lang="ko-KR" altLang="en-US" dirty="0" smtClean="0"/>
              <a:t>서론</a:t>
            </a:r>
            <a:endParaRPr lang="en-US" altLang="ko-KR" dirty="0" smtClean="0"/>
          </a:p>
          <a:p>
            <a:pPr>
              <a:spcAft>
                <a:spcPts val="1200"/>
              </a:spcAft>
            </a:pPr>
            <a:r>
              <a:rPr lang="en-US" dirty="0" smtClean="0"/>
              <a:t>Section </a:t>
            </a:r>
            <a:r>
              <a:rPr lang="en-US" dirty="0"/>
              <a:t>2: </a:t>
            </a:r>
            <a:r>
              <a:rPr lang="ko-KR" altLang="en-US" dirty="0" smtClean="0"/>
              <a:t>건선관절염의 진단과 평가</a:t>
            </a:r>
            <a:endParaRPr lang="en-US" altLang="ko-KR" dirty="0" smtClean="0"/>
          </a:p>
          <a:p>
            <a:pPr>
              <a:spcAft>
                <a:spcPts val="1200"/>
              </a:spcAft>
            </a:pPr>
            <a:r>
              <a:rPr lang="en-US" dirty="0" smtClean="0"/>
              <a:t>Section </a:t>
            </a:r>
            <a:r>
              <a:rPr lang="en-US" dirty="0"/>
              <a:t>3: </a:t>
            </a:r>
            <a:r>
              <a:rPr lang="ko-KR" altLang="en-US" dirty="0" smtClean="0"/>
              <a:t>건선관절염의 치료와 관리</a:t>
            </a:r>
            <a:r>
              <a:rPr lang="en-US" dirty="0"/>
              <a:t>		</a:t>
            </a:r>
          </a:p>
          <a:p>
            <a:pPr>
              <a:spcAft>
                <a:spcPts val="1200"/>
              </a:spcAft>
            </a:pPr>
            <a:r>
              <a:rPr lang="en-US" dirty="0"/>
              <a:t>Section 4: </a:t>
            </a:r>
            <a:r>
              <a:rPr lang="ko-KR" altLang="en-US" dirty="0" err="1" smtClean="0"/>
              <a:t>건선관절염</a:t>
            </a:r>
            <a:r>
              <a:rPr lang="ko-KR" altLang="en-US" dirty="0" smtClean="0"/>
              <a:t> 환자 관리에서 간호사의 역할</a:t>
            </a:r>
            <a:endParaRPr lang="en-US" dirty="0"/>
          </a:p>
          <a:p>
            <a:pPr>
              <a:spcAft>
                <a:spcPts val="1200"/>
              </a:spcAft>
            </a:pPr>
            <a:r>
              <a:rPr lang="en-US" dirty="0"/>
              <a:t>Section 5: </a:t>
            </a:r>
            <a:r>
              <a:rPr lang="ko-KR" altLang="en-US" dirty="0" err="1" smtClean="0"/>
              <a:t>건선관절염</a:t>
            </a:r>
            <a:r>
              <a:rPr lang="ko-KR" altLang="en-US" dirty="0"/>
              <a:t> </a:t>
            </a:r>
            <a:r>
              <a:rPr lang="ko-KR" altLang="en-US" dirty="0" smtClean="0"/>
              <a:t>증례 </a:t>
            </a:r>
            <a:endParaRPr lang="en-US" dirty="0"/>
          </a:p>
        </p:txBody>
      </p:sp>
    </p:spTree>
    <p:extLst>
      <p:ext uri="{BB962C8B-B14F-4D97-AF65-F5344CB8AC3E}">
        <p14:creationId xmlns:p14="http://schemas.microsoft.com/office/powerpoint/2010/main" val="350746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Section 1: </a:t>
            </a:r>
            <a:r>
              <a:rPr lang="ko-KR" altLang="en-US" dirty="0" smtClean="0"/>
              <a:t>서론</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8917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개요</a:t>
            </a:r>
            <a:endParaRPr lang="en-US" dirty="0"/>
          </a:p>
        </p:txBody>
      </p:sp>
      <p:sp>
        <p:nvSpPr>
          <p:cNvPr id="3" name="Content Placeholder 2"/>
          <p:cNvSpPr>
            <a:spLocks noGrp="1"/>
          </p:cNvSpPr>
          <p:nvPr>
            <p:ph idx="1"/>
          </p:nvPr>
        </p:nvSpPr>
        <p:spPr/>
        <p:txBody>
          <a:bodyPr/>
          <a:lstStyle/>
          <a:p>
            <a:pPr marL="342900" indent="-342900">
              <a:spcAft>
                <a:spcPts val="600"/>
              </a:spcAft>
              <a:buFont typeface="+mj-lt"/>
              <a:buAutoNum type="arabicPeriod"/>
            </a:pPr>
            <a:r>
              <a:rPr lang="ko-KR" altLang="en-US" dirty="0" smtClean="0"/>
              <a:t>염증성 관절염의 개요</a:t>
            </a:r>
            <a:endParaRPr lang="en-US" dirty="0"/>
          </a:p>
          <a:p>
            <a:pPr marL="342900" indent="-342900">
              <a:spcAft>
                <a:spcPts val="600"/>
              </a:spcAft>
              <a:buFont typeface="+mj-lt"/>
              <a:buAutoNum type="arabicPeriod"/>
            </a:pPr>
            <a:r>
              <a:rPr lang="ko-KR" altLang="en-US" dirty="0" smtClean="0"/>
              <a:t>건선관절염 </a:t>
            </a:r>
            <a:r>
              <a:rPr lang="ko-KR" altLang="en-US" dirty="0" err="1" smtClean="0"/>
              <a:t>유병율과</a:t>
            </a:r>
            <a:r>
              <a:rPr lang="ko-KR" altLang="en-US" dirty="0" smtClean="0"/>
              <a:t> </a:t>
            </a:r>
            <a:r>
              <a:rPr lang="ko-KR" altLang="en-US" dirty="0" err="1" smtClean="0"/>
              <a:t>질병과정</a:t>
            </a:r>
            <a:endParaRPr lang="en-US" dirty="0"/>
          </a:p>
          <a:p>
            <a:pPr marL="342900" indent="-342900">
              <a:spcAft>
                <a:spcPts val="600"/>
              </a:spcAft>
              <a:buFont typeface="+mj-lt"/>
              <a:buAutoNum type="arabicPeriod"/>
            </a:pPr>
            <a:r>
              <a:rPr lang="ko-KR" altLang="en-US" dirty="0" smtClean="0"/>
              <a:t>건선관절염의 영향</a:t>
            </a:r>
            <a:endParaRPr lang="en-US" dirty="0"/>
          </a:p>
          <a:p>
            <a:pPr marL="342900" indent="-342900">
              <a:spcAft>
                <a:spcPts val="600"/>
              </a:spcAft>
              <a:buFont typeface="+mj-lt"/>
              <a:buAutoNum type="arabicPeriod"/>
            </a:pPr>
            <a:r>
              <a:rPr lang="ko-KR" altLang="en-US" dirty="0" smtClean="0"/>
              <a:t>건선관절염의 위험요인</a:t>
            </a:r>
            <a:endParaRPr lang="en-US" dirty="0"/>
          </a:p>
          <a:p>
            <a:pPr marL="342900" indent="-342900">
              <a:spcAft>
                <a:spcPts val="600"/>
              </a:spcAft>
              <a:buFont typeface="+mj-lt"/>
              <a:buAutoNum type="arabicPeriod"/>
            </a:pPr>
            <a:r>
              <a:rPr lang="ko-KR" altLang="en-US" dirty="0" smtClean="0"/>
              <a:t>건선관절염에서 나쁜 예후에 해당하는 위험 요인</a:t>
            </a:r>
            <a:endParaRPr lang="en-US" dirty="0"/>
          </a:p>
          <a:p>
            <a:pPr marL="342900" indent="-342900">
              <a:spcAft>
                <a:spcPts val="600"/>
              </a:spcAft>
              <a:buFont typeface="+mj-lt"/>
              <a:buAutoNum type="arabicPeriod"/>
            </a:pPr>
            <a:endParaRPr lang="en-US" dirty="0"/>
          </a:p>
          <a:p>
            <a:pPr marL="342900" indent="-342900">
              <a:spcAft>
                <a:spcPts val="600"/>
              </a:spcAft>
              <a:buFont typeface="+mj-lt"/>
              <a:buAutoNum type="arabicPeriod"/>
            </a:pPr>
            <a:endParaRPr lang="en-US" dirty="0"/>
          </a:p>
        </p:txBody>
      </p:sp>
      <p:sp>
        <p:nvSpPr>
          <p:cNvPr id="7" name="Text Placeholder 6"/>
          <p:cNvSpPr>
            <a:spLocks noGrp="1"/>
          </p:cNvSpPr>
          <p:nvPr>
            <p:ph type="body" sz="quarter" idx="10"/>
          </p:nvPr>
        </p:nvSpPr>
        <p:spPr/>
        <p:txBody>
          <a:bodyPr/>
          <a:lstStyle/>
          <a:p>
            <a:r>
              <a:rPr lang="en-US" dirty="0"/>
              <a:t>PsA, psoriatic arthritis.</a:t>
            </a:r>
          </a:p>
        </p:txBody>
      </p:sp>
      <p:sp>
        <p:nvSpPr>
          <p:cNvPr id="13" name="Text Placeholder 12"/>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219930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sz="3200" baseline="30000" dirty="0" smtClean="0"/>
              <a:t>염증성 관절염의 개요</a:t>
            </a:r>
            <a:r>
              <a:rPr lang="en-SG" sz="2000" baseline="30000" dirty="0" smtClean="0"/>
              <a:t>1-2</a:t>
            </a:r>
            <a:endParaRPr lang="en-SG" sz="2000" baseline="30000" dirty="0"/>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755043"/>
            <a:ext cx="4029441" cy="388457"/>
          </a:xfrm>
        </p:spPr>
        <p:txBody>
          <a:bodyPr>
            <a:normAutofit lnSpcReduction="10000"/>
          </a:bodyPr>
          <a:lstStyle/>
          <a:p>
            <a:r>
              <a:rPr lang="en-SG" dirty="0"/>
              <a:t>1.</a:t>
            </a:r>
            <a:r>
              <a:rPr lang="en-US" dirty="0"/>
              <a:t> Royal College of General Practitioners, UK. Inflammatory Arthritis Toolkit. Available at: </a:t>
            </a:r>
            <a:r>
              <a:rPr lang="en-US" dirty="0">
                <a:hlinkClick r:id="rId3"/>
              </a:rPr>
              <a:t>https://www.rcgp.org.uk/clinical-and-research/resources/toolkits/inflammatory-arthritis-toolkit.aspx</a:t>
            </a:r>
            <a:endParaRPr lang="en-US" dirty="0"/>
          </a:p>
          <a:p>
            <a:r>
              <a:rPr lang="en-US" dirty="0"/>
              <a:t>2. Giannelli A. Rheumatol Ther. 2019; 6:5-21.</a:t>
            </a:r>
            <a:endParaRPr lang="en-SG" dirty="0"/>
          </a:p>
          <a:p>
            <a:endParaRPr lang="en-SG" dirty="0"/>
          </a:p>
          <a:p>
            <a:endParaRPr lang="en-SG" dirty="0"/>
          </a:p>
        </p:txBody>
      </p:sp>
      <p:sp>
        <p:nvSpPr>
          <p:cNvPr id="6" name="Rectangle: Rounded Corners 5">
            <a:extLst>
              <a:ext uri="{FF2B5EF4-FFF2-40B4-BE49-F238E27FC236}">
                <a16:creationId xmlns:a16="http://schemas.microsoft.com/office/drawing/2014/main" id="{8BF06AC7-DED4-4A31-BEF4-60C07A697E64}"/>
              </a:ext>
            </a:extLst>
          </p:cNvPr>
          <p:cNvSpPr/>
          <p:nvPr/>
        </p:nvSpPr>
        <p:spPr>
          <a:xfrm>
            <a:off x="414432" y="1495681"/>
            <a:ext cx="2402606" cy="282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smtClean="0">
                <a:latin typeface="Arial" panose="020B0604020202020204" pitchFamily="34" charset="0"/>
                <a:cs typeface="Arial" panose="020B0604020202020204" pitchFamily="34" charset="0"/>
              </a:rPr>
              <a:t>류마티스 관절염</a:t>
            </a:r>
            <a:r>
              <a:rPr lang="en-SG" b="1" dirty="0" smtClean="0">
                <a:latin typeface="Arial" panose="020B0604020202020204" pitchFamily="34" charset="0"/>
                <a:cs typeface="Arial" panose="020B0604020202020204" pitchFamily="34" charset="0"/>
              </a:rPr>
              <a:t>(</a:t>
            </a:r>
            <a:r>
              <a:rPr lang="en-SG" b="1" dirty="0">
                <a:latin typeface="Arial" panose="020B0604020202020204" pitchFamily="34" charset="0"/>
                <a:cs typeface="Arial" panose="020B0604020202020204" pitchFamily="34" charset="0"/>
              </a:rPr>
              <a:t>RA)</a:t>
            </a:r>
          </a:p>
        </p:txBody>
      </p:sp>
      <p:sp>
        <p:nvSpPr>
          <p:cNvPr id="7" name="Rectangle: Rounded Corners 6">
            <a:extLst>
              <a:ext uri="{FF2B5EF4-FFF2-40B4-BE49-F238E27FC236}">
                <a16:creationId xmlns:a16="http://schemas.microsoft.com/office/drawing/2014/main" id="{1705914F-5177-4540-AD7E-35EB1211D9C8}"/>
              </a:ext>
            </a:extLst>
          </p:cNvPr>
          <p:cNvSpPr/>
          <p:nvPr/>
        </p:nvSpPr>
        <p:spPr>
          <a:xfrm>
            <a:off x="2997848" y="1495681"/>
            <a:ext cx="2700000" cy="282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smtClean="0">
                <a:latin typeface="Arial" panose="020B0604020202020204" pitchFamily="34" charset="0"/>
                <a:cs typeface="Arial" panose="020B0604020202020204" pitchFamily="34" charset="0"/>
              </a:rPr>
              <a:t>척추관절염</a:t>
            </a:r>
            <a:r>
              <a:rPr lang="en-SG" b="1" dirty="0" smtClean="0">
                <a:latin typeface="Arial" panose="020B0604020202020204" pitchFamily="34" charset="0"/>
                <a:cs typeface="Arial" panose="020B0604020202020204" pitchFamily="34" charset="0"/>
              </a:rPr>
              <a:t> </a:t>
            </a:r>
            <a:r>
              <a:rPr lang="en-SG" b="1" dirty="0">
                <a:latin typeface="Arial" panose="020B0604020202020204" pitchFamily="34" charset="0"/>
                <a:cs typeface="Arial" panose="020B0604020202020204" pitchFamily="34" charset="0"/>
              </a:rPr>
              <a:t>(SpA)</a:t>
            </a:r>
          </a:p>
        </p:txBody>
      </p:sp>
      <p:sp>
        <p:nvSpPr>
          <p:cNvPr id="8" name="Rectangle: Rounded Corners 7">
            <a:extLst>
              <a:ext uri="{FF2B5EF4-FFF2-40B4-BE49-F238E27FC236}">
                <a16:creationId xmlns:a16="http://schemas.microsoft.com/office/drawing/2014/main" id="{DF103A14-770A-4A93-983D-77FC76620CE5}"/>
              </a:ext>
            </a:extLst>
          </p:cNvPr>
          <p:cNvSpPr/>
          <p:nvPr/>
        </p:nvSpPr>
        <p:spPr>
          <a:xfrm>
            <a:off x="5878657" y="1495681"/>
            <a:ext cx="3100399" cy="282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err="1" smtClean="0">
                <a:latin typeface="Arial" panose="020B0604020202020204" pitchFamily="34" charset="0"/>
                <a:cs typeface="Arial" panose="020B0604020202020204" pitchFamily="34" charset="0"/>
              </a:rPr>
              <a:t>건선관절염</a:t>
            </a:r>
            <a:r>
              <a:rPr lang="en-SG" b="1" dirty="0" smtClean="0">
                <a:latin typeface="Arial" panose="020B0604020202020204" pitchFamily="34" charset="0"/>
                <a:cs typeface="Arial" panose="020B0604020202020204" pitchFamily="34" charset="0"/>
              </a:rPr>
              <a:t>(</a:t>
            </a:r>
            <a:r>
              <a:rPr lang="en-SG" b="1" dirty="0">
                <a:latin typeface="Arial" panose="020B0604020202020204" pitchFamily="34" charset="0"/>
                <a:cs typeface="Arial" panose="020B0604020202020204" pitchFamily="34" charset="0"/>
              </a:rPr>
              <a:t>PsA)</a:t>
            </a:r>
            <a:r>
              <a:rPr lang="en-US" baseline="30000" dirty="0">
                <a:latin typeface="Arial" panose="020B0604020202020204" pitchFamily="34" charset="0"/>
                <a:cs typeface="Arial" panose="020B0604020202020204" pitchFamily="34" charset="0"/>
              </a:rPr>
              <a:t>1-2</a:t>
            </a:r>
            <a:endParaRPr lang="en-SG" b="1" dirty="0">
              <a:latin typeface="Arial" panose="020B060402020202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79818FD8-312B-4F65-83DB-762D270C79C8}"/>
              </a:ext>
            </a:extLst>
          </p:cNvPr>
          <p:cNvSpPr txBox="1">
            <a:spLocks/>
          </p:cNvSpPr>
          <p:nvPr/>
        </p:nvSpPr>
        <p:spPr>
          <a:xfrm>
            <a:off x="511689" y="1129317"/>
            <a:ext cx="8138159" cy="398299"/>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KR" altLang="en-US" dirty="0" smtClean="0"/>
              <a:t>염증성 관절염의 가장 흔한 종류는</a:t>
            </a:r>
            <a:r>
              <a:rPr lang="en-US" baseline="30000" dirty="0" smtClean="0"/>
              <a:t>1</a:t>
            </a:r>
            <a:r>
              <a:rPr lang="en-US" dirty="0"/>
              <a:t>:</a:t>
            </a:r>
            <a:endParaRPr lang="en-SG" dirty="0"/>
          </a:p>
        </p:txBody>
      </p:sp>
      <p:sp>
        <p:nvSpPr>
          <p:cNvPr id="11" name="Content Placeholder 2">
            <a:extLst>
              <a:ext uri="{FF2B5EF4-FFF2-40B4-BE49-F238E27FC236}">
                <a16:creationId xmlns:a16="http://schemas.microsoft.com/office/drawing/2014/main" id="{0860ACEB-EDFF-42B8-8436-D281AE868B3E}"/>
              </a:ext>
            </a:extLst>
          </p:cNvPr>
          <p:cNvSpPr txBox="1">
            <a:spLocks/>
          </p:cNvSpPr>
          <p:nvPr/>
        </p:nvSpPr>
        <p:spPr>
          <a:xfrm>
            <a:off x="414432" y="1843287"/>
            <a:ext cx="2452946" cy="1658062"/>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KR" altLang="en-US" sz="1200" dirty="0" smtClean="0"/>
              <a:t>가장흔한 염증성 관절염</a:t>
            </a:r>
            <a:endParaRPr lang="en-US" altLang="ko-KR" sz="1200" dirty="0" smtClean="0"/>
          </a:p>
          <a:p>
            <a:r>
              <a:rPr lang="ko-KR" altLang="en-US" sz="1200" dirty="0" smtClean="0"/>
              <a:t>관절 윤활막의 만성적 염증</a:t>
            </a:r>
            <a:endParaRPr lang="en-SG" sz="1200" dirty="0"/>
          </a:p>
          <a:p>
            <a:r>
              <a:rPr lang="ko-KR" altLang="en-US" sz="1200" dirty="0" smtClean="0"/>
              <a:t>대칭적인 증상과 관절의 부종</a:t>
            </a:r>
            <a:r>
              <a:rPr lang="en-US" altLang="ko-KR" sz="1200" dirty="0" smtClean="0"/>
              <a:t>, </a:t>
            </a:r>
            <a:r>
              <a:rPr lang="ko-KR" altLang="en-US" sz="1200" dirty="0" smtClean="0"/>
              <a:t>흔히 양손과 양발</a:t>
            </a:r>
            <a:endParaRPr lang="en-SG" sz="1200" dirty="0"/>
          </a:p>
        </p:txBody>
      </p:sp>
      <p:sp>
        <p:nvSpPr>
          <p:cNvPr id="16" name="Content Placeholder 2">
            <a:extLst>
              <a:ext uri="{FF2B5EF4-FFF2-40B4-BE49-F238E27FC236}">
                <a16:creationId xmlns:a16="http://schemas.microsoft.com/office/drawing/2014/main" id="{E95610CF-9A5A-4AD2-865C-F140E9C95741}"/>
              </a:ext>
            </a:extLst>
          </p:cNvPr>
          <p:cNvSpPr txBox="1">
            <a:spLocks/>
          </p:cNvSpPr>
          <p:nvPr/>
        </p:nvSpPr>
        <p:spPr>
          <a:xfrm>
            <a:off x="2997848" y="1843287"/>
            <a:ext cx="2700000" cy="1658062"/>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KR" altLang="en-US" sz="1200" dirty="0" smtClean="0"/>
              <a:t>관절과 관절부착부</a:t>
            </a:r>
            <a:r>
              <a:rPr lang="en-US" altLang="ko-KR" sz="1200" dirty="0" smtClean="0"/>
              <a:t>(</a:t>
            </a:r>
            <a:r>
              <a:rPr lang="ko-KR" altLang="en-US" sz="1200" dirty="0" smtClean="0"/>
              <a:t>힘줄과 인대가 뼈에 붙는 부분</a:t>
            </a:r>
            <a:r>
              <a:rPr lang="en-US" altLang="ko-KR" sz="1200" dirty="0" smtClean="0"/>
              <a:t>) </a:t>
            </a:r>
            <a:r>
              <a:rPr lang="ko-KR" altLang="en-US" sz="1200" dirty="0" smtClean="0"/>
              <a:t>모두에 염증이 생기는 질환의 집합을 의미함</a:t>
            </a:r>
            <a:endParaRPr lang="en-SG" sz="1200" dirty="0"/>
          </a:p>
          <a:p>
            <a:r>
              <a:rPr lang="ko-KR" altLang="en-US" sz="1200" dirty="0" smtClean="0"/>
              <a:t>흔히 생기는 부분은 척추와 골반</a:t>
            </a:r>
            <a:r>
              <a:rPr lang="en-US" altLang="ko-KR" sz="1200" dirty="0" smtClean="0"/>
              <a:t>(</a:t>
            </a:r>
            <a:r>
              <a:rPr lang="en-SG" sz="1200" dirty="0" smtClean="0"/>
              <a:t>axial </a:t>
            </a:r>
            <a:r>
              <a:rPr lang="en-SG" sz="1200" dirty="0"/>
              <a:t>SpA) </a:t>
            </a:r>
            <a:r>
              <a:rPr lang="ko-KR" altLang="en-US" sz="1200" dirty="0" smtClean="0"/>
              <a:t>또는 말초관절들</a:t>
            </a:r>
            <a:r>
              <a:rPr lang="en-SG" sz="1200" dirty="0" smtClean="0"/>
              <a:t>(</a:t>
            </a:r>
            <a:r>
              <a:rPr lang="en-SG" sz="1200" dirty="0"/>
              <a:t>peripheral SpA)</a:t>
            </a:r>
          </a:p>
        </p:txBody>
      </p:sp>
      <p:pic>
        <p:nvPicPr>
          <p:cNvPr id="18" name="Picture 4" descr="Normal SI_1_1">
            <a:extLst>
              <a:ext uri="{FF2B5EF4-FFF2-40B4-BE49-F238E27FC236}">
                <a16:creationId xmlns:a16="http://schemas.microsoft.com/office/drawing/2014/main" id="{5F2F94A2-C629-45C9-A8B6-17543F513F8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3586996" y="3347031"/>
            <a:ext cx="1331205" cy="1092889"/>
          </a:xfrm>
          <a:prstGeom prst="rect">
            <a:avLst/>
          </a:prstGeom>
          <a:noFill/>
          <a:ln w="9525">
            <a:noFill/>
            <a:miter lim="800000"/>
            <a:headEnd/>
            <a:tailEnd/>
          </a:ln>
        </p:spPr>
      </p:pic>
      <p:sp>
        <p:nvSpPr>
          <p:cNvPr id="19" name="Content Placeholder 2">
            <a:extLst>
              <a:ext uri="{FF2B5EF4-FFF2-40B4-BE49-F238E27FC236}">
                <a16:creationId xmlns:a16="http://schemas.microsoft.com/office/drawing/2014/main" id="{442C36FF-FD4F-4F83-BA50-56DE44ADB544}"/>
              </a:ext>
            </a:extLst>
          </p:cNvPr>
          <p:cNvSpPr txBox="1">
            <a:spLocks/>
          </p:cNvSpPr>
          <p:nvPr/>
        </p:nvSpPr>
        <p:spPr>
          <a:xfrm>
            <a:off x="5878657" y="1843287"/>
            <a:ext cx="3100399" cy="1476849"/>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KR" altLang="en-US" sz="1200" dirty="0" smtClean="0"/>
              <a:t>종종 건선과 연관</a:t>
            </a:r>
            <a:r>
              <a:rPr lang="en-US" altLang="ko-KR" sz="1200" dirty="0" smtClean="0"/>
              <a:t>-</a:t>
            </a:r>
            <a:r>
              <a:rPr lang="ko-KR" altLang="en-US" sz="1200" dirty="0" smtClean="0"/>
              <a:t>건선환자의 </a:t>
            </a:r>
            <a:r>
              <a:rPr lang="en-SG" sz="1200" dirty="0" smtClean="0"/>
              <a:t>10-30</a:t>
            </a:r>
            <a:r>
              <a:rPr lang="en-SG" sz="1200" dirty="0"/>
              <a:t>% </a:t>
            </a:r>
            <a:r>
              <a:rPr lang="ko-KR" altLang="en-US" sz="1200" dirty="0" smtClean="0"/>
              <a:t>에서 건선관절염이 보고됨</a:t>
            </a:r>
            <a:endParaRPr lang="en-SG" sz="1200" dirty="0"/>
          </a:p>
          <a:p>
            <a:r>
              <a:rPr lang="ko-KR" altLang="en-US" sz="1200" dirty="0" smtClean="0"/>
              <a:t>비대칭적으로 나타나는 것이 흔함</a:t>
            </a:r>
            <a:endParaRPr lang="en-SG" sz="1200" dirty="0"/>
          </a:p>
          <a:p>
            <a:r>
              <a:rPr lang="ko-KR" altLang="en-US" sz="1200" dirty="0" smtClean="0"/>
              <a:t>수지말초지절간관절</a:t>
            </a:r>
            <a:r>
              <a:rPr lang="en-US" altLang="ko-KR" sz="1200" dirty="0" smtClean="0"/>
              <a:t>, </a:t>
            </a:r>
            <a:r>
              <a:rPr lang="ko-KR" altLang="en-US" sz="1200" dirty="0" smtClean="0"/>
              <a:t>큰 관절</a:t>
            </a:r>
            <a:r>
              <a:rPr lang="en-US" altLang="ko-KR" sz="1200" dirty="0" smtClean="0"/>
              <a:t>, </a:t>
            </a:r>
            <a:r>
              <a:rPr lang="ko-KR" altLang="en-US" sz="1200" dirty="0" smtClean="0"/>
              <a:t>척추</a:t>
            </a:r>
            <a:r>
              <a:rPr lang="en-US" altLang="ko-KR" sz="1200" dirty="0" smtClean="0"/>
              <a:t>, </a:t>
            </a:r>
            <a:r>
              <a:rPr lang="ko-KR" altLang="en-US" sz="1200" dirty="0" smtClean="0"/>
              <a:t>특히 하지에 발생</a:t>
            </a:r>
            <a:endParaRPr lang="en-SG" sz="1200" dirty="0"/>
          </a:p>
        </p:txBody>
      </p:sp>
      <p:sp>
        <p:nvSpPr>
          <p:cNvPr id="9" name="TextBox 8">
            <a:extLst>
              <a:ext uri="{FF2B5EF4-FFF2-40B4-BE49-F238E27FC236}">
                <a16:creationId xmlns:a16="http://schemas.microsoft.com/office/drawing/2014/main" id="{963E747F-170F-46D2-8DE1-B1AF3AB7DA41}"/>
              </a:ext>
            </a:extLst>
          </p:cNvPr>
          <p:cNvSpPr txBox="1"/>
          <p:nvPr/>
        </p:nvSpPr>
        <p:spPr>
          <a:xfrm>
            <a:off x="6227312" y="4453926"/>
            <a:ext cx="2218877" cy="200055"/>
          </a:xfrm>
          <a:prstGeom prst="rect">
            <a:avLst/>
          </a:prstGeom>
          <a:noFill/>
        </p:spPr>
        <p:txBody>
          <a:bodyPr wrap="none" rtlCol="0">
            <a:spAutoFit/>
          </a:bodyPr>
          <a:lstStyle/>
          <a:p>
            <a:r>
              <a:rPr lang="en-SG" sz="700" dirty="0">
                <a:latin typeface="Arial" panose="020B0604020202020204" pitchFamily="34" charset="0"/>
                <a:cs typeface="Arial" panose="020B0604020202020204" pitchFamily="34" charset="0"/>
              </a:rPr>
              <a:t>Photo courtesy of </a:t>
            </a:r>
            <a:r>
              <a:rPr lang="en-US" sz="700" dirty="0">
                <a:latin typeface="Arial" panose="020B0604020202020204" pitchFamily="34" charset="0"/>
                <a:cs typeface="Arial" panose="020B0604020202020204" pitchFamily="34" charset="0"/>
              </a:rPr>
              <a:t>Professor Mitsumasa Kishimoto</a:t>
            </a:r>
            <a:endParaRPr lang="en-SG" sz="700" dirty="0">
              <a:latin typeface="Arial" panose="020B0604020202020204" pitchFamily="34" charset="0"/>
              <a:cs typeface="Arial" panose="020B0604020202020204" pitchFamily="34" charset="0"/>
            </a:endParaRPr>
          </a:p>
        </p:txBody>
      </p:sp>
      <p:sp>
        <p:nvSpPr>
          <p:cNvPr id="15" name="Text Placeholder 14">
            <a:extLst>
              <a:ext uri="{FF2B5EF4-FFF2-40B4-BE49-F238E27FC236}">
                <a16:creationId xmlns:a16="http://schemas.microsoft.com/office/drawing/2014/main" id="{C17E00DA-AEAB-4E77-9951-8E5FB9336BB3}"/>
              </a:ext>
            </a:extLst>
          </p:cNvPr>
          <p:cNvSpPr>
            <a:spLocks noGrp="1"/>
          </p:cNvSpPr>
          <p:nvPr>
            <p:ph type="body" sz="quarter" idx="10"/>
          </p:nvPr>
        </p:nvSpPr>
        <p:spPr>
          <a:xfrm>
            <a:off x="521808" y="4745201"/>
            <a:ext cx="4050192" cy="398299"/>
          </a:xfrm>
        </p:spPr>
        <p:txBody>
          <a:bodyPr>
            <a:normAutofit/>
          </a:bodyPr>
          <a:lstStyle/>
          <a:p>
            <a:r>
              <a:rPr lang="en-US" dirty="0"/>
              <a:t>PsA, psoriatic arthritis; RA, rheumatoid arthritis; SpA, spondyloarthritis.</a:t>
            </a:r>
          </a:p>
        </p:txBody>
      </p:sp>
      <p:pic>
        <p:nvPicPr>
          <p:cNvPr id="13" name="Picture 12" descr="A close up of a hand&#10;&#10;Description automatically generated">
            <a:extLst>
              <a:ext uri="{FF2B5EF4-FFF2-40B4-BE49-F238E27FC236}">
                <a16:creationId xmlns:a16="http://schemas.microsoft.com/office/drawing/2014/main" id="{202273B6-EAFC-4F88-9E78-6E13621E8B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49716" y="3331242"/>
            <a:ext cx="1504950" cy="1127125"/>
          </a:xfrm>
          <a:prstGeom prst="rect">
            <a:avLst/>
          </a:prstGeom>
        </p:spPr>
      </p:pic>
      <p:sp>
        <p:nvSpPr>
          <p:cNvPr id="24" name="TextBox 23">
            <a:extLst>
              <a:ext uri="{FF2B5EF4-FFF2-40B4-BE49-F238E27FC236}">
                <a16:creationId xmlns:a16="http://schemas.microsoft.com/office/drawing/2014/main" id="{1ADEA7EB-1ACB-4C89-86CB-5AC7E86BA8E0}"/>
              </a:ext>
            </a:extLst>
          </p:cNvPr>
          <p:cNvSpPr txBox="1"/>
          <p:nvPr/>
        </p:nvSpPr>
        <p:spPr>
          <a:xfrm>
            <a:off x="3502885" y="4449445"/>
            <a:ext cx="1518364" cy="200055"/>
          </a:xfrm>
          <a:prstGeom prst="rect">
            <a:avLst/>
          </a:prstGeom>
          <a:noFill/>
        </p:spPr>
        <p:txBody>
          <a:bodyPr wrap="none" rtlCol="0">
            <a:spAutoFit/>
          </a:bodyPr>
          <a:lstStyle/>
          <a:p>
            <a:r>
              <a:rPr lang="en-SG" sz="700" dirty="0">
                <a:latin typeface="Arial" panose="020B0604020202020204" pitchFamily="34" charset="0"/>
                <a:cs typeface="Arial" panose="020B0604020202020204" pitchFamily="34" charset="0"/>
              </a:rPr>
              <a:t>Photo courtesy of </a:t>
            </a:r>
            <a:r>
              <a:rPr lang="en-US" sz="700" dirty="0">
                <a:latin typeface="Arial" panose="020B0604020202020204" pitchFamily="34" charset="0"/>
                <a:cs typeface="Arial" panose="020B0604020202020204" pitchFamily="34" charset="0"/>
              </a:rPr>
              <a:t>Linda Bradbury</a:t>
            </a:r>
            <a:endParaRPr lang="en-SG" sz="7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F75C10BC-247A-40B8-96D9-309F29356D4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0160" y="3247851"/>
            <a:ext cx="1202846" cy="1294629"/>
          </a:xfrm>
          <a:prstGeom prst="rect">
            <a:avLst/>
          </a:prstGeom>
        </p:spPr>
      </p:pic>
      <p:sp>
        <p:nvSpPr>
          <p:cNvPr id="20" name="TextBox 19">
            <a:extLst>
              <a:ext uri="{FF2B5EF4-FFF2-40B4-BE49-F238E27FC236}">
                <a16:creationId xmlns:a16="http://schemas.microsoft.com/office/drawing/2014/main" id="{E34DA6E8-810B-43D3-BC17-1F02687E75A6}"/>
              </a:ext>
            </a:extLst>
          </p:cNvPr>
          <p:cNvSpPr txBox="1"/>
          <p:nvPr/>
        </p:nvSpPr>
        <p:spPr>
          <a:xfrm>
            <a:off x="654910" y="4554220"/>
            <a:ext cx="1996059" cy="200055"/>
          </a:xfrm>
          <a:prstGeom prst="rect">
            <a:avLst/>
          </a:prstGeom>
          <a:noFill/>
        </p:spPr>
        <p:txBody>
          <a:bodyPr wrap="none" rtlCol="0">
            <a:spAutoFit/>
          </a:bodyPr>
          <a:lstStyle/>
          <a:p>
            <a:r>
              <a:rPr lang="en-SG" sz="700" dirty="0">
                <a:latin typeface="Arial" panose="020B0604020202020204" pitchFamily="34" charset="0"/>
                <a:cs typeface="Arial" panose="020B0604020202020204" pitchFamily="34" charset="0"/>
              </a:rPr>
              <a:t>Photo from ASPIRE RA Module Case study 3</a:t>
            </a:r>
          </a:p>
        </p:txBody>
      </p:sp>
    </p:spTree>
    <p:extLst>
      <p:ext uri="{BB962C8B-B14F-4D97-AF65-F5344CB8AC3E}">
        <p14:creationId xmlns:p14="http://schemas.microsoft.com/office/powerpoint/2010/main" val="253335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smtClean="0"/>
              <a:t>건선 관절염</a:t>
            </a:r>
            <a:r>
              <a:rPr lang="en-SG" dirty="0" smtClean="0"/>
              <a:t>(</a:t>
            </a:r>
            <a:r>
              <a:rPr lang="en-SG" dirty="0"/>
              <a:t>PsA)</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755835"/>
            <a:ext cx="4050192" cy="387665"/>
          </a:xfrm>
        </p:spPr>
        <p:txBody>
          <a:bodyPr>
            <a:normAutofit/>
          </a:bodyPr>
          <a:lstStyle/>
          <a:p>
            <a:r>
              <a:rPr lang="en-US" dirty="0"/>
              <a:t>CASPAR, ClASsification criteria for Psoriatic ARthritis; PsA, psoriatic arthritis.</a:t>
            </a:r>
          </a:p>
          <a:p>
            <a:r>
              <a:rPr lang="en-US" dirty="0"/>
              <a:t>Table adapted from Gianelli A (2019)</a:t>
            </a:r>
            <a:r>
              <a:rPr lang="en-US" baseline="30000" dirty="0"/>
              <a:t>1</a:t>
            </a:r>
            <a:r>
              <a:rPr lang="en-US" dirty="0"/>
              <a:t>. </a:t>
            </a:r>
            <a:endParaRPr lang="en-US" baseline="30000" dirty="0"/>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755043"/>
            <a:ext cx="4029441" cy="388457"/>
          </a:xfrm>
        </p:spPr>
        <p:txBody>
          <a:bodyPr>
            <a:normAutofit/>
          </a:bodyPr>
          <a:lstStyle/>
          <a:p>
            <a:r>
              <a:rPr lang="en-US" dirty="0"/>
              <a:t>1. Leung YY. Front Med 2018; 5:246.</a:t>
            </a:r>
          </a:p>
          <a:p>
            <a:r>
              <a:rPr lang="en-US" dirty="0"/>
              <a:t>2. Giannelli A. Rheumatol Ther. 2019; 6:5-21. </a:t>
            </a:r>
          </a:p>
        </p:txBody>
      </p:sp>
      <p:sp>
        <p:nvSpPr>
          <p:cNvPr id="10" name="Content Placeholder 2">
            <a:extLst>
              <a:ext uri="{FF2B5EF4-FFF2-40B4-BE49-F238E27FC236}">
                <a16:creationId xmlns:a16="http://schemas.microsoft.com/office/drawing/2014/main" id="{79818FD8-312B-4F65-83DB-762D270C79C8}"/>
              </a:ext>
            </a:extLst>
          </p:cNvPr>
          <p:cNvSpPr txBox="1">
            <a:spLocks/>
          </p:cNvSpPr>
          <p:nvPr/>
        </p:nvSpPr>
        <p:spPr>
          <a:xfrm>
            <a:off x="557682" y="1180214"/>
            <a:ext cx="8028636" cy="731509"/>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The ClASsification criteria for Psoriatic ARthritis (CASPAR) </a:t>
            </a:r>
            <a:r>
              <a:rPr lang="ko-KR" altLang="en-US" dirty="0" smtClean="0"/>
              <a:t>는 건선관절염 환자의 분류를 표준화하기위해 고안됨</a:t>
            </a:r>
            <a:endParaRPr lang="en-US" dirty="0"/>
          </a:p>
          <a:p>
            <a:r>
              <a:rPr lang="en-US" altLang="ko-KR" dirty="0"/>
              <a:t>CASPAR </a:t>
            </a:r>
            <a:r>
              <a:rPr lang="ko-KR" altLang="en-US" dirty="0"/>
              <a:t>분류기준을 만족하기 위해서 환자는 염증 관절염을 반드시 갖고 있어야 하고 </a:t>
            </a:r>
            <a:r>
              <a:rPr lang="en-US" altLang="ko-KR" dirty="0"/>
              <a:t>(</a:t>
            </a:r>
            <a:r>
              <a:rPr lang="ko-KR" altLang="en-US" dirty="0"/>
              <a:t>관절</a:t>
            </a:r>
            <a:r>
              <a:rPr lang="en-US" altLang="ko-KR" dirty="0"/>
              <a:t>, </a:t>
            </a:r>
            <a:r>
              <a:rPr lang="ko-KR" altLang="en-US" dirty="0"/>
              <a:t>척추</a:t>
            </a:r>
            <a:r>
              <a:rPr lang="en-US" altLang="ko-KR" dirty="0"/>
              <a:t>, </a:t>
            </a:r>
            <a:r>
              <a:rPr lang="ko-KR" altLang="en-US" dirty="0"/>
              <a:t>또는 </a:t>
            </a:r>
            <a:r>
              <a:rPr lang="ko-KR" altLang="en-US" dirty="0" err="1"/>
              <a:t>부착부염</a:t>
            </a:r>
            <a:r>
              <a:rPr lang="en-US" altLang="ko-KR" dirty="0"/>
              <a:t>) </a:t>
            </a:r>
            <a:r>
              <a:rPr lang="ko-KR" altLang="en-US" dirty="0"/>
              <a:t>점수가 </a:t>
            </a:r>
            <a:r>
              <a:rPr lang="en-US" altLang="ko-KR" dirty="0"/>
              <a:t>3</a:t>
            </a:r>
            <a:r>
              <a:rPr lang="ko-KR" altLang="en-US" dirty="0"/>
              <a:t>점 이상이어야 </a:t>
            </a:r>
            <a:r>
              <a:rPr lang="ko-KR" altLang="en-US" dirty="0" smtClean="0"/>
              <a:t>한다</a:t>
            </a:r>
            <a:r>
              <a:rPr lang="en-US" altLang="ko-KR" dirty="0" smtClean="0"/>
              <a:t> </a:t>
            </a:r>
            <a:r>
              <a:rPr lang="en-US" baseline="30000" dirty="0" smtClean="0"/>
              <a:t>1-2</a:t>
            </a:r>
            <a:r>
              <a:rPr lang="en-US" dirty="0"/>
              <a:t>: </a:t>
            </a:r>
            <a:endParaRPr lang="en-SG" dirty="0"/>
          </a:p>
        </p:txBody>
      </p:sp>
      <p:graphicFrame>
        <p:nvGraphicFramePr>
          <p:cNvPr id="3" name="Table 8">
            <a:extLst>
              <a:ext uri="{FF2B5EF4-FFF2-40B4-BE49-F238E27FC236}">
                <a16:creationId xmlns:a16="http://schemas.microsoft.com/office/drawing/2014/main" id="{77F39B83-27CD-4CB1-AED5-CA0097FB7272}"/>
              </a:ext>
            </a:extLst>
          </p:cNvPr>
          <p:cNvGraphicFramePr>
            <a:graphicFrameLocks noGrp="1"/>
          </p:cNvGraphicFramePr>
          <p:nvPr>
            <p:extLst>
              <p:ext uri="{D42A27DB-BD31-4B8C-83A1-F6EECF244321}">
                <p14:modId xmlns:p14="http://schemas.microsoft.com/office/powerpoint/2010/main" val="2472383539"/>
              </p:ext>
            </p:extLst>
          </p:nvPr>
        </p:nvGraphicFramePr>
        <p:xfrm>
          <a:off x="1227668" y="2461825"/>
          <a:ext cx="6471355" cy="1972637"/>
        </p:xfrm>
        <a:graphic>
          <a:graphicData uri="http://schemas.openxmlformats.org/drawingml/2006/table">
            <a:tbl>
              <a:tblPr firstRow="1" bandRow="1">
                <a:tableStyleId>{3B4B98B0-60AC-42C2-AFA5-B58CD77FA1E5}</a:tableStyleId>
              </a:tblPr>
              <a:tblGrid>
                <a:gridCol w="5813512">
                  <a:extLst>
                    <a:ext uri="{9D8B030D-6E8A-4147-A177-3AD203B41FA5}">
                      <a16:colId xmlns:a16="http://schemas.microsoft.com/office/drawing/2014/main" val="651405579"/>
                    </a:ext>
                  </a:extLst>
                </a:gridCol>
                <a:gridCol w="657843">
                  <a:extLst>
                    <a:ext uri="{9D8B030D-6E8A-4147-A177-3AD203B41FA5}">
                      <a16:colId xmlns:a16="http://schemas.microsoft.com/office/drawing/2014/main" val="925209535"/>
                    </a:ext>
                  </a:extLst>
                </a:gridCol>
              </a:tblGrid>
              <a:tr h="225844">
                <a:tc>
                  <a:txBody>
                    <a:bodyPr/>
                    <a:lstStyle/>
                    <a:p>
                      <a:r>
                        <a:rPr lang="en-SG" sz="1000" dirty="0">
                          <a:latin typeface="Arial" panose="020B0604020202020204" pitchFamily="34" charset="0"/>
                          <a:cs typeface="Arial" panose="020B0604020202020204" pitchFamily="34" charset="0"/>
                        </a:rPr>
                        <a:t>CASPAR criteria</a:t>
                      </a:r>
                    </a:p>
                  </a:txBody>
                  <a:tcPr/>
                </a:tc>
                <a:tc>
                  <a:txBody>
                    <a:bodyPr/>
                    <a:lstStyle/>
                    <a:p>
                      <a:pPr algn="ctr"/>
                      <a:r>
                        <a:rPr lang="en-SG" sz="1000" dirty="0">
                          <a:latin typeface="Arial" panose="020B0604020202020204" pitchFamily="34" charset="0"/>
                          <a:cs typeface="Arial" panose="020B0604020202020204" pitchFamily="34" charset="0"/>
                        </a:rPr>
                        <a:t>Points</a:t>
                      </a:r>
                    </a:p>
                  </a:txBody>
                  <a:tcPr/>
                </a:tc>
                <a:extLst>
                  <a:ext uri="{0D108BD9-81ED-4DB2-BD59-A6C34878D82A}">
                    <a16:rowId xmlns:a16="http://schemas.microsoft.com/office/drawing/2014/main" val="8264568"/>
                  </a:ext>
                </a:extLst>
              </a:tr>
              <a:tr h="225844">
                <a:tc>
                  <a:txBody>
                    <a:bodyPr/>
                    <a:lstStyle/>
                    <a:p>
                      <a:r>
                        <a:rPr lang="ko-KR" altLang="en-US" sz="1000" dirty="0" smtClean="0">
                          <a:latin typeface="Arial" panose="020B0604020202020204" pitchFamily="34" charset="0"/>
                          <a:cs typeface="Arial" panose="020B0604020202020204" pitchFamily="34" charset="0"/>
                        </a:rPr>
                        <a:t>건선을 앓고 있다</a:t>
                      </a:r>
                      <a:r>
                        <a:rPr lang="en-SG" altLang="ko-KR" sz="1000" dirty="0" smtClean="0">
                          <a:latin typeface="Arial" panose="020B0604020202020204" pitchFamily="34" charset="0"/>
                          <a:cs typeface="Arial" panose="020B0604020202020204" pitchFamily="34" charset="0"/>
                        </a:rPr>
                        <a:t>.</a:t>
                      </a:r>
                      <a:r>
                        <a:rPr lang="en-SG" altLang="ko-KR" sz="1000" baseline="0" dirty="0" smtClean="0">
                          <a:latin typeface="Arial" panose="020B0604020202020204" pitchFamily="34" charset="0"/>
                          <a:cs typeface="Arial" panose="020B0604020202020204" pitchFamily="34" charset="0"/>
                        </a:rPr>
                        <a:t> </a:t>
                      </a:r>
                      <a:endParaRPr lang="en-SG" sz="1000" b="1"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2995048428"/>
                  </a:ext>
                </a:extLst>
              </a:tr>
              <a:tr h="225844">
                <a:tc>
                  <a:txBody>
                    <a:bodyPr/>
                    <a:lstStyle/>
                    <a:p>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건선을 앓고 있지 않으나</a:t>
                      </a:r>
                      <a:r>
                        <a:rPr lang="en-US" altLang="ko-KR" sz="1000" b="0" i="0" u="none" strike="noStrike" kern="1200" baseline="0" dirty="0" smtClean="0">
                          <a:solidFill>
                            <a:schemeClr val="tx1"/>
                          </a:solidFill>
                          <a:latin typeface="Arial" panose="020B0604020202020204" pitchFamily="34" charset="0"/>
                          <a:ea typeface="+mn-ea"/>
                          <a:cs typeface="Arial" panose="020B0604020202020204" pitchFamily="34" charset="0"/>
                        </a:rPr>
                        <a:t>,</a:t>
                      </a:r>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 건선 </a:t>
                      </a:r>
                      <a:r>
                        <a:rPr lang="ko-KR" altLang="en-US" sz="1000" b="0" i="0" u="none" strike="noStrike" kern="1200" baseline="0" dirty="0" err="1" smtClean="0">
                          <a:solidFill>
                            <a:schemeClr val="tx1"/>
                          </a:solidFill>
                          <a:latin typeface="Arial" panose="020B0604020202020204" pitchFamily="34" charset="0"/>
                          <a:ea typeface="+mn-ea"/>
                          <a:cs typeface="Arial" panose="020B0604020202020204" pitchFamily="34" charset="0"/>
                        </a:rPr>
                        <a:t>기왕력이</a:t>
                      </a:r>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 있다</a:t>
                      </a:r>
                      <a:r>
                        <a:rPr lang="en-US" altLang="ko-KR" sz="1000" b="0" i="0" u="none" strike="noStrike" kern="1200" baseline="0" dirty="0" smtClean="0">
                          <a:solidFill>
                            <a:schemeClr val="tx1"/>
                          </a:solidFill>
                          <a:latin typeface="Arial" panose="020B0604020202020204" pitchFamily="34" charset="0"/>
                          <a:ea typeface="+mn-ea"/>
                          <a:cs typeface="Arial" panose="020B0604020202020204" pitchFamily="34" charset="0"/>
                        </a:rPr>
                        <a:t>. </a:t>
                      </a:r>
                      <a:endParaRPr lang="en-SG" sz="1000" b="1"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1792751917"/>
                  </a:ext>
                </a:extLst>
              </a:tr>
              <a:tr h="228123">
                <a:tc>
                  <a:txBody>
                    <a:bodyPr/>
                    <a:lstStyle/>
                    <a:p>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건선을 앓고 있지 않고 건선 </a:t>
                      </a:r>
                      <a:r>
                        <a:rPr lang="ko-KR" altLang="en-US" sz="1000" b="0" i="0" u="none" strike="noStrike" kern="1200" baseline="0" dirty="0" err="1" smtClean="0">
                          <a:solidFill>
                            <a:schemeClr val="tx1"/>
                          </a:solidFill>
                          <a:latin typeface="Arial" panose="020B0604020202020204" pitchFamily="34" charset="0"/>
                          <a:ea typeface="+mn-ea"/>
                          <a:cs typeface="Arial" panose="020B0604020202020204" pitchFamily="34" charset="0"/>
                        </a:rPr>
                        <a:t>기왕력이</a:t>
                      </a:r>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 없으나</a:t>
                      </a:r>
                      <a:r>
                        <a:rPr lang="en-US" altLang="ko-KR" sz="1000" b="0" i="0" u="none" strike="noStrike" kern="1200" baseline="0" dirty="0" smtClean="0">
                          <a:solidFill>
                            <a:schemeClr val="tx1"/>
                          </a:solidFill>
                          <a:latin typeface="Arial" panose="020B0604020202020204" pitchFamily="34" charset="0"/>
                          <a:ea typeface="+mn-ea"/>
                          <a:cs typeface="Arial" panose="020B0604020202020204" pitchFamily="34" charset="0"/>
                        </a:rPr>
                        <a:t>, </a:t>
                      </a:r>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건선의 가족력을 가지고 있다</a:t>
                      </a:r>
                      <a:endParaRPr lang="en-SG" sz="1000" b="1"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3648324131"/>
                  </a:ext>
                </a:extLst>
              </a:tr>
              <a:tr h="265757">
                <a:tc>
                  <a:txBody>
                    <a:bodyPr/>
                    <a:lstStyle/>
                    <a:p>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손발가락염을 가지고 있거나 류마티스의사에 의해 기록된 손발가락염의 과거력이 있다</a:t>
                      </a:r>
                      <a:endParaRPr lang="en-SG" sz="1000" b="1"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2030566394"/>
                  </a:ext>
                </a:extLst>
              </a:tr>
              <a:tr h="225844">
                <a:tc>
                  <a:txBody>
                    <a:bodyPr/>
                    <a:lstStyle/>
                    <a:p>
                      <a:r>
                        <a:rPr lang="ko-KR" altLang="en-US" sz="1000" b="0" i="0" u="none" strike="noStrike" kern="1200" baseline="0" dirty="0" smtClean="0">
                          <a:solidFill>
                            <a:schemeClr val="tx1"/>
                          </a:solidFill>
                          <a:latin typeface="Arial" panose="020B0604020202020204" pitchFamily="34" charset="0"/>
                          <a:ea typeface="+mn-ea"/>
                          <a:cs typeface="Arial" panose="020B0604020202020204" pitchFamily="34" charset="0"/>
                        </a:rPr>
                        <a:t>관절근접 신생 뼈 형성</a:t>
                      </a:r>
                      <a:endParaRPr lang="en-SG" sz="1000" b="1"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3803315005"/>
                  </a:ext>
                </a:extLst>
              </a:tr>
              <a:tr h="225844">
                <a:tc>
                  <a:txBody>
                    <a:bodyPr/>
                    <a:lstStyle/>
                    <a:p>
                      <a:r>
                        <a:rPr lang="ko-KR" altLang="en-US" sz="1000" b="0" dirty="0" err="1" smtClean="0">
                          <a:latin typeface="Arial" panose="020B0604020202020204" pitchFamily="34" charset="0"/>
                          <a:cs typeface="Arial" panose="020B0604020202020204" pitchFamily="34" charset="0"/>
                        </a:rPr>
                        <a:t>류마티스</a:t>
                      </a:r>
                      <a:r>
                        <a:rPr lang="ko-KR" altLang="en-US" sz="1000" b="0" dirty="0" smtClean="0">
                          <a:latin typeface="Arial" panose="020B0604020202020204" pitchFamily="34" charset="0"/>
                          <a:cs typeface="Arial" panose="020B0604020202020204" pitchFamily="34" charset="0"/>
                        </a:rPr>
                        <a:t> 인자가 음성</a:t>
                      </a:r>
                      <a:endParaRPr lang="en-SG" sz="1000" b="0"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2165826103"/>
                  </a:ext>
                </a:extLst>
              </a:tr>
              <a:tr h="225844">
                <a:tc>
                  <a:txBody>
                    <a:bodyPr/>
                    <a:lstStyle/>
                    <a:p>
                      <a:r>
                        <a:rPr lang="ko-KR" altLang="en-US" sz="1000" b="0" dirty="0" err="1" smtClean="0">
                          <a:latin typeface="Arial" panose="020B0604020202020204" pitchFamily="34" charset="0"/>
                          <a:cs typeface="Arial" panose="020B0604020202020204" pitchFamily="34" charset="0"/>
                        </a:rPr>
                        <a:t>건선성</a:t>
                      </a:r>
                      <a:r>
                        <a:rPr lang="ko-KR" altLang="en-US" sz="1000" b="0" dirty="0" smtClean="0">
                          <a:latin typeface="Arial" panose="020B0604020202020204" pitchFamily="34" charset="0"/>
                          <a:cs typeface="Arial" panose="020B0604020202020204" pitchFamily="34" charset="0"/>
                        </a:rPr>
                        <a:t> 손발톱 이형성</a:t>
                      </a:r>
                      <a:endParaRPr lang="en-SG" sz="1000" b="0" dirty="0">
                        <a:latin typeface="Arial" panose="020B0604020202020204" pitchFamily="34" charset="0"/>
                        <a:cs typeface="Arial" panose="020B0604020202020204" pitchFamily="34" charset="0"/>
                      </a:endParaRPr>
                    </a:p>
                  </a:txBody>
                  <a:tcPr/>
                </a:tc>
                <a:tc>
                  <a:txBody>
                    <a:bodyPr/>
                    <a:lstStyle/>
                    <a:p>
                      <a:pPr algn="ctr"/>
                      <a:r>
                        <a:rPr lang="en-SG" sz="10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3404524899"/>
                  </a:ext>
                </a:extLst>
              </a:tr>
            </a:tbl>
          </a:graphicData>
        </a:graphic>
      </p:graphicFrame>
    </p:spTree>
    <p:extLst>
      <p:ext uri="{BB962C8B-B14F-4D97-AF65-F5344CB8AC3E}">
        <p14:creationId xmlns:p14="http://schemas.microsoft.com/office/powerpoint/2010/main" val="98300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smtClean="0"/>
              <a:t>건선 관절염</a:t>
            </a:r>
            <a:r>
              <a:rPr lang="en-SG" dirty="0" smtClean="0"/>
              <a:t>(</a:t>
            </a:r>
            <a:r>
              <a:rPr lang="en-SG" dirty="0"/>
              <a:t>PsA)</a:t>
            </a:r>
            <a:endParaRPr lang="en-SG" baseline="30000" dirty="0"/>
          </a:p>
        </p:txBody>
      </p:sp>
      <p:sp>
        <p:nvSpPr>
          <p:cNvPr id="10" name="Content Placeholder 2">
            <a:extLst>
              <a:ext uri="{FF2B5EF4-FFF2-40B4-BE49-F238E27FC236}">
                <a16:creationId xmlns:a16="http://schemas.microsoft.com/office/drawing/2014/main" id="{79818FD8-312B-4F65-83DB-762D270C79C8}"/>
              </a:ext>
            </a:extLst>
          </p:cNvPr>
          <p:cNvSpPr txBox="1">
            <a:spLocks/>
          </p:cNvSpPr>
          <p:nvPr/>
        </p:nvSpPr>
        <p:spPr>
          <a:xfrm>
            <a:off x="557682" y="1068705"/>
            <a:ext cx="8028636" cy="387666"/>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KR" altLang="en-US" dirty="0" smtClean="0"/>
              <a:t>건선 관절염은 주로 두가지 유형으로 분류된다</a:t>
            </a:r>
            <a:r>
              <a:rPr lang="en-US" baseline="30000" dirty="0" smtClean="0"/>
              <a:t>1-3</a:t>
            </a:r>
            <a:r>
              <a:rPr lang="en-US" dirty="0"/>
              <a:t>:</a:t>
            </a:r>
            <a:endParaRPr lang="en-SG" dirty="0"/>
          </a:p>
        </p:txBody>
      </p:sp>
      <p:sp>
        <p:nvSpPr>
          <p:cNvPr id="14" name="Rectangle: Rounded Corners 13">
            <a:extLst>
              <a:ext uri="{FF2B5EF4-FFF2-40B4-BE49-F238E27FC236}">
                <a16:creationId xmlns:a16="http://schemas.microsoft.com/office/drawing/2014/main" id="{5C12D82F-5E9C-43B5-B7D8-00DAB4727754}"/>
              </a:ext>
            </a:extLst>
          </p:cNvPr>
          <p:cNvSpPr/>
          <p:nvPr/>
        </p:nvSpPr>
        <p:spPr>
          <a:xfrm>
            <a:off x="804932" y="1470338"/>
            <a:ext cx="5205165" cy="288000"/>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r>
              <a:rPr lang="ko-KR" altLang="en-US" b="1" dirty="0" smtClean="0">
                <a:solidFill>
                  <a:srgbClr val="652C74"/>
                </a:solidFill>
                <a:latin typeface="Arial" charset="0"/>
                <a:ea typeface="Arial" charset="0"/>
                <a:cs typeface="Arial" charset="0"/>
              </a:rPr>
              <a:t>말초</a:t>
            </a:r>
            <a:endParaRPr lang="en-SG" b="1" dirty="0">
              <a:solidFill>
                <a:srgbClr val="652C74"/>
              </a:solidFill>
              <a:latin typeface="Arial" charset="0"/>
              <a:ea typeface="Arial" charset="0"/>
              <a:cs typeface="Arial" charset="0"/>
            </a:endParaRPr>
          </a:p>
        </p:txBody>
      </p:sp>
      <p:sp>
        <p:nvSpPr>
          <p:cNvPr id="12" name="Oval 11">
            <a:extLst>
              <a:ext uri="{FF2B5EF4-FFF2-40B4-BE49-F238E27FC236}">
                <a16:creationId xmlns:a16="http://schemas.microsoft.com/office/drawing/2014/main" id="{F0C959F4-18CB-4FBA-9841-2CC9BB3EADF9}"/>
              </a:ext>
            </a:extLst>
          </p:cNvPr>
          <p:cNvSpPr/>
          <p:nvPr/>
        </p:nvSpPr>
        <p:spPr>
          <a:xfrm>
            <a:off x="671277" y="1470338"/>
            <a:ext cx="288000" cy="288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t>1</a:t>
            </a:r>
          </a:p>
        </p:txBody>
      </p:sp>
      <p:grpSp>
        <p:nvGrpSpPr>
          <p:cNvPr id="16" name="Group 15"/>
          <p:cNvGrpSpPr/>
          <p:nvPr/>
        </p:nvGrpSpPr>
        <p:grpSpPr>
          <a:xfrm>
            <a:off x="6561027" y="1481636"/>
            <a:ext cx="1958087" cy="288000"/>
            <a:chOff x="6684808" y="1481636"/>
            <a:chExt cx="1958087" cy="288000"/>
          </a:xfrm>
        </p:grpSpPr>
        <p:sp>
          <p:nvSpPr>
            <p:cNvPr id="22" name="Rectangle: Rounded Corners 21">
              <a:extLst>
                <a:ext uri="{FF2B5EF4-FFF2-40B4-BE49-F238E27FC236}">
                  <a16:creationId xmlns:a16="http://schemas.microsoft.com/office/drawing/2014/main" id="{424246CC-142C-4AEE-9750-4E248A50D5D0}"/>
                </a:ext>
              </a:extLst>
            </p:cNvPr>
            <p:cNvSpPr/>
            <p:nvPr/>
          </p:nvSpPr>
          <p:spPr>
            <a:xfrm>
              <a:off x="6842895" y="1499636"/>
              <a:ext cx="1800000" cy="252000"/>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4000"/>
              <a:r>
                <a:rPr lang="ko-KR" altLang="en-US" b="1" dirty="0" smtClean="0">
                  <a:solidFill>
                    <a:srgbClr val="652C74"/>
                  </a:solidFill>
                  <a:latin typeface="Arial" charset="0"/>
                  <a:ea typeface="Arial" charset="0"/>
                  <a:cs typeface="Arial" charset="0"/>
                </a:rPr>
                <a:t>척추</a:t>
              </a:r>
              <a:endParaRPr lang="en-SG" b="1" dirty="0">
                <a:solidFill>
                  <a:srgbClr val="652C74"/>
                </a:solidFill>
                <a:latin typeface="Arial" charset="0"/>
                <a:ea typeface="Arial" charset="0"/>
                <a:cs typeface="Arial" charset="0"/>
              </a:endParaRPr>
            </a:p>
          </p:txBody>
        </p:sp>
        <p:sp>
          <p:nvSpPr>
            <p:cNvPr id="24" name="Oval 23">
              <a:extLst>
                <a:ext uri="{FF2B5EF4-FFF2-40B4-BE49-F238E27FC236}">
                  <a16:creationId xmlns:a16="http://schemas.microsoft.com/office/drawing/2014/main" id="{A874C0FA-D6E1-4969-9A7C-56AE3E50966C}"/>
                </a:ext>
              </a:extLst>
            </p:cNvPr>
            <p:cNvSpPr/>
            <p:nvPr/>
          </p:nvSpPr>
          <p:spPr>
            <a:xfrm>
              <a:off x="6684808" y="1481636"/>
              <a:ext cx="288000" cy="288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latin typeface="Arial" charset="0"/>
                  <a:ea typeface="Arial" charset="0"/>
                  <a:cs typeface="Arial" charset="0"/>
                </a:rPr>
                <a:t>2</a:t>
              </a:r>
            </a:p>
          </p:txBody>
        </p:sp>
      </p:grpSp>
      <p:sp>
        <p:nvSpPr>
          <p:cNvPr id="27" name="TextBox 26">
            <a:extLst>
              <a:ext uri="{FF2B5EF4-FFF2-40B4-BE49-F238E27FC236}">
                <a16:creationId xmlns:a16="http://schemas.microsoft.com/office/drawing/2014/main" id="{F4FF3644-D24E-4E51-8BF9-87B3D7C7FD54}"/>
              </a:ext>
            </a:extLst>
          </p:cNvPr>
          <p:cNvSpPr txBox="1"/>
          <p:nvPr/>
        </p:nvSpPr>
        <p:spPr>
          <a:xfrm>
            <a:off x="6638162" y="3080660"/>
            <a:ext cx="1814958" cy="553998"/>
          </a:xfrm>
          <a:prstGeom prst="rect">
            <a:avLst/>
          </a:prstGeom>
          <a:noFill/>
        </p:spPr>
        <p:txBody>
          <a:bodyPr wrap="square" rtlCol="0">
            <a:spAutoFit/>
          </a:bodyPr>
          <a:lstStyle/>
          <a:p>
            <a:pPr marL="171450" indent="-171450">
              <a:buFont typeface="Wingdings" panose="05000000000000000000" pitchFamily="2" charset="2"/>
              <a:buChar char="§"/>
            </a:pPr>
            <a:r>
              <a:rPr lang="ko-KR" altLang="en-US" sz="1000" dirty="0" smtClean="0">
                <a:latin typeface="Arial" panose="020B0604020202020204" pitchFamily="34" charset="0"/>
                <a:cs typeface="Arial" panose="020B0604020202020204" pitchFamily="34" charset="0"/>
              </a:rPr>
              <a:t>척추와 천장관절</a:t>
            </a:r>
            <a:r>
              <a:rPr lang="en-US" altLang="ko-KR" sz="1000" dirty="0" smtClean="0">
                <a:latin typeface="Arial" panose="020B0604020202020204" pitchFamily="34" charset="0"/>
                <a:cs typeface="Arial" panose="020B0604020202020204" pitchFamily="34" charset="0"/>
              </a:rPr>
              <a:t>, </a:t>
            </a:r>
            <a:r>
              <a:rPr lang="ko-KR" altLang="en-US" sz="1000" dirty="0" smtClean="0">
                <a:latin typeface="Arial" panose="020B0604020202020204" pitchFamily="34" charset="0"/>
                <a:cs typeface="Arial" panose="020B0604020202020204" pitchFamily="34" charset="0"/>
              </a:rPr>
              <a:t>척추골 사이에 염증이 발생</a:t>
            </a:r>
            <a:endParaRPr lang="en-US" altLang="ko-KR" sz="1000" dirty="0" smtClean="0">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ko-KR" altLang="en-US" sz="1000" dirty="0" smtClean="0">
                <a:latin typeface="Arial" panose="020B0604020202020204" pitchFamily="34" charset="0"/>
                <a:cs typeface="Arial" panose="020B0604020202020204" pitchFamily="34" charset="0"/>
              </a:rPr>
              <a:t>사지의 관절도 포함 가능</a:t>
            </a:r>
            <a:endParaRPr lang="en-SG" sz="1000"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DE2B00B2-72DD-4CF7-B65E-AD3801F7F9CA}"/>
              </a:ext>
            </a:extLst>
          </p:cNvPr>
          <p:cNvSpPr txBox="1"/>
          <p:nvPr/>
        </p:nvSpPr>
        <p:spPr>
          <a:xfrm>
            <a:off x="728475" y="3084899"/>
            <a:ext cx="2825921" cy="246221"/>
          </a:xfrm>
          <a:prstGeom prst="rect">
            <a:avLst/>
          </a:prstGeom>
          <a:noFill/>
        </p:spPr>
        <p:txBody>
          <a:bodyPr wrap="square" rtlCol="0">
            <a:spAutoFit/>
          </a:bodyPr>
          <a:lstStyle/>
          <a:p>
            <a:pPr marL="171450" indent="-171450">
              <a:buFont typeface="Arial" charset="0"/>
              <a:buChar char="•"/>
            </a:pPr>
            <a:r>
              <a:rPr lang="ko-KR" altLang="en-US" sz="1000" dirty="0" smtClean="0">
                <a:latin typeface="Arial" panose="020B0604020202020204" pitchFamily="34" charset="0"/>
                <a:cs typeface="Arial" panose="020B0604020202020204" pitchFamily="34" charset="0"/>
              </a:rPr>
              <a:t>손가락과 발가락 끝을 포함</a:t>
            </a:r>
            <a:endParaRPr lang="en-SG" sz="1000"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DE2B00B2-72DD-4CF7-B65E-AD3801F7F9CA}"/>
              </a:ext>
            </a:extLst>
          </p:cNvPr>
          <p:cNvSpPr txBox="1"/>
          <p:nvPr/>
        </p:nvSpPr>
        <p:spPr>
          <a:xfrm>
            <a:off x="719503" y="1779766"/>
            <a:ext cx="2927291" cy="261610"/>
          </a:xfrm>
          <a:prstGeom prst="rect">
            <a:avLst/>
          </a:prstGeom>
          <a:noFill/>
        </p:spPr>
        <p:txBody>
          <a:bodyPr wrap="square" rtlCol="0">
            <a:spAutoFit/>
          </a:bodyPr>
          <a:lstStyle/>
          <a:p>
            <a:pPr algn="ctr"/>
            <a:r>
              <a:rPr lang="ko-KR" altLang="en-US" sz="1100" b="1" dirty="0" smtClean="0">
                <a:solidFill>
                  <a:srgbClr val="652C74"/>
                </a:solidFill>
                <a:latin typeface="Arial" panose="020B0604020202020204" pitchFamily="34" charset="0"/>
                <a:cs typeface="Arial" panose="020B0604020202020204" pitchFamily="34" charset="0"/>
              </a:rPr>
              <a:t>말초지절간관절 우세형</a:t>
            </a:r>
            <a:r>
              <a:rPr lang="en-SG" sz="1100" b="1" dirty="0" smtClean="0">
                <a:solidFill>
                  <a:srgbClr val="652C74"/>
                </a:solidFill>
                <a:latin typeface="Arial" panose="020B0604020202020204" pitchFamily="34" charset="0"/>
                <a:cs typeface="Arial" panose="020B0604020202020204" pitchFamily="34" charset="0"/>
              </a:rPr>
              <a:t>(</a:t>
            </a:r>
            <a:r>
              <a:rPr lang="en-SG" sz="1100" b="1" dirty="0">
                <a:solidFill>
                  <a:srgbClr val="652C74"/>
                </a:solidFill>
                <a:latin typeface="Arial" panose="020B0604020202020204" pitchFamily="34" charset="0"/>
                <a:cs typeface="Arial" panose="020B0604020202020204" pitchFamily="34" charset="0"/>
              </a:rPr>
              <a:t>DIP)</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97258" y="2035560"/>
            <a:ext cx="581208" cy="810000"/>
          </a:xfrm>
          <a:prstGeom prst="rect">
            <a:avLst/>
          </a:prstGeom>
        </p:spPr>
      </p:pic>
      <p:pic>
        <p:nvPicPr>
          <p:cNvPr id="45" name="Content Placeholder 5"/>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a:stretch/>
        </p:blipFill>
        <p:spPr>
          <a:xfrm rot="5400000">
            <a:off x="2244946" y="1822980"/>
            <a:ext cx="810000" cy="1235160"/>
          </a:xfrm>
        </p:spPr>
      </p:pic>
      <p:sp>
        <p:nvSpPr>
          <p:cNvPr id="47" name="TextBox 46">
            <a:extLst>
              <a:ext uri="{FF2B5EF4-FFF2-40B4-BE49-F238E27FC236}">
                <a16:creationId xmlns:a16="http://schemas.microsoft.com/office/drawing/2014/main" id="{DE2B00B2-72DD-4CF7-B65E-AD3801F7F9CA}"/>
              </a:ext>
            </a:extLst>
          </p:cNvPr>
          <p:cNvSpPr txBox="1"/>
          <p:nvPr/>
        </p:nvSpPr>
        <p:spPr>
          <a:xfrm>
            <a:off x="1284749" y="3389899"/>
            <a:ext cx="1440000" cy="261610"/>
          </a:xfrm>
          <a:prstGeom prst="rect">
            <a:avLst/>
          </a:prstGeom>
          <a:noFill/>
        </p:spPr>
        <p:txBody>
          <a:bodyPr wrap="square" rtlCol="0">
            <a:spAutoFit/>
          </a:bodyPr>
          <a:lstStyle/>
          <a:p>
            <a:pPr algn="ctr"/>
            <a:r>
              <a:rPr lang="ko-KR" altLang="en-US" sz="1100" b="1" dirty="0" smtClean="0">
                <a:solidFill>
                  <a:srgbClr val="652C74"/>
                </a:solidFill>
                <a:latin typeface="Arial" panose="020B0604020202020204" pitchFamily="34" charset="0"/>
                <a:cs typeface="Arial" panose="020B0604020202020204" pitchFamily="34" charset="0"/>
              </a:rPr>
              <a:t>비대칭</a:t>
            </a:r>
            <a:endParaRPr lang="en-SG" sz="1100" b="1" dirty="0">
              <a:solidFill>
                <a:srgbClr val="652C74"/>
              </a:solidFill>
              <a:latin typeface="Arial" panose="020B0604020202020204" pitchFamily="34" charset="0"/>
              <a:cs typeface="Arial" panose="020B0604020202020204" pitchFamily="34" charset="0"/>
            </a:endParaRPr>
          </a:p>
        </p:txBody>
      </p:sp>
      <p:pic>
        <p:nvPicPr>
          <p:cNvPr id="49" name="Picture 4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65359" y="3649953"/>
            <a:ext cx="1080000" cy="810000"/>
          </a:xfrm>
          <a:prstGeom prst="rect">
            <a:avLst/>
          </a:prstGeom>
        </p:spPr>
      </p:pic>
      <p:sp>
        <p:nvSpPr>
          <p:cNvPr id="53" name="TextBox 52">
            <a:extLst>
              <a:ext uri="{FF2B5EF4-FFF2-40B4-BE49-F238E27FC236}">
                <a16:creationId xmlns:a16="http://schemas.microsoft.com/office/drawing/2014/main" id="{DE2B00B2-72DD-4CF7-B65E-AD3801F7F9CA}"/>
              </a:ext>
            </a:extLst>
          </p:cNvPr>
          <p:cNvSpPr txBox="1"/>
          <p:nvPr/>
        </p:nvSpPr>
        <p:spPr>
          <a:xfrm>
            <a:off x="3745793" y="1779766"/>
            <a:ext cx="2367993" cy="261610"/>
          </a:xfrm>
          <a:prstGeom prst="rect">
            <a:avLst/>
          </a:prstGeom>
          <a:noFill/>
        </p:spPr>
        <p:txBody>
          <a:bodyPr wrap="square" rtlCol="0">
            <a:spAutoFit/>
          </a:bodyPr>
          <a:lstStyle/>
          <a:p>
            <a:pPr algn="ctr"/>
            <a:r>
              <a:rPr lang="ko-KR" altLang="en-US" sz="1100" b="1" dirty="0" smtClean="0">
                <a:solidFill>
                  <a:srgbClr val="652C74"/>
                </a:solidFill>
                <a:latin typeface="Arial" panose="020B0604020202020204" pitchFamily="34" charset="0"/>
                <a:cs typeface="Arial" panose="020B0604020202020204" pitchFamily="34" charset="0"/>
              </a:rPr>
              <a:t>파괴성관절염</a:t>
            </a:r>
            <a:endParaRPr lang="en-SG" sz="1100" b="1" dirty="0">
              <a:solidFill>
                <a:srgbClr val="652C74"/>
              </a:solidFill>
              <a:latin typeface="Arial" panose="020B0604020202020204" pitchFamily="34" charset="0"/>
              <a:cs typeface="Arial" panose="020B0604020202020204" pitchFamily="34" charset="0"/>
            </a:endParaRPr>
          </a:p>
        </p:txBody>
      </p:sp>
      <p:pic>
        <p:nvPicPr>
          <p:cNvPr id="54" name="Content Placeholder 5">
            <a:extLst>
              <a:ext uri="{FF2B5EF4-FFF2-40B4-BE49-F238E27FC236}">
                <a16:creationId xmlns:a16="http://schemas.microsoft.com/office/drawing/2014/main" id="{E1B2EF3E-CD30-445C-A1F3-3B8B4273157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76848" y="2035560"/>
            <a:ext cx="931957" cy="810000"/>
          </a:xfrm>
          <a:prstGeom prst="rect">
            <a:avLst/>
          </a:prstGeom>
        </p:spPr>
      </p:pic>
      <p:pic>
        <p:nvPicPr>
          <p:cNvPr id="55" name="Picture 54" descr="A close up of a persons hand&#10;&#10;Description automatically generated">
            <a:extLst>
              <a:ext uri="{FF2B5EF4-FFF2-40B4-BE49-F238E27FC236}">
                <a16:creationId xmlns:a16="http://schemas.microsoft.com/office/drawing/2014/main" id="{09A525F9-3EAF-4844-A1F4-F2342CAD9D7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923272" y="2035560"/>
            <a:ext cx="889330" cy="810000"/>
          </a:xfrm>
          <a:prstGeom prst="rect">
            <a:avLst/>
          </a:prstGeom>
        </p:spPr>
      </p:pic>
      <p:sp>
        <p:nvSpPr>
          <p:cNvPr id="61" name="TextBox 60">
            <a:extLst>
              <a:ext uri="{FF2B5EF4-FFF2-40B4-BE49-F238E27FC236}">
                <a16:creationId xmlns:a16="http://schemas.microsoft.com/office/drawing/2014/main" id="{CDFB43F3-9E59-472C-BB8D-8949AC732914}"/>
              </a:ext>
            </a:extLst>
          </p:cNvPr>
          <p:cNvSpPr txBox="1"/>
          <p:nvPr/>
        </p:nvSpPr>
        <p:spPr>
          <a:xfrm>
            <a:off x="3666774" y="3006069"/>
            <a:ext cx="2493597" cy="400110"/>
          </a:xfrm>
          <a:prstGeom prst="rect">
            <a:avLst/>
          </a:prstGeom>
          <a:noFill/>
        </p:spPr>
        <p:txBody>
          <a:bodyPr wrap="square" rtlCol="0">
            <a:spAutoFit/>
          </a:bodyPr>
          <a:lstStyle/>
          <a:p>
            <a:pPr marL="171450" indent="-171450">
              <a:buFont typeface="Wingdings" panose="05000000000000000000" pitchFamily="2" charset="2"/>
              <a:buChar char="§"/>
            </a:pPr>
            <a:r>
              <a:rPr lang="ko-KR" altLang="en-US" sz="1000" dirty="0" smtClean="0">
                <a:latin typeface="Arial" panose="020B0604020202020204" pitchFamily="34" charset="0"/>
                <a:cs typeface="Arial" panose="020B0604020202020204" pitchFamily="34" charset="0"/>
              </a:rPr>
              <a:t>망원경손가락 </a:t>
            </a:r>
            <a:r>
              <a:rPr lang="en-US" altLang="ko-KR" sz="1000" dirty="0" smtClean="0">
                <a:latin typeface="Arial" panose="020B0604020202020204" pitchFamily="34" charset="0"/>
                <a:cs typeface="Arial" panose="020B0604020202020204" pitchFamily="34" charset="0"/>
              </a:rPr>
              <a:t>(telescoping digits), </a:t>
            </a:r>
            <a:br>
              <a:rPr lang="en-US" altLang="ko-KR" sz="1000" dirty="0" smtClean="0">
                <a:latin typeface="Arial" panose="020B0604020202020204" pitchFamily="34" charset="0"/>
                <a:cs typeface="Arial" panose="020B0604020202020204" pitchFamily="34" charset="0"/>
              </a:rPr>
            </a:br>
            <a:r>
              <a:rPr lang="ko-KR" altLang="en-US" sz="1000" dirty="0" smtClean="0">
                <a:latin typeface="Arial" panose="020B0604020202020204" pitchFamily="34" charset="0"/>
                <a:cs typeface="Arial" panose="020B0604020202020204" pitchFamily="34" charset="0"/>
              </a:rPr>
              <a:t>뼈 파괴</a:t>
            </a:r>
            <a:r>
              <a:rPr lang="en-US" altLang="ko-KR" sz="1000" dirty="0" smtClean="0">
                <a:latin typeface="Arial" panose="020B0604020202020204" pitchFamily="34" charset="0"/>
                <a:cs typeface="Arial" panose="020B0604020202020204" pitchFamily="34" charset="0"/>
              </a:rPr>
              <a:t>, </a:t>
            </a:r>
            <a:r>
              <a:rPr lang="ko-KR" altLang="en-US" sz="1000" dirty="0" smtClean="0">
                <a:latin typeface="Arial" panose="020B0604020202020204" pitchFamily="34" charset="0"/>
                <a:cs typeface="Arial" panose="020B0604020202020204" pitchFamily="34" charset="0"/>
              </a:rPr>
              <a:t>변형과 연관</a:t>
            </a:r>
            <a:endParaRPr lang="en-SG" sz="1000" dirty="0">
              <a:latin typeface="Arial" panose="020B0604020202020204" pitchFamily="34" charset="0"/>
              <a:cs typeface="Arial" panose="020B0604020202020204" pitchFamily="34" charset="0"/>
            </a:endParaRPr>
          </a:p>
        </p:txBody>
      </p:sp>
      <p:pic>
        <p:nvPicPr>
          <p:cNvPr id="62" name="Content Placeholder 6" descr="A picture containing indoor, person, grass, front&#10;&#10;Description automatically generated">
            <a:extLst>
              <a:ext uri="{FF2B5EF4-FFF2-40B4-BE49-F238E27FC236}">
                <a16:creationId xmlns:a16="http://schemas.microsoft.com/office/drawing/2014/main" id="{4F5C1DDA-CAA1-42A8-B7C6-FCC4CF30BF8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880034" y="3649953"/>
            <a:ext cx="1080000" cy="810000"/>
          </a:xfrm>
          <a:prstGeom prst="rect">
            <a:avLst/>
          </a:prstGeom>
        </p:spPr>
      </p:pic>
      <p:sp>
        <p:nvSpPr>
          <p:cNvPr id="63" name="TextBox 62">
            <a:extLst>
              <a:ext uri="{FF2B5EF4-FFF2-40B4-BE49-F238E27FC236}">
                <a16:creationId xmlns:a16="http://schemas.microsoft.com/office/drawing/2014/main" id="{DE2B00B2-72DD-4CF7-B65E-AD3801F7F9CA}"/>
              </a:ext>
            </a:extLst>
          </p:cNvPr>
          <p:cNvSpPr txBox="1"/>
          <p:nvPr/>
        </p:nvSpPr>
        <p:spPr>
          <a:xfrm>
            <a:off x="2700034" y="3397160"/>
            <a:ext cx="1440000" cy="261610"/>
          </a:xfrm>
          <a:prstGeom prst="rect">
            <a:avLst/>
          </a:prstGeom>
          <a:noFill/>
        </p:spPr>
        <p:txBody>
          <a:bodyPr wrap="square" rtlCol="0">
            <a:spAutoFit/>
          </a:bodyPr>
          <a:lstStyle/>
          <a:p>
            <a:pPr algn="ctr"/>
            <a:r>
              <a:rPr lang="ko-KR" altLang="en-US" sz="1100" b="1" dirty="0">
                <a:solidFill>
                  <a:srgbClr val="652C74"/>
                </a:solidFill>
                <a:latin typeface="Arial" panose="020B0604020202020204" pitchFamily="34" charset="0"/>
                <a:cs typeface="Arial" panose="020B0604020202020204" pitchFamily="34" charset="0"/>
              </a:rPr>
              <a:t>골</a:t>
            </a:r>
            <a:r>
              <a:rPr lang="ko-KR" altLang="en-US" sz="1100" b="1" dirty="0" smtClean="0">
                <a:solidFill>
                  <a:srgbClr val="652C74"/>
                </a:solidFill>
                <a:latin typeface="Arial" panose="020B0604020202020204" pitchFamily="34" charset="0"/>
                <a:cs typeface="Arial" panose="020B0604020202020204" pitchFamily="34" charset="0"/>
              </a:rPr>
              <a:t>부착부염</a:t>
            </a:r>
            <a:endParaRPr lang="en-SG" sz="1100" b="1" dirty="0">
              <a:solidFill>
                <a:srgbClr val="652C74"/>
              </a:solidFill>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DE2B00B2-72DD-4CF7-B65E-AD3801F7F9CA}"/>
              </a:ext>
            </a:extLst>
          </p:cNvPr>
          <p:cNvSpPr txBox="1"/>
          <p:nvPr/>
        </p:nvSpPr>
        <p:spPr>
          <a:xfrm>
            <a:off x="4188363" y="3397160"/>
            <a:ext cx="1440000" cy="261610"/>
          </a:xfrm>
          <a:prstGeom prst="rect">
            <a:avLst/>
          </a:prstGeom>
          <a:noFill/>
        </p:spPr>
        <p:txBody>
          <a:bodyPr wrap="square" rtlCol="0">
            <a:spAutoFit/>
          </a:bodyPr>
          <a:lstStyle/>
          <a:p>
            <a:pPr algn="ctr"/>
            <a:r>
              <a:rPr lang="ko-KR" altLang="en-US" sz="1100" b="1" dirty="0" smtClean="0">
                <a:solidFill>
                  <a:srgbClr val="652C74"/>
                </a:solidFill>
                <a:latin typeface="Arial" panose="020B0604020202020204" pitchFamily="34" charset="0"/>
                <a:cs typeface="Arial" panose="020B0604020202020204" pitchFamily="34" charset="0"/>
              </a:rPr>
              <a:t>손발가락염</a:t>
            </a:r>
            <a:endParaRPr lang="en-SG" sz="1100" b="1" dirty="0">
              <a:solidFill>
                <a:srgbClr val="652C74"/>
              </a:solidFill>
              <a:latin typeface="Arial" panose="020B0604020202020204" pitchFamily="34" charset="0"/>
              <a:cs typeface="Arial" panose="020B0604020202020204" pitchFamily="34" charset="0"/>
            </a:endParaRPr>
          </a:p>
        </p:txBody>
      </p:sp>
      <p:pic>
        <p:nvPicPr>
          <p:cNvPr id="69" name="Content Placeholder 6" descr="A close up&#10;&#10;Description automatically generated">
            <a:extLst>
              <a:ext uri="{FF2B5EF4-FFF2-40B4-BE49-F238E27FC236}">
                <a16:creationId xmlns:a16="http://schemas.microsoft.com/office/drawing/2014/main" id="{972AC608-FDC1-456D-9C44-8E8B7831FF9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238050" y="3649953"/>
            <a:ext cx="1328706" cy="810000"/>
          </a:xfrm>
          <a:prstGeom prst="rect">
            <a:avLst/>
          </a:prstGeom>
        </p:spPr>
      </p:pic>
      <p:sp>
        <p:nvSpPr>
          <p:cNvPr id="19" name="Text Placeholder 18"/>
          <p:cNvSpPr>
            <a:spLocks noGrp="1"/>
          </p:cNvSpPr>
          <p:nvPr>
            <p:ph type="body" sz="quarter" idx="10"/>
          </p:nvPr>
        </p:nvSpPr>
        <p:spPr>
          <a:xfrm>
            <a:off x="521808" y="4745201"/>
            <a:ext cx="4050192" cy="398299"/>
          </a:xfrm>
        </p:spPr>
        <p:txBody>
          <a:bodyPr>
            <a:normAutofit/>
          </a:bodyPr>
          <a:lstStyle/>
          <a:p>
            <a:r>
              <a:rPr lang="en-US" dirty="0"/>
              <a:t>Psoriatic arthritis, PSA</a:t>
            </a:r>
          </a:p>
        </p:txBody>
      </p:sp>
      <p:sp>
        <p:nvSpPr>
          <p:cNvPr id="20" name="Text Placeholder 19"/>
          <p:cNvSpPr>
            <a:spLocks noGrp="1"/>
          </p:cNvSpPr>
          <p:nvPr>
            <p:ph type="body" sz="quarter" idx="11"/>
          </p:nvPr>
        </p:nvSpPr>
        <p:spPr>
          <a:xfrm>
            <a:off x="4624570" y="4755043"/>
            <a:ext cx="4029441" cy="388457"/>
          </a:xfrm>
        </p:spPr>
        <p:txBody>
          <a:bodyPr>
            <a:normAutofit lnSpcReduction="10000"/>
          </a:bodyPr>
          <a:lstStyle/>
          <a:p>
            <a:r>
              <a:rPr lang="en-US" dirty="0"/>
              <a:t>1. US National Institutes of Health (https://ghr.nlm.nih.gov/condition/psoriatic-arthritis)</a:t>
            </a:r>
          </a:p>
          <a:p>
            <a:r>
              <a:rPr lang="en-US" dirty="0"/>
              <a:t>2. Ritchlin CT, et al. New Engl J Med. 2017; 376:957-970.</a:t>
            </a:r>
          </a:p>
          <a:p>
            <a:r>
              <a:rPr lang="en-US" dirty="0"/>
              <a:t>3. Giannelli A. Rheumatol Ther. 2019; 6:5-21.</a:t>
            </a:r>
          </a:p>
        </p:txBody>
      </p:sp>
      <p:sp>
        <p:nvSpPr>
          <p:cNvPr id="3" name="TextBox 2">
            <a:extLst>
              <a:ext uri="{FF2B5EF4-FFF2-40B4-BE49-F238E27FC236}">
                <a16:creationId xmlns:a16="http://schemas.microsoft.com/office/drawing/2014/main" id="{A3379605-3814-4928-AE4A-11D683CA7408}"/>
              </a:ext>
            </a:extLst>
          </p:cNvPr>
          <p:cNvSpPr txBox="1"/>
          <p:nvPr/>
        </p:nvSpPr>
        <p:spPr>
          <a:xfrm>
            <a:off x="1326500" y="4431570"/>
            <a:ext cx="1221809" cy="307777"/>
          </a:xfrm>
          <a:prstGeom prst="rect">
            <a:avLst/>
          </a:prstGeom>
          <a:noFill/>
        </p:spPr>
        <p:txBody>
          <a:bodyPr wrap="non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Professor Tsen-Fang Tsai</a:t>
            </a:r>
            <a:endParaRPr lang="en-SG" sz="7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A835475-7DC0-45E3-A1E0-E50755D8927D}"/>
              </a:ext>
            </a:extLst>
          </p:cNvPr>
          <p:cNvSpPr txBox="1"/>
          <p:nvPr/>
        </p:nvSpPr>
        <p:spPr>
          <a:xfrm>
            <a:off x="2219270" y="2807400"/>
            <a:ext cx="910827" cy="307777"/>
          </a:xfrm>
          <a:prstGeom prst="rect">
            <a:avLst/>
          </a:prstGeom>
          <a:noFill/>
        </p:spPr>
        <p:txBody>
          <a:bodyPr wrap="non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Gladys Kwok</a:t>
            </a:r>
          </a:p>
        </p:txBody>
      </p:sp>
      <p:sp>
        <p:nvSpPr>
          <p:cNvPr id="6" name="TextBox 5">
            <a:extLst>
              <a:ext uri="{FF2B5EF4-FFF2-40B4-BE49-F238E27FC236}">
                <a16:creationId xmlns:a16="http://schemas.microsoft.com/office/drawing/2014/main" id="{0ACFC9E7-5223-42C8-AB75-23AA0E3A302D}"/>
              </a:ext>
            </a:extLst>
          </p:cNvPr>
          <p:cNvSpPr txBox="1"/>
          <p:nvPr/>
        </p:nvSpPr>
        <p:spPr>
          <a:xfrm>
            <a:off x="3923272" y="2840993"/>
            <a:ext cx="1985533" cy="200055"/>
          </a:xfrm>
          <a:prstGeom prst="rect">
            <a:avLst/>
          </a:prstGeom>
          <a:noFill/>
        </p:spPr>
        <p:txBody>
          <a:bodyPr wrap="square" rtlCol="0">
            <a:spAutoFit/>
          </a:bodyPr>
          <a:lstStyle/>
          <a:p>
            <a:pPr algn="ctr"/>
            <a:r>
              <a:rPr lang="en-SG" sz="700" dirty="0">
                <a:latin typeface="Arial" panose="020B0604020202020204" pitchFamily="34" charset="0"/>
                <a:cs typeface="Arial" panose="020B0604020202020204" pitchFamily="34" charset="0"/>
              </a:rPr>
              <a:t>Photos courtesy of Dr </a:t>
            </a:r>
            <a:r>
              <a:rPr lang="en-US" sz="700" dirty="0">
                <a:latin typeface="Arial" panose="020B0604020202020204" pitchFamily="34" charset="0"/>
                <a:cs typeface="Arial" panose="020B0604020202020204" pitchFamily="34" charset="0"/>
              </a:rPr>
              <a:t>Katy Leung</a:t>
            </a:r>
          </a:p>
        </p:txBody>
      </p:sp>
      <p:sp>
        <p:nvSpPr>
          <p:cNvPr id="7" name="TextBox 6">
            <a:extLst>
              <a:ext uri="{FF2B5EF4-FFF2-40B4-BE49-F238E27FC236}">
                <a16:creationId xmlns:a16="http://schemas.microsoft.com/office/drawing/2014/main" id="{10AA06C6-1D1D-42C8-B372-260AAF054C54}"/>
              </a:ext>
            </a:extLst>
          </p:cNvPr>
          <p:cNvSpPr txBox="1"/>
          <p:nvPr/>
        </p:nvSpPr>
        <p:spPr>
          <a:xfrm>
            <a:off x="776959" y="2807400"/>
            <a:ext cx="1221809" cy="307777"/>
          </a:xfrm>
          <a:prstGeom prst="rect">
            <a:avLst/>
          </a:prstGeom>
          <a:noFill/>
        </p:spPr>
        <p:txBody>
          <a:bodyPr wrap="non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Professor Tsen-Fang Tsai</a:t>
            </a:r>
            <a:endParaRPr lang="en-SG" sz="7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807EAFE-4AB3-45DD-A038-57D6F7A1730A}"/>
              </a:ext>
            </a:extLst>
          </p:cNvPr>
          <p:cNvSpPr txBox="1"/>
          <p:nvPr/>
        </p:nvSpPr>
        <p:spPr>
          <a:xfrm>
            <a:off x="2755681" y="4431570"/>
            <a:ext cx="1328706" cy="307777"/>
          </a:xfrm>
          <a:prstGeom prst="rect">
            <a:avLst/>
          </a:prstGeom>
          <a:noFill/>
        </p:spPr>
        <p:txBody>
          <a:bodyPr wrap="squar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Dr Katy Leung</a:t>
            </a:r>
          </a:p>
        </p:txBody>
      </p:sp>
      <p:sp>
        <p:nvSpPr>
          <p:cNvPr id="11" name="TextBox 10">
            <a:extLst>
              <a:ext uri="{FF2B5EF4-FFF2-40B4-BE49-F238E27FC236}">
                <a16:creationId xmlns:a16="http://schemas.microsoft.com/office/drawing/2014/main" id="{D798A426-BB04-4AC2-B039-8E6063FE43AA}"/>
              </a:ext>
            </a:extLst>
          </p:cNvPr>
          <p:cNvSpPr txBox="1"/>
          <p:nvPr/>
        </p:nvSpPr>
        <p:spPr>
          <a:xfrm>
            <a:off x="4236787" y="4431570"/>
            <a:ext cx="1328706" cy="307777"/>
          </a:xfrm>
          <a:prstGeom prst="rect">
            <a:avLst/>
          </a:prstGeom>
          <a:noFill/>
        </p:spPr>
        <p:txBody>
          <a:bodyPr wrap="squar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Dr Katy Leung</a:t>
            </a:r>
          </a:p>
        </p:txBody>
      </p:sp>
      <p:sp>
        <p:nvSpPr>
          <p:cNvPr id="34" name="Rounded Rectangle 33">
            <a:extLst>
              <a:ext uri="{FF2B5EF4-FFF2-40B4-BE49-F238E27FC236}">
                <a16:creationId xmlns:a16="http://schemas.microsoft.com/office/drawing/2014/main" id="{8054B27D-3EC2-CB4B-B908-93DBAFB1BB8E}"/>
              </a:ext>
            </a:extLst>
          </p:cNvPr>
          <p:cNvSpPr/>
          <p:nvPr/>
        </p:nvSpPr>
        <p:spPr>
          <a:xfrm>
            <a:off x="6769532" y="1942237"/>
            <a:ext cx="1296926" cy="893582"/>
          </a:xfrm>
          <a:prstGeom prst="roundRect">
            <a:avLst/>
          </a:prstGeom>
          <a:blipFill dpi="0" rotWithShape="1">
            <a:blip r:embed="rId10"/>
            <a:srcRect/>
            <a:stretch>
              <a:fillRect l="4172" t="-16514" r="4172" b="-16514"/>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 name="TextBox 34">
            <a:extLst>
              <a:ext uri="{FF2B5EF4-FFF2-40B4-BE49-F238E27FC236}">
                <a16:creationId xmlns:a16="http://schemas.microsoft.com/office/drawing/2014/main" id="{1E00C771-4FEA-1640-8B29-3741D6B626A4}"/>
              </a:ext>
            </a:extLst>
          </p:cNvPr>
          <p:cNvSpPr txBox="1"/>
          <p:nvPr/>
        </p:nvSpPr>
        <p:spPr>
          <a:xfrm>
            <a:off x="6449729" y="2832763"/>
            <a:ext cx="1985533" cy="215444"/>
          </a:xfrm>
          <a:prstGeom prst="rect">
            <a:avLst/>
          </a:prstGeom>
          <a:noFill/>
        </p:spPr>
        <p:txBody>
          <a:bodyPr wrap="square" rtlCol="0">
            <a:spAutoFit/>
          </a:bodyPr>
          <a:lstStyle/>
          <a:p>
            <a:pPr algn="ctr"/>
            <a:r>
              <a:rPr lang="en-SG" sz="700" dirty="0">
                <a:latin typeface="Arial" panose="020B0604020202020204" pitchFamily="34" charset="0"/>
                <a:cs typeface="Arial" panose="020B0604020202020204" pitchFamily="34" charset="0"/>
              </a:rPr>
              <a:t>Photo courtesy of </a:t>
            </a:r>
            <a:r>
              <a:rPr lang="en-US" sz="800" dirty="0"/>
              <a:t>Daniel Furtner</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897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CBAC-4F2A-4343-987E-3A6ABC1DB839}"/>
              </a:ext>
            </a:extLst>
          </p:cNvPr>
          <p:cNvSpPr>
            <a:spLocks noGrp="1"/>
          </p:cNvSpPr>
          <p:nvPr>
            <p:ph type="title"/>
          </p:nvPr>
        </p:nvSpPr>
        <p:spPr/>
        <p:txBody>
          <a:bodyPr/>
          <a:lstStyle/>
          <a:p>
            <a:r>
              <a:rPr lang="ko-KR" altLang="en-US" dirty="0" smtClean="0"/>
              <a:t>감별진단</a:t>
            </a:r>
            <a:endParaRPr lang="en-SG" dirty="0"/>
          </a:p>
        </p:txBody>
      </p:sp>
      <p:sp>
        <p:nvSpPr>
          <p:cNvPr id="3" name="Content Placeholder 2">
            <a:extLst>
              <a:ext uri="{FF2B5EF4-FFF2-40B4-BE49-F238E27FC236}">
                <a16:creationId xmlns:a16="http://schemas.microsoft.com/office/drawing/2014/main" id="{392FD46B-9072-43BA-BC71-73FC6E16DE39}"/>
              </a:ext>
            </a:extLst>
          </p:cNvPr>
          <p:cNvSpPr>
            <a:spLocks noGrp="1"/>
          </p:cNvSpPr>
          <p:nvPr>
            <p:ph idx="1"/>
          </p:nvPr>
        </p:nvSpPr>
        <p:spPr>
          <a:xfrm>
            <a:off x="511689" y="1112303"/>
            <a:ext cx="6239067" cy="3482275"/>
          </a:xfrm>
        </p:spPr>
        <p:txBody>
          <a:bodyPr>
            <a:normAutofit fontScale="92500"/>
          </a:bodyPr>
          <a:lstStyle/>
          <a:p>
            <a:r>
              <a:rPr lang="ko-KR" altLang="en-US" sz="1200" dirty="0" smtClean="0"/>
              <a:t>다양한 관절염의 흔한 형식과 다른점</a:t>
            </a:r>
            <a:r>
              <a:rPr lang="en-SG" sz="1200" baseline="30000" dirty="0" smtClean="0"/>
              <a:t>1</a:t>
            </a:r>
            <a:r>
              <a:rPr lang="en-SG" sz="1200" dirty="0"/>
              <a:t>:</a:t>
            </a:r>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p>
            <a:r>
              <a:rPr lang="ko-KR" altLang="en-US" sz="1200" dirty="0" smtClean="0"/>
              <a:t>천장관절의 비대칭적 침범으로 건선관절염을 척추관절염과 감별할 수 있다</a:t>
            </a:r>
            <a:r>
              <a:rPr lang="en-US" altLang="ko-KR" sz="1200" dirty="0" smtClean="0"/>
              <a:t>.</a:t>
            </a:r>
            <a:r>
              <a:rPr lang="en-SG" sz="1200" baseline="30000" dirty="0" smtClean="0"/>
              <a:t>2</a:t>
            </a:r>
            <a:endParaRPr lang="en-SG" sz="1200" dirty="0"/>
          </a:p>
          <a:p>
            <a:r>
              <a:rPr lang="ko-KR" altLang="en-US" sz="1200" dirty="0" smtClean="0"/>
              <a:t>건선관절염의 특징은 손발가락염</a:t>
            </a:r>
            <a:r>
              <a:rPr lang="en-US" altLang="ko-KR" sz="1200" dirty="0" smtClean="0"/>
              <a:t>, </a:t>
            </a:r>
            <a:r>
              <a:rPr lang="ko-KR" altLang="en-US" sz="1200" dirty="0" smtClean="0"/>
              <a:t>손발톱이형성과 골부착부염이 있다</a:t>
            </a:r>
            <a:r>
              <a:rPr lang="en-US" altLang="ko-KR" sz="1200" dirty="0" smtClean="0"/>
              <a:t>.</a:t>
            </a:r>
            <a:r>
              <a:rPr lang="en-SG" sz="1200" baseline="30000" dirty="0" smtClean="0"/>
              <a:t>1</a:t>
            </a:r>
            <a:endParaRPr lang="en-SG" sz="1200" baseline="30000" dirty="0"/>
          </a:p>
          <a:p>
            <a:r>
              <a:rPr lang="ko-KR" altLang="en-US" sz="1200" dirty="0" smtClean="0"/>
              <a:t>건선관절염에서 손발톱병의 심한 정도는 피부와 관절질환의 심한 정도와 연관성이 있다</a:t>
            </a:r>
            <a:r>
              <a:rPr lang="en-SG" sz="1200" baseline="30000" dirty="0" smtClean="0"/>
              <a:t>3</a:t>
            </a:r>
            <a:endParaRPr lang="en-SG" sz="1200" dirty="0"/>
          </a:p>
          <a:p>
            <a:endParaRPr lang="en-SG" sz="1200" dirty="0"/>
          </a:p>
        </p:txBody>
      </p:sp>
      <p:sp>
        <p:nvSpPr>
          <p:cNvPr id="4" name="Text Placeholder 3">
            <a:extLst>
              <a:ext uri="{FF2B5EF4-FFF2-40B4-BE49-F238E27FC236}">
                <a16:creationId xmlns:a16="http://schemas.microsoft.com/office/drawing/2014/main" id="{0F07524C-20A2-4F3D-81A9-29F1772174B3}"/>
              </a:ext>
            </a:extLst>
          </p:cNvPr>
          <p:cNvSpPr>
            <a:spLocks noGrp="1"/>
          </p:cNvSpPr>
          <p:nvPr>
            <p:ph type="body" sz="quarter" idx="10"/>
          </p:nvPr>
        </p:nvSpPr>
        <p:spPr>
          <a:xfrm>
            <a:off x="521808" y="4745201"/>
            <a:ext cx="4050192" cy="398299"/>
          </a:xfrm>
        </p:spPr>
        <p:txBody>
          <a:bodyPr>
            <a:normAutofit/>
          </a:bodyPr>
          <a:lstStyle/>
          <a:p>
            <a:r>
              <a:rPr lang="en-SG" dirty="0"/>
              <a:t>AS, ankylosing spondylitis; PsA, psoriatic arthritis; RA, rheumatoid arthritis</a:t>
            </a:r>
          </a:p>
          <a:p>
            <a:r>
              <a:rPr lang="en-SG" dirty="0"/>
              <a:t>Table adapted from Ritchlin CT, et al (2017)</a:t>
            </a:r>
            <a:r>
              <a:rPr lang="en-SG" baseline="30000" dirty="0"/>
              <a:t>1</a:t>
            </a:r>
            <a:r>
              <a:rPr lang="en-US" dirty="0"/>
              <a:t>. </a:t>
            </a:r>
          </a:p>
        </p:txBody>
      </p:sp>
      <p:sp>
        <p:nvSpPr>
          <p:cNvPr id="5" name="Text Placeholder 4">
            <a:extLst>
              <a:ext uri="{FF2B5EF4-FFF2-40B4-BE49-F238E27FC236}">
                <a16:creationId xmlns:a16="http://schemas.microsoft.com/office/drawing/2014/main" id="{3A12B446-6E1D-4B9C-B468-77066880AC05}"/>
              </a:ext>
            </a:extLst>
          </p:cNvPr>
          <p:cNvSpPr>
            <a:spLocks noGrp="1"/>
          </p:cNvSpPr>
          <p:nvPr>
            <p:ph type="body" sz="quarter" idx="11"/>
          </p:nvPr>
        </p:nvSpPr>
        <p:spPr>
          <a:xfrm>
            <a:off x="4513055" y="4755043"/>
            <a:ext cx="4029441" cy="388457"/>
          </a:xfrm>
        </p:spPr>
        <p:txBody>
          <a:bodyPr>
            <a:normAutofit lnSpcReduction="10000"/>
          </a:bodyPr>
          <a:lstStyle/>
          <a:p>
            <a:r>
              <a:rPr lang="en-US" dirty="0"/>
              <a:t>1. Ritchlin CT, et al. New Engl J Med. 2017; 376:957-970.</a:t>
            </a:r>
          </a:p>
          <a:p>
            <a:r>
              <a:rPr lang="en-US" dirty="0"/>
              <a:t>2. Giannelli A. Rheumatol Ther. 2019; 6:5-21.</a:t>
            </a:r>
          </a:p>
          <a:p>
            <a:r>
              <a:rPr lang="en-US" dirty="0"/>
              <a:t>3. Williamson L, et al. Rheumatology. 2004;43:790-794.</a:t>
            </a:r>
          </a:p>
          <a:p>
            <a:endParaRPr lang="en-SG" dirty="0"/>
          </a:p>
        </p:txBody>
      </p:sp>
      <p:graphicFrame>
        <p:nvGraphicFramePr>
          <p:cNvPr id="6" name="Table 6">
            <a:extLst>
              <a:ext uri="{FF2B5EF4-FFF2-40B4-BE49-F238E27FC236}">
                <a16:creationId xmlns:a16="http://schemas.microsoft.com/office/drawing/2014/main" id="{3C8CC839-976F-4A88-BB73-A3479A1A48E3}"/>
              </a:ext>
            </a:extLst>
          </p:cNvPr>
          <p:cNvGraphicFramePr>
            <a:graphicFrameLocks noGrp="1"/>
          </p:cNvGraphicFramePr>
          <p:nvPr>
            <p:extLst>
              <p:ext uri="{D42A27DB-BD31-4B8C-83A1-F6EECF244321}">
                <p14:modId xmlns:p14="http://schemas.microsoft.com/office/powerpoint/2010/main" val="3792156018"/>
              </p:ext>
            </p:extLst>
          </p:nvPr>
        </p:nvGraphicFramePr>
        <p:xfrm>
          <a:off x="534521" y="1447808"/>
          <a:ext cx="6469783" cy="2029960"/>
        </p:xfrm>
        <a:graphic>
          <a:graphicData uri="http://schemas.openxmlformats.org/drawingml/2006/table">
            <a:tbl>
              <a:tblPr firstRow="1" bandRow="1">
                <a:tableStyleId>{3B4B98B0-60AC-42C2-AFA5-B58CD77FA1E5}</a:tableStyleId>
              </a:tblPr>
              <a:tblGrid>
                <a:gridCol w="1279165">
                  <a:extLst>
                    <a:ext uri="{9D8B030D-6E8A-4147-A177-3AD203B41FA5}">
                      <a16:colId xmlns:a16="http://schemas.microsoft.com/office/drawing/2014/main" val="3626633151"/>
                    </a:ext>
                  </a:extLst>
                </a:gridCol>
                <a:gridCol w="1450722">
                  <a:extLst>
                    <a:ext uri="{9D8B030D-6E8A-4147-A177-3AD203B41FA5}">
                      <a16:colId xmlns:a16="http://schemas.microsoft.com/office/drawing/2014/main" val="3005867475"/>
                    </a:ext>
                  </a:extLst>
                </a:gridCol>
                <a:gridCol w="1865376">
                  <a:extLst>
                    <a:ext uri="{9D8B030D-6E8A-4147-A177-3AD203B41FA5}">
                      <a16:colId xmlns:a16="http://schemas.microsoft.com/office/drawing/2014/main" val="1073769978"/>
                    </a:ext>
                  </a:extLst>
                </a:gridCol>
                <a:gridCol w="1874520">
                  <a:extLst>
                    <a:ext uri="{9D8B030D-6E8A-4147-A177-3AD203B41FA5}">
                      <a16:colId xmlns:a16="http://schemas.microsoft.com/office/drawing/2014/main" val="1994270260"/>
                    </a:ext>
                  </a:extLst>
                </a:gridCol>
              </a:tblGrid>
              <a:tr h="235239">
                <a:tc>
                  <a:txBody>
                    <a:bodyPr/>
                    <a:lstStyle/>
                    <a:p>
                      <a:r>
                        <a:rPr lang="en-SG" sz="1000" dirty="0">
                          <a:latin typeface="Arial" panose="020B0604020202020204" pitchFamily="34" charset="0"/>
                          <a:cs typeface="Arial" panose="020B0604020202020204" pitchFamily="34" charset="0"/>
                        </a:rPr>
                        <a:t>Variable</a:t>
                      </a:r>
                    </a:p>
                  </a:txBody>
                  <a:tcPr/>
                </a:tc>
                <a:tc>
                  <a:txBody>
                    <a:bodyPr/>
                    <a:lstStyle/>
                    <a:p>
                      <a:pPr algn="ctr"/>
                      <a:r>
                        <a:rPr lang="ko-KR" altLang="en-US" sz="1000" dirty="0" smtClean="0">
                          <a:latin typeface="Arial" panose="020B0604020202020204" pitchFamily="34" charset="0"/>
                          <a:cs typeface="Arial" panose="020B0604020202020204" pitchFamily="34" charset="0"/>
                        </a:rPr>
                        <a:t>건선 관절염</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류마티스관절염</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퇴행성 관절염</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97635570"/>
                  </a:ext>
                </a:extLst>
              </a:tr>
              <a:tr h="235239">
                <a:tc>
                  <a:txBody>
                    <a:bodyPr/>
                    <a:lstStyle/>
                    <a:p>
                      <a:r>
                        <a:rPr lang="ko-KR" altLang="en-US" sz="1000" dirty="0" smtClean="0">
                          <a:latin typeface="Arial" panose="020B0604020202020204" pitchFamily="34" charset="0"/>
                          <a:cs typeface="Arial" panose="020B0604020202020204" pitchFamily="34" charset="0"/>
                        </a:rPr>
                        <a:t>시작시 관절 분포</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비대칭</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대칭</a:t>
                      </a:r>
                      <a:endParaRPr lang="en-SG" sz="1000" dirty="0">
                        <a:latin typeface="Arial" panose="020B0604020202020204" pitchFamily="34" charset="0"/>
                        <a:cs typeface="Arial" panose="020B0604020202020204" pitchFamily="34" charset="0"/>
                      </a:endParaRP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ko-KR" altLang="en-US" sz="1000" dirty="0" smtClean="0">
                          <a:latin typeface="Arial" panose="020B0604020202020204" pitchFamily="34" charset="0"/>
                          <a:cs typeface="Arial" panose="020B0604020202020204" pitchFamily="34" charset="0"/>
                        </a:rPr>
                        <a:t>비대칭</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0183615"/>
                  </a:ext>
                </a:extLst>
              </a:tr>
              <a:tr h="235239">
                <a:tc>
                  <a:txBody>
                    <a:bodyPr/>
                    <a:lstStyle/>
                    <a:p>
                      <a:r>
                        <a:rPr lang="ko-KR" altLang="en-US" sz="1000" dirty="0" smtClean="0">
                          <a:latin typeface="Arial" panose="020B0604020202020204" pitchFamily="34" charset="0"/>
                          <a:cs typeface="Arial" panose="020B0604020202020204" pitchFamily="34" charset="0"/>
                        </a:rPr>
                        <a:t>염증 관절 수</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소수</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다발성</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단발</a:t>
                      </a:r>
                      <a:r>
                        <a:rPr lang="en-SG" sz="1000" dirty="0" smtClean="0">
                          <a:latin typeface="Arial" panose="020B0604020202020204" pitchFamily="34" charset="0"/>
                          <a:cs typeface="Arial" panose="020B0604020202020204" pitchFamily="34" charset="0"/>
                        </a:rPr>
                        <a:t>/ </a:t>
                      </a:r>
                      <a:r>
                        <a:rPr lang="ko-KR" altLang="en-US" sz="1000" dirty="0" smtClean="0">
                          <a:latin typeface="Arial" panose="020B0604020202020204" pitchFamily="34" charset="0"/>
                          <a:cs typeface="Arial" panose="020B0604020202020204" pitchFamily="34" charset="0"/>
                        </a:rPr>
                        <a:t>소수</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95655903"/>
                  </a:ext>
                </a:extLst>
              </a:tr>
              <a:tr h="298696">
                <a:tc>
                  <a:txBody>
                    <a:bodyPr/>
                    <a:lstStyle/>
                    <a:p>
                      <a:r>
                        <a:rPr lang="ko-KR" altLang="en-US" sz="1000" dirty="0" smtClean="0">
                          <a:latin typeface="Arial" panose="020B0604020202020204" pitchFamily="34" charset="0"/>
                          <a:cs typeface="Arial" panose="020B0604020202020204" pitchFamily="34" charset="0"/>
                        </a:rPr>
                        <a:t>손발 염증 부위</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말단</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근위</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말단</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82975908"/>
                  </a:ext>
                </a:extLst>
              </a:tr>
              <a:tr h="235239">
                <a:tc>
                  <a:txBody>
                    <a:bodyPr/>
                    <a:lstStyle/>
                    <a:p>
                      <a:r>
                        <a:rPr lang="ko-KR" altLang="en-US" sz="1000" dirty="0" smtClean="0">
                          <a:latin typeface="Arial" panose="020B0604020202020204" pitchFamily="34" charset="0"/>
                          <a:cs typeface="Arial" panose="020B0604020202020204" pitchFamily="34" charset="0"/>
                        </a:rPr>
                        <a:t>염증범위</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한손가락의 모든 관절</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여러 손가락에 걸쳐 같은 관절</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여러 손가락에 걸쳐 같은 관절</a:t>
                      </a:r>
                      <a:endParaRPr lang="en-SG" altLang="ko-KR"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31283383"/>
                  </a:ext>
                </a:extLst>
              </a:tr>
              <a:tr h="268224">
                <a:tc>
                  <a:txBody>
                    <a:bodyPr/>
                    <a:lstStyle/>
                    <a:p>
                      <a:r>
                        <a:rPr lang="ko-KR" altLang="en-US" sz="1000" dirty="0" smtClean="0">
                          <a:latin typeface="Arial" panose="020B0604020202020204" pitchFamily="34" charset="0"/>
                          <a:cs typeface="Arial" panose="020B0604020202020204" pitchFamily="34" charset="0"/>
                        </a:rPr>
                        <a:t>관절의 자줏빛 변화</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있음</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없음</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없음</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1803573"/>
                  </a:ext>
                </a:extLst>
              </a:tr>
              <a:tr h="235239">
                <a:tc>
                  <a:txBody>
                    <a:bodyPr/>
                    <a:lstStyle/>
                    <a:p>
                      <a:r>
                        <a:rPr lang="ko-KR" altLang="en-US" sz="1000" dirty="0" smtClean="0">
                          <a:latin typeface="Arial" panose="020B0604020202020204" pitchFamily="34" charset="0"/>
                          <a:cs typeface="Arial" panose="020B0604020202020204" pitchFamily="34" charset="0"/>
                        </a:rPr>
                        <a:t>척추관절염</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흔함</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흔하지 않음</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비염증성</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30271404"/>
                  </a:ext>
                </a:extLst>
              </a:tr>
              <a:tr h="235239">
                <a:tc>
                  <a:txBody>
                    <a:bodyPr/>
                    <a:lstStyle/>
                    <a:p>
                      <a:r>
                        <a:rPr lang="ko-KR" altLang="en-US" sz="1000" dirty="0" smtClean="0">
                          <a:latin typeface="Arial" panose="020B0604020202020204" pitchFamily="34" charset="0"/>
                          <a:cs typeface="Arial" panose="020B0604020202020204" pitchFamily="34" charset="0"/>
                        </a:rPr>
                        <a:t>천장관절염</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흔함</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없음</a:t>
                      </a:r>
                      <a:endParaRPr lang="en-SG" sz="1000" dirty="0">
                        <a:latin typeface="Arial" panose="020B0604020202020204" pitchFamily="34" charset="0"/>
                        <a:cs typeface="Arial" panose="020B0604020202020204" pitchFamily="34" charset="0"/>
                      </a:endParaRPr>
                    </a:p>
                  </a:txBody>
                  <a:tcPr/>
                </a:tc>
                <a:tc>
                  <a:txBody>
                    <a:bodyPr/>
                    <a:lstStyle/>
                    <a:p>
                      <a:pPr algn="ctr"/>
                      <a:r>
                        <a:rPr lang="ko-KR" altLang="en-US" sz="1000" dirty="0" smtClean="0">
                          <a:latin typeface="Arial" panose="020B0604020202020204" pitchFamily="34" charset="0"/>
                          <a:cs typeface="Arial" panose="020B0604020202020204" pitchFamily="34" charset="0"/>
                        </a:rPr>
                        <a:t>없음</a:t>
                      </a:r>
                      <a:endParaRPr lang="en-SG"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2059931"/>
                  </a:ext>
                </a:extLst>
              </a:tr>
            </a:tbl>
          </a:graphicData>
        </a:graphic>
      </p:graphicFrame>
      <p:sp>
        <p:nvSpPr>
          <p:cNvPr id="13" name="TextBox 12">
            <a:extLst>
              <a:ext uri="{FF2B5EF4-FFF2-40B4-BE49-F238E27FC236}">
                <a16:creationId xmlns:a16="http://schemas.microsoft.com/office/drawing/2014/main" id="{4732A643-A3ED-45C0-9954-F80CC3D1C2A4}"/>
              </a:ext>
            </a:extLst>
          </p:cNvPr>
          <p:cNvSpPr txBox="1"/>
          <p:nvPr/>
        </p:nvSpPr>
        <p:spPr>
          <a:xfrm>
            <a:off x="6943522" y="1003143"/>
            <a:ext cx="1766830" cy="276999"/>
          </a:xfrm>
          <a:prstGeom prst="rect">
            <a:avLst/>
          </a:prstGeom>
          <a:noFill/>
        </p:spPr>
        <p:txBody>
          <a:bodyPr wrap="none" rtlCol="0">
            <a:spAutoFit/>
          </a:bodyPr>
          <a:lstStyle/>
          <a:p>
            <a:r>
              <a:rPr lang="ko-KR" altLang="en-US" sz="1200" b="1" dirty="0" smtClean="0">
                <a:latin typeface="Arial" panose="020B0604020202020204" pitchFamily="34" charset="0"/>
                <a:cs typeface="Arial" panose="020B0604020202020204" pitchFamily="34" charset="0"/>
              </a:rPr>
              <a:t>건선관절염의 주요특징</a:t>
            </a:r>
            <a:endParaRPr lang="en-SG" sz="1200" b="1" dirty="0">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C0381E2B-27F4-4C4F-8CF4-B21FDF095424}"/>
              </a:ext>
            </a:extLst>
          </p:cNvPr>
          <p:cNvGrpSpPr/>
          <p:nvPr/>
        </p:nvGrpSpPr>
        <p:grpSpPr>
          <a:xfrm>
            <a:off x="7224757" y="1326424"/>
            <a:ext cx="1440000" cy="981622"/>
            <a:chOff x="7224757" y="1326424"/>
            <a:chExt cx="1440000" cy="981622"/>
          </a:xfrm>
        </p:grpSpPr>
        <p:pic>
          <p:nvPicPr>
            <p:cNvPr id="16" name="Content Placeholder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24757" y="1326424"/>
              <a:ext cx="1440000" cy="981622"/>
            </a:xfrm>
            <a:prstGeom prst="rect">
              <a:avLst/>
            </a:prstGeom>
          </p:spPr>
        </p:pic>
        <p:sp>
          <p:nvSpPr>
            <p:cNvPr id="15" name="TextBox 14">
              <a:extLst>
                <a:ext uri="{FF2B5EF4-FFF2-40B4-BE49-F238E27FC236}">
                  <a16:creationId xmlns:a16="http://schemas.microsoft.com/office/drawing/2014/main" id="{2F3AC2AE-71E0-4168-AF03-6BEAA1C6AAF9}"/>
                </a:ext>
              </a:extLst>
            </p:cNvPr>
            <p:cNvSpPr txBox="1"/>
            <p:nvPr/>
          </p:nvSpPr>
          <p:spPr>
            <a:xfrm>
              <a:off x="7224757" y="1326424"/>
              <a:ext cx="825867" cy="246221"/>
            </a:xfrm>
            <a:prstGeom prst="rect">
              <a:avLst/>
            </a:prstGeom>
            <a:solidFill>
              <a:schemeClr val="bg1"/>
            </a:solidFill>
            <a:ln>
              <a:solidFill>
                <a:schemeClr val="tx1"/>
              </a:solidFill>
            </a:ln>
          </p:spPr>
          <p:txBody>
            <a:bodyPr wrap="none" rtlCol="0">
              <a:spAutoFit/>
            </a:bodyPr>
            <a:lstStyle/>
            <a:p>
              <a:r>
                <a:rPr lang="ko-KR" altLang="en-US" sz="1000" b="1" dirty="0" smtClean="0">
                  <a:latin typeface="Arial" panose="020B0604020202020204" pitchFamily="34" charset="0"/>
                  <a:cs typeface="Arial" panose="020B0604020202020204" pitchFamily="34" charset="0"/>
                </a:rPr>
                <a:t>손발가락염</a:t>
              </a:r>
              <a:endParaRPr lang="en-SG" sz="1000" b="1" dirty="0">
                <a:latin typeface="Arial" panose="020B0604020202020204" pitchFamily="34" charset="0"/>
                <a:cs typeface="Arial" panose="020B0604020202020204" pitchFamily="34" charset="0"/>
              </a:endParaRPr>
            </a:p>
          </p:txBody>
        </p:sp>
      </p:grpSp>
      <p:grpSp>
        <p:nvGrpSpPr>
          <p:cNvPr id="11" name="Group 10">
            <a:extLst>
              <a:ext uri="{FF2B5EF4-FFF2-40B4-BE49-F238E27FC236}">
                <a16:creationId xmlns:a16="http://schemas.microsoft.com/office/drawing/2014/main" id="{63B30F6A-BAC6-4DF4-B736-A141EA504AD7}"/>
              </a:ext>
            </a:extLst>
          </p:cNvPr>
          <p:cNvGrpSpPr/>
          <p:nvPr/>
        </p:nvGrpSpPr>
        <p:grpSpPr>
          <a:xfrm>
            <a:off x="7224757" y="2617376"/>
            <a:ext cx="1440000" cy="1079874"/>
            <a:chOff x="7224757" y="2551355"/>
            <a:chExt cx="1440000" cy="1079874"/>
          </a:xfrm>
        </p:grpSpPr>
        <p:pic>
          <p:nvPicPr>
            <p:cNvPr id="18" name="コンテンツ プレースホルダ 4" descr="PICT1553.JPG">
              <a:extLst>
                <a:ext uri="{FF2B5EF4-FFF2-40B4-BE49-F238E27FC236}">
                  <a16:creationId xmlns:a16="http://schemas.microsoft.com/office/drawing/2014/main" id="{687F8BB3-39D1-48BC-9475-20E51929D6D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224757" y="2551355"/>
              <a:ext cx="1440000" cy="1079874"/>
            </a:xfrm>
            <a:prstGeom prst="rect">
              <a:avLst/>
            </a:prstGeom>
          </p:spPr>
        </p:pic>
        <p:sp>
          <p:nvSpPr>
            <p:cNvPr id="17" name="TextBox 16">
              <a:extLst>
                <a:ext uri="{FF2B5EF4-FFF2-40B4-BE49-F238E27FC236}">
                  <a16:creationId xmlns:a16="http://schemas.microsoft.com/office/drawing/2014/main" id="{B5BE4EFA-6051-432A-87DE-E8022B1092D3}"/>
                </a:ext>
              </a:extLst>
            </p:cNvPr>
            <p:cNvSpPr txBox="1"/>
            <p:nvPr/>
          </p:nvSpPr>
          <p:spPr>
            <a:xfrm>
              <a:off x="7224757" y="2561678"/>
              <a:ext cx="989374" cy="246221"/>
            </a:xfrm>
            <a:prstGeom prst="rect">
              <a:avLst/>
            </a:prstGeom>
            <a:solidFill>
              <a:schemeClr val="bg1"/>
            </a:solidFill>
            <a:ln>
              <a:solidFill>
                <a:schemeClr val="tx1"/>
              </a:solidFill>
            </a:ln>
          </p:spPr>
          <p:txBody>
            <a:bodyPr wrap="none" rtlCol="0">
              <a:spAutoFit/>
            </a:bodyPr>
            <a:lstStyle/>
            <a:p>
              <a:pPr algn="ctr"/>
              <a:r>
                <a:rPr lang="ko-KR" altLang="en-US" sz="1000" b="1" dirty="0" smtClean="0">
                  <a:latin typeface="Arial" panose="020B0604020202020204" pitchFamily="34" charset="0"/>
                  <a:cs typeface="Arial" panose="020B0604020202020204" pitchFamily="34" charset="0"/>
                </a:rPr>
                <a:t>손발톱 이형성</a:t>
              </a:r>
              <a:endParaRPr lang="en-SG" sz="1000" b="1" dirty="0">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1974C2B3-94BC-4D02-8B8A-8B9F8489BE99}"/>
              </a:ext>
            </a:extLst>
          </p:cNvPr>
          <p:cNvSpPr txBox="1"/>
          <p:nvPr/>
        </p:nvSpPr>
        <p:spPr>
          <a:xfrm>
            <a:off x="7489345" y="2277700"/>
            <a:ext cx="910827" cy="307777"/>
          </a:xfrm>
          <a:prstGeom prst="rect">
            <a:avLst/>
          </a:prstGeom>
          <a:noFill/>
        </p:spPr>
        <p:txBody>
          <a:bodyPr wrap="non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Gladys Kwok</a:t>
            </a:r>
          </a:p>
        </p:txBody>
      </p:sp>
      <p:sp>
        <p:nvSpPr>
          <p:cNvPr id="9" name="TextBox 8">
            <a:extLst>
              <a:ext uri="{FF2B5EF4-FFF2-40B4-BE49-F238E27FC236}">
                <a16:creationId xmlns:a16="http://schemas.microsoft.com/office/drawing/2014/main" id="{075934D5-0FDC-447F-A5C9-7D29B753CEDE}"/>
              </a:ext>
            </a:extLst>
          </p:cNvPr>
          <p:cNvSpPr txBox="1"/>
          <p:nvPr/>
        </p:nvSpPr>
        <p:spPr>
          <a:xfrm>
            <a:off x="7167002" y="3660593"/>
            <a:ext cx="1447833" cy="307777"/>
          </a:xfrm>
          <a:prstGeom prst="rect">
            <a:avLst/>
          </a:prstGeom>
          <a:noFill/>
        </p:spPr>
        <p:txBody>
          <a:bodyPr wrap="none" rtlCol="0">
            <a:spAutoFit/>
          </a:bodyPr>
          <a:lstStyle/>
          <a:p>
            <a:pPr algn="ctr"/>
            <a:r>
              <a:rPr lang="en-SG" sz="700" dirty="0">
                <a:latin typeface="Arial" panose="020B0604020202020204" pitchFamily="34" charset="0"/>
                <a:cs typeface="Arial" panose="020B0604020202020204" pitchFamily="34" charset="0"/>
              </a:rPr>
              <a:t>Photo courtesy of </a:t>
            </a:r>
          </a:p>
          <a:p>
            <a:pPr algn="ctr"/>
            <a:r>
              <a:rPr lang="en-US" sz="700" dirty="0">
                <a:latin typeface="Arial" panose="020B0604020202020204" pitchFamily="34" charset="0"/>
                <a:cs typeface="Arial" panose="020B0604020202020204" pitchFamily="34" charset="0"/>
              </a:rPr>
              <a:t>Professor Mitsumasa Kishimoto</a:t>
            </a:r>
          </a:p>
        </p:txBody>
      </p:sp>
      <p:grpSp>
        <p:nvGrpSpPr>
          <p:cNvPr id="23" name="Group 22">
            <a:extLst>
              <a:ext uri="{FF2B5EF4-FFF2-40B4-BE49-F238E27FC236}">
                <a16:creationId xmlns:a16="http://schemas.microsoft.com/office/drawing/2014/main" id="{B957C0CB-BF73-4FFC-9CF3-335083AC65DE}"/>
              </a:ext>
            </a:extLst>
          </p:cNvPr>
          <p:cNvGrpSpPr/>
          <p:nvPr/>
        </p:nvGrpSpPr>
        <p:grpSpPr>
          <a:xfrm>
            <a:off x="7215232" y="4004647"/>
            <a:ext cx="1447833" cy="919056"/>
            <a:chOff x="7224757" y="3871297"/>
            <a:chExt cx="1447833" cy="919056"/>
          </a:xfrm>
        </p:grpSpPr>
        <p:pic>
          <p:nvPicPr>
            <p:cNvPr id="22" name="Picture 21">
              <a:extLst>
                <a:ext uri="{FF2B5EF4-FFF2-40B4-BE49-F238E27FC236}">
                  <a16:creationId xmlns:a16="http://schemas.microsoft.com/office/drawing/2014/main" id="{5F5C12BF-DA0C-47E7-9672-E782361B79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24757" y="3891372"/>
              <a:ext cx="1447833" cy="898981"/>
            </a:xfrm>
            <a:prstGeom prst="rect">
              <a:avLst/>
            </a:prstGeom>
          </p:spPr>
        </p:pic>
        <p:sp>
          <p:nvSpPr>
            <p:cNvPr id="19" name="TextBox 18">
              <a:extLst>
                <a:ext uri="{FF2B5EF4-FFF2-40B4-BE49-F238E27FC236}">
                  <a16:creationId xmlns:a16="http://schemas.microsoft.com/office/drawing/2014/main" id="{F19A75A0-45CA-4DE8-AA4D-DA04F67BDFB9}"/>
                </a:ext>
              </a:extLst>
            </p:cNvPr>
            <p:cNvSpPr txBox="1"/>
            <p:nvPr/>
          </p:nvSpPr>
          <p:spPr>
            <a:xfrm>
              <a:off x="7224757" y="3871297"/>
              <a:ext cx="825867" cy="246221"/>
            </a:xfrm>
            <a:prstGeom prst="rect">
              <a:avLst/>
            </a:prstGeom>
            <a:solidFill>
              <a:schemeClr val="bg1"/>
            </a:solidFill>
            <a:ln>
              <a:solidFill>
                <a:schemeClr val="tx1"/>
              </a:solidFill>
            </a:ln>
          </p:spPr>
          <p:txBody>
            <a:bodyPr wrap="none" rtlCol="0">
              <a:spAutoFit/>
            </a:bodyPr>
            <a:lstStyle/>
            <a:p>
              <a:r>
                <a:rPr lang="ko-KR" altLang="en-US" sz="1000" b="1" dirty="0">
                  <a:latin typeface="Arial" panose="020B0604020202020204" pitchFamily="34" charset="0"/>
                  <a:cs typeface="Arial" panose="020B0604020202020204" pitchFamily="34" charset="0"/>
                </a:rPr>
                <a:t>골</a:t>
              </a:r>
              <a:r>
                <a:rPr lang="ko-KR" altLang="en-US" sz="1000" b="1" dirty="0" smtClean="0">
                  <a:latin typeface="Arial" panose="020B0604020202020204" pitchFamily="34" charset="0"/>
                  <a:cs typeface="Arial" panose="020B0604020202020204" pitchFamily="34" charset="0"/>
                </a:rPr>
                <a:t>부착부염</a:t>
              </a:r>
              <a:endParaRPr lang="en-SG" sz="1000" b="1" dirty="0">
                <a:latin typeface="Arial" panose="020B0604020202020204" pitchFamily="34" charset="0"/>
                <a:cs typeface="Arial" panose="020B0604020202020204" pitchFamily="34" charset="0"/>
              </a:endParaRPr>
            </a:p>
          </p:txBody>
        </p:sp>
      </p:grpSp>
      <p:sp>
        <p:nvSpPr>
          <p:cNvPr id="24" name="TextBox 23">
            <a:extLst>
              <a:ext uri="{FF2B5EF4-FFF2-40B4-BE49-F238E27FC236}">
                <a16:creationId xmlns:a16="http://schemas.microsoft.com/office/drawing/2014/main" id="{06F9C667-501A-4703-9D7A-641EB7E8A07F}"/>
              </a:ext>
            </a:extLst>
          </p:cNvPr>
          <p:cNvSpPr txBox="1"/>
          <p:nvPr/>
        </p:nvSpPr>
        <p:spPr>
          <a:xfrm>
            <a:off x="7187743" y="4898737"/>
            <a:ext cx="1484702" cy="200055"/>
          </a:xfrm>
          <a:prstGeom prst="rect">
            <a:avLst/>
          </a:prstGeom>
          <a:noFill/>
        </p:spPr>
        <p:txBody>
          <a:bodyPr wrap="none" rtlCol="0">
            <a:spAutoFit/>
          </a:bodyPr>
          <a:lstStyle/>
          <a:p>
            <a:pPr algn="ctr"/>
            <a:r>
              <a:rPr lang="en-SG" sz="700" dirty="0">
                <a:latin typeface="Arial" panose="020B0604020202020204" pitchFamily="34" charset="0"/>
                <a:cs typeface="Arial" panose="020B0604020202020204" pitchFamily="34" charset="0"/>
              </a:rPr>
              <a:t>Photo courtesy of </a:t>
            </a:r>
            <a:r>
              <a:rPr lang="en-US" sz="700" dirty="0">
                <a:latin typeface="Arial" panose="020B0604020202020204" pitchFamily="34" charset="0"/>
                <a:cs typeface="Arial" panose="020B0604020202020204" pitchFamily="34" charset="0"/>
              </a:rPr>
              <a:t>Dr Katy Leung</a:t>
            </a:r>
          </a:p>
        </p:txBody>
      </p:sp>
    </p:spTree>
    <p:extLst>
      <p:ext uri="{BB962C8B-B14F-4D97-AF65-F5344CB8AC3E}">
        <p14:creationId xmlns:p14="http://schemas.microsoft.com/office/powerpoint/2010/main" val="3697552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sz="3200" baseline="30000" dirty="0" smtClean="0"/>
              <a:t>건선관절염의 병태생리</a:t>
            </a:r>
            <a:r>
              <a:rPr lang="en-MY" baseline="30000" dirty="0" smtClean="0"/>
              <a:t>1-2</a:t>
            </a:r>
            <a:endParaRPr lang="en-SG"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823967"/>
            <a:ext cx="4050192" cy="319533"/>
          </a:xfrm>
        </p:spPr>
        <p:txBody>
          <a:bodyPr>
            <a:normAutofit/>
          </a:bodyPr>
          <a:lstStyle/>
          <a:p>
            <a:r>
              <a:rPr lang="en-US" dirty="0"/>
              <a:t>IFN, interferon; IL, interleukin; PsA, psoriatic arthritis; TNF, tumor necrosis factor. </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831863"/>
            <a:ext cx="4029441" cy="311637"/>
          </a:xfrm>
        </p:spPr>
        <p:txBody>
          <a:bodyPr>
            <a:normAutofit/>
          </a:bodyPr>
          <a:lstStyle/>
          <a:p>
            <a:r>
              <a:rPr lang="en-SG" dirty="0"/>
              <a:t>1. Boutet MA, et al.</a:t>
            </a:r>
            <a:r>
              <a:rPr lang="nl-NL" dirty="0"/>
              <a:t> Int J Mol Sci. 2018;19:530. </a:t>
            </a:r>
          </a:p>
          <a:p>
            <a:r>
              <a:rPr lang="en-SG" dirty="0"/>
              <a:t>2. Coates LC, et al. Semin Arthritis Rheum. 2016; 46:291-304.</a:t>
            </a:r>
          </a:p>
        </p:txBody>
      </p:sp>
      <p:grpSp>
        <p:nvGrpSpPr>
          <p:cNvPr id="10" name="Group 9">
            <a:extLst>
              <a:ext uri="{FF2B5EF4-FFF2-40B4-BE49-F238E27FC236}">
                <a16:creationId xmlns:a16="http://schemas.microsoft.com/office/drawing/2014/main" id="{0E0969DD-6D4B-43E6-9401-688CFAB5F4EA}"/>
              </a:ext>
            </a:extLst>
          </p:cNvPr>
          <p:cNvGrpSpPr/>
          <p:nvPr/>
        </p:nvGrpSpPr>
        <p:grpSpPr>
          <a:xfrm>
            <a:off x="3717644" y="3231442"/>
            <a:ext cx="2217704" cy="1513716"/>
            <a:chOff x="5813777" y="1053657"/>
            <a:chExt cx="2449687" cy="1732293"/>
          </a:xfrm>
        </p:grpSpPr>
        <p:graphicFrame>
          <p:nvGraphicFramePr>
            <p:cNvPr id="8" name="Chart 7">
              <a:extLst>
                <a:ext uri="{FF2B5EF4-FFF2-40B4-BE49-F238E27FC236}">
                  <a16:creationId xmlns:a16="http://schemas.microsoft.com/office/drawing/2014/main" id="{5CBBF988-595D-4F97-AA43-5E02BF10648B}"/>
                </a:ext>
              </a:extLst>
            </p:cNvPr>
            <p:cNvGraphicFramePr/>
            <p:nvPr>
              <p:extLst>
                <p:ext uri="{D42A27DB-BD31-4B8C-83A1-F6EECF244321}">
                  <p14:modId xmlns:p14="http://schemas.microsoft.com/office/powerpoint/2010/main" val="868884603"/>
                </p:ext>
              </p:extLst>
            </p:nvPr>
          </p:nvGraphicFramePr>
          <p:xfrm>
            <a:off x="5813777" y="1053657"/>
            <a:ext cx="2449687" cy="173229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74EC83C1-65A8-43F9-B39C-48D1FDC8C303}"/>
                </a:ext>
              </a:extLst>
            </p:cNvPr>
            <p:cNvSpPr txBox="1"/>
            <p:nvPr/>
          </p:nvSpPr>
          <p:spPr>
            <a:xfrm>
              <a:off x="7247468" y="1425960"/>
              <a:ext cx="518091" cy="292388"/>
            </a:xfrm>
            <a:prstGeom prst="rect">
              <a:avLst/>
            </a:prstGeom>
            <a:noFill/>
          </p:spPr>
          <p:txBody>
            <a:bodyPr wrap="none" rtlCol="0">
              <a:spAutoFit/>
            </a:bodyPr>
            <a:lstStyle/>
            <a:p>
              <a:r>
                <a:rPr lang="en-SG" sz="1300" b="1" dirty="0">
                  <a:solidFill>
                    <a:schemeClr val="bg1"/>
                  </a:solidFill>
                  <a:latin typeface="Arial" panose="020B0604020202020204" pitchFamily="34" charset="0"/>
                  <a:cs typeface="Arial" panose="020B0604020202020204" pitchFamily="34" charset="0"/>
                </a:rPr>
                <a:t>30%</a:t>
              </a:r>
            </a:p>
          </p:txBody>
        </p:sp>
      </p:grpSp>
      <p:pic>
        <p:nvPicPr>
          <p:cNvPr id="12" name="Graphic 11" descr="DNA">
            <a:extLst>
              <a:ext uri="{FF2B5EF4-FFF2-40B4-BE49-F238E27FC236}">
                <a16:creationId xmlns:a16="http://schemas.microsoft.com/office/drawing/2014/main" id="{E144AE4F-BD6D-47B8-9FD7-C01D69952C4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2089872" y="1452718"/>
            <a:ext cx="540000" cy="540000"/>
          </a:xfrm>
          <a:prstGeom prst="rect">
            <a:avLst/>
          </a:prstGeom>
        </p:spPr>
      </p:pic>
      <p:pic>
        <p:nvPicPr>
          <p:cNvPr id="14" name="Graphic 13" descr="Deciduous tree">
            <a:extLst>
              <a:ext uri="{FF2B5EF4-FFF2-40B4-BE49-F238E27FC236}">
                <a16:creationId xmlns:a16="http://schemas.microsoft.com/office/drawing/2014/main" id="{AF244589-6EC7-4E03-8196-0FC9984D84B6}"/>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779756" y="1452718"/>
            <a:ext cx="540000" cy="540000"/>
          </a:xfrm>
          <a:prstGeom prst="rect">
            <a:avLst/>
          </a:prstGeom>
        </p:spPr>
      </p:pic>
      <p:sp>
        <p:nvSpPr>
          <p:cNvPr id="16" name="Content Placeholder 2">
            <a:extLst>
              <a:ext uri="{FF2B5EF4-FFF2-40B4-BE49-F238E27FC236}">
                <a16:creationId xmlns:a16="http://schemas.microsoft.com/office/drawing/2014/main" id="{B2370AA6-AD01-4989-8708-B3663F4C3DD1}"/>
              </a:ext>
            </a:extLst>
          </p:cNvPr>
          <p:cNvSpPr txBox="1">
            <a:spLocks/>
          </p:cNvSpPr>
          <p:nvPr/>
        </p:nvSpPr>
        <p:spPr>
          <a:xfrm>
            <a:off x="1767304" y="1984122"/>
            <a:ext cx="1127036" cy="302696"/>
          </a:xfrm>
          <a:prstGeom prst="rect">
            <a:avLst/>
          </a:prstGeom>
        </p:spPr>
        <p:txBody>
          <a:bodyPr vert="horz" lIns="91440" tIns="45720" rIns="91440" bIns="45720" rtlCol="0">
            <a:noAutofit/>
          </a:bodyPr>
          <a:lstStyle>
            <a:defPPr>
              <a:defRPr lang="en-US"/>
            </a:defPPr>
            <a:lvl1pPr indent="0" algn="ctr">
              <a:lnSpc>
                <a:spcPct val="100000"/>
              </a:lnSpc>
              <a:spcBef>
                <a:spcPts val="0"/>
              </a:spcBef>
              <a:spcAft>
                <a:spcPts val="0"/>
              </a:spcAft>
              <a:buClr>
                <a:schemeClr val="accent1"/>
              </a:buClr>
              <a:buFont typeface="Arial" panose="020B0604020202020204" pitchFamily="34" charset="0"/>
              <a:buNone/>
              <a:defRPr sz="1200" b="1">
                <a:solidFill>
                  <a:srgbClr val="652C74"/>
                </a:solidFill>
                <a:latin typeface="Arial" panose="020B0604020202020204" pitchFamily="34" charset="0"/>
                <a:ea typeface="Verdana" charset="0"/>
                <a:cs typeface="Arial" panose="020B0604020202020204" pitchFamily="34" charset="0"/>
              </a:defRPr>
            </a:lvl1pPr>
            <a:lvl2pPr marL="514350" indent="-171450">
              <a:lnSpc>
                <a:spcPct val="100000"/>
              </a:lnSpc>
              <a:spcBef>
                <a:spcPts val="0"/>
              </a:spcBef>
              <a:spcAft>
                <a:spcPts val="300"/>
              </a:spcAft>
              <a:buClr>
                <a:schemeClr val="accent1"/>
              </a:buClr>
              <a:buFont typeface="Arial" panose="020B0604020202020204" pitchFamily="34" charset="0"/>
              <a:buChar char="•"/>
              <a:defRPr sz="1400">
                <a:latin typeface="Arial" panose="020B0604020202020204" pitchFamily="34" charset="0"/>
                <a:ea typeface="Verdana" charset="0"/>
                <a:cs typeface="Arial" panose="020B0604020202020204" pitchFamily="34" charset="0"/>
              </a:defRPr>
            </a:lvl2pPr>
            <a:lvl3pPr marL="857250" indent="-171450">
              <a:lnSpc>
                <a:spcPct val="100000"/>
              </a:lnSpc>
              <a:spcBef>
                <a:spcPts val="0"/>
              </a:spcBef>
              <a:spcAft>
                <a:spcPts val="300"/>
              </a:spcAft>
              <a:buClr>
                <a:schemeClr val="accent1"/>
              </a:buClr>
              <a:buFont typeface="Arial" panose="020B0604020202020204" pitchFamily="34" charset="0"/>
              <a:buChar char="•"/>
              <a:defRPr sz="1200">
                <a:latin typeface="Arial" panose="020B0604020202020204" pitchFamily="34" charset="0"/>
                <a:ea typeface="Verdana" charset="0"/>
                <a:cs typeface="Arial" panose="020B0604020202020204" pitchFamily="34" charset="0"/>
              </a:defRPr>
            </a:lvl3pPr>
            <a:lvl4pPr marL="1200150" indent="-171450">
              <a:lnSpc>
                <a:spcPct val="100000"/>
              </a:lnSpc>
              <a:spcBef>
                <a:spcPts val="0"/>
              </a:spcBef>
              <a:spcAft>
                <a:spcPts val="300"/>
              </a:spcAft>
              <a:buClr>
                <a:schemeClr val="accent1"/>
              </a:buClr>
              <a:buFont typeface="Arial" panose="020B0604020202020204" pitchFamily="34" charset="0"/>
              <a:buChar char="•"/>
              <a:defRPr sz="1100">
                <a:latin typeface="Arial" panose="020B0604020202020204" pitchFamily="34" charset="0"/>
                <a:ea typeface="Verdana" charset="0"/>
                <a:cs typeface="Arial" panose="020B0604020202020204" pitchFamily="34" charset="0"/>
              </a:defRPr>
            </a:lvl4pPr>
            <a:lvl5pPr marL="1543050" indent="-171450">
              <a:lnSpc>
                <a:spcPct val="100000"/>
              </a:lnSpc>
              <a:spcBef>
                <a:spcPts val="0"/>
              </a:spcBef>
              <a:spcAft>
                <a:spcPts val="300"/>
              </a:spcAft>
              <a:buClr>
                <a:schemeClr val="accent1"/>
              </a:buClr>
              <a:buFont typeface="Arial" panose="020B0604020202020204" pitchFamily="34" charset="0"/>
              <a:buChar char="•"/>
              <a:defRPr sz="1100">
                <a:latin typeface="Arial" panose="020B0604020202020204" pitchFamily="34" charset="0"/>
                <a:ea typeface="Verdana" charset="0"/>
                <a:cs typeface="Arial" panose="020B0604020202020204" pitchFamily="34" charset="0"/>
              </a:defRPr>
            </a:lvl5pPr>
            <a:lvl6pPr marL="1885950" indent="-171450">
              <a:lnSpc>
                <a:spcPct val="90000"/>
              </a:lnSpc>
              <a:spcBef>
                <a:spcPts val="375"/>
              </a:spcBef>
              <a:buFont typeface="Arial" panose="020B0604020202020204" pitchFamily="34" charset="0"/>
              <a:buChar char="•"/>
            </a:lvl6pPr>
            <a:lvl7pPr marL="2228850" indent="-171450">
              <a:lnSpc>
                <a:spcPct val="90000"/>
              </a:lnSpc>
              <a:spcBef>
                <a:spcPts val="375"/>
              </a:spcBef>
              <a:buFont typeface="Arial" panose="020B0604020202020204" pitchFamily="34" charset="0"/>
              <a:buChar char="•"/>
            </a:lvl7pPr>
            <a:lvl8pPr marL="2571750" indent="-171450">
              <a:lnSpc>
                <a:spcPct val="90000"/>
              </a:lnSpc>
              <a:spcBef>
                <a:spcPts val="375"/>
              </a:spcBef>
              <a:buFont typeface="Arial" panose="020B0604020202020204" pitchFamily="34" charset="0"/>
              <a:buChar char="•"/>
            </a:lvl8pPr>
            <a:lvl9pPr marL="2914650" indent="-171450">
              <a:lnSpc>
                <a:spcPct val="90000"/>
              </a:lnSpc>
              <a:spcBef>
                <a:spcPts val="375"/>
              </a:spcBef>
              <a:buFont typeface="Arial" panose="020B0604020202020204" pitchFamily="34" charset="0"/>
              <a:buChar char="•"/>
            </a:lvl9pPr>
          </a:lstStyle>
          <a:p>
            <a:r>
              <a:rPr lang="ko-KR" altLang="en-US" smtClean="0"/>
              <a:t>유전적 요인</a:t>
            </a:r>
            <a:endParaRPr lang="en-SG" dirty="0"/>
          </a:p>
        </p:txBody>
      </p:sp>
      <p:sp>
        <p:nvSpPr>
          <p:cNvPr id="18" name="Content Placeholder 2">
            <a:extLst>
              <a:ext uri="{FF2B5EF4-FFF2-40B4-BE49-F238E27FC236}">
                <a16:creationId xmlns:a16="http://schemas.microsoft.com/office/drawing/2014/main" id="{D3F11565-EE49-4AE7-9F88-3F1C57E6CEBE}"/>
              </a:ext>
            </a:extLst>
          </p:cNvPr>
          <p:cNvSpPr txBox="1">
            <a:spLocks/>
          </p:cNvSpPr>
          <p:nvPr/>
        </p:nvSpPr>
        <p:spPr>
          <a:xfrm>
            <a:off x="414396" y="1984122"/>
            <a:ext cx="1308404" cy="30269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Aft>
                <a:spcPts val="0"/>
              </a:spcAft>
              <a:buNone/>
            </a:pPr>
            <a:r>
              <a:rPr lang="ko-KR" altLang="en-US" sz="1200" b="1" dirty="0" smtClean="0">
                <a:solidFill>
                  <a:srgbClr val="652C74"/>
                </a:solidFill>
              </a:rPr>
              <a:t>환경적 요인</a:t>
            </a:r>
            <a:endParaRPr lang="en-SG" sz="1200" b="1" dirty="0">
              <a:solidFill>
                <a:srgbClr val="652C74"/>
              </a:solidFill>
            </a:endParaRPr>
          </a:p>
        </p:txBody>
      </p:sp>
      <p:cxnSp>
        <p:nvCxnSpPr>
          <p:cNvPr id="20" name="Straight Connector 19">
            <a:extLst>
              <a:ext uri="{FF2B5EF4-FFF2-40B4-BE49-F238E27FC236}">
                <a16:creationId xmlns:a16="http://schemas.microsoft.com/office/drawing/2014/main" id="{D64A9E58-9911-4A96-AF1B-4A488DE0904E}"/>
              </a:ext>
            </a:extLst>
          </p:cNvPr>
          <p:cNvCxnSpPr>
            <a:cxnSpLocks/>
          </p:cNvCxnSpPr>
          <p:nvPr/>
        </p:nvCxnSpPr>
        <p:spPr>
          <a:xfrm>
            <a:off x="1031304" y="2597722"/>
            <a:ext cx="135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4D1666-634B-4441-9AB7-FB37CF1FFDCD}"/>
              </a:ext>
            </a:extLst>
          </p:cNvPr>
          <p:cNvCxnSpPr>
            <a:cxnSpLocks/>
          </p:cNvCxnSpPr>
          <p:nvPr/>
        </p:nvCxnSpPr>
        <p:spPr>
          <a:xfrm rot="5400000">
            <a:off x="995756" y="2543722"/>
            <a:ext cx="10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A5501AD-7B73-4527-8D13-98F4C91DAC63}"/>
              </a:ext>
            </a:extLst>
          </p:cNvPr>
          <p:cNvCxnSpPr>
            <a:cxnSpLocks/>
          </p:cNvCxnSpPr>
          <p:nvPr/>
        </p:nvCxnSpPr>
        <p:spPr>
          <a:xfrm rot="5400000">
            <a:off x="2309780" y="2543722"/>
            <a:ext cx="10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6FEFE1A-2685-4570-A954-29777510497F}"/>
              </a:ext>
            </a:extLst>
          </p:cNvPr>
          <p:cNvCxnSpPr>
            <a:cxnSpLocks/>
          </p:cNvCxnSpPr>
          <p:nvPr/>
        </p:nvCxnSpPr>
        <p:spPr>
          <a:xfrm>
            <a:off x="1690296" y="2597722"/>
            <a:ext cx="0" cy="2277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id="{D56244AE-F6F2-48E1-A766-0D91DB76E4A1}"/>
              </a:ext>
            </a:extLst>
          </p:cNvPr>
          <p:cNvSpPr txBox="1">
            <a:spLocks/>
          </p:cNvSpPr>
          <p:nvPr/>
        </p:nvSpPr>
        <p:spPr>
          <a:xfrm>
            <a:off x="746425" y="2871562"/>
            <a:ext cx="1887743" cy="302696"/>
          </a:xfrm>
          <a:prstGeom prst="rect">
            <a:avLst/>
          </a:prstGeom>
        </p:spPr>
        <p:txBody>
          <a:bodyPr vert="horz" lIns="91440" tIns="45720" rIns="91440" bIns="45720" rtlCol="0">
            <a:noAutofit/>
          </a:bodyPr>
          <a:lstStyle>
            <a:defPPr>
              <a:defRPr lang="en-US"/>
            </a:defPPr>
            <a:lvl1pPr indent="0" algn="ctr">
              <a:lnSpc>
                <a:spcPct val="100000"/>
              </a:lnSpc>
              <a:spcBef>
                <a:spcPts val="0"/>
              </a:spcBef>
              <a:spcAft>
                <a:spcPts val="0"/>
              </a:spcAft>
              <a:buClr>
                <a:schemeClr val="accent1"/>
              </a:buClr>
              <a:buFont typeface="Arial" panose="020B0604020202020204" pitchFamily="34" charset="0"/>
              <a:buNone/>
              <a:defRPr sz="1200" b="1">
                <a:solidFill>
                  <a:srgbClr val="652C74"/>
                </a:solidFill>
                <a:latin typeface="Arial" panose="020B0604020202020204" pitchFamily="34" charset="0"/>
                <a:ea typeface="Verdana" charset="0"/>
                <a:cs typeface="Arial" panose="020B0604020202020204" pitchFamily="34" charset="0"/>
              </a:defRPr>
            </a:lvl1pPr>
            <a:lvl2pPr marL="514350" indent="-171450">
              <a:lnSpc>
                <a:spcPct val="100000"/>
              </a:lnSpc>
              <a:spcBef>
                <a:spcPts val="0"/>
              </a:spcBef>
              <a:spcAft>
                <a:spcPts val="300"/>
              </a:spcAft>
              <a:buClr>
                <a:schemeClr val="accent1"/>
              </a:buClr>
              <a:buFont typeface="Arial" panose="020B0604020202020204" pitchFamily="34" charset="0"/>
              <a:buChar char="•"/>
              <a:defRPr sz="1400">
                <a:latin typeface="Arial" panose="020B0604020202020204" pitchFamily="34" charset="0"/>
                <a:ea typeface="Verdana" charset="0"/>
                <a:cs typeface="Arial" panose="020B0604020202020204" pitchFamily="34" charset="0"/>
              </a:defRPr>
            </a:lvl2pPr>
            <a:lvl3pPr marL="857250" indent="-171450">
              <a:lnSpc>
                <a:spcPct val="100000"/>
              </a:lnSpc>
              <a:spcBef>
                <a:spcPts val="0"/>
              </a:spcBef>
              <a:spcAft>
                <a:spcPts val="300"/>
              </a:spcAft>
              <a:buClr>
                <a:schemeClr val="accent1"/>
              </a:buClr>
              <a:buFont typeface="Arial" panose="020B0604020202020204" pitchFamily="34" charset="0"/>
              <a:buChar char="•"/>
              <a:defRPr sz="1200">
                <a:latin typeface="Arial" panose="020B0604020202020204" pitchFamily="34" charset="0"/>
                <a:ea typeface="Verdana" charset="0"/>
                <a:cs typeface="Arial" panose="020B0604020202020204" pitchFamily="34" charset="0"/>
              </a:defRPr>
            </a:lvl3pPr>
            <a:lvl4pPr marL="1200150" indent="-171450">
              <a:lnSpc>
                <a:spcPct val="100000"/>
              </a:lnSpc>
              <a:spcBef>
                <a:spcPts val="0"/>
              </a:spcBef>
              <a:spcAft>
                <a:spcPts val="300"/>
              </a:spcAft>
              <a:buClr>
                <a:schemeClr val="accent1"/>
              </a:buClr>
              <a:buFont typeface="Arial" panose="020B0604020202020204" pitchFamily="34" charset="0"/>
              <a:buChar char="•"/>
              <a:defRPr sz="1100">
                <a:latin typeface="Arial" panose="020B0604020202020204" pitchFamily="34" charset="0"/>
                <a:ea typeface="Verdana" charset="0"/>
                <a:cs typeface="Arial" panose="020B0604020202020204" pitchFamily="34" charset="0"/>
              </a:defRPr>
            </a:lvl4pPr>
            <a:lvl5pPr marL="1543050" indent="-171450">
              <a:lnSpc>
                <a:spcPct val="100000"/>
              </a:lnSpc>
              <a:spcBef>
                <a:spcPts val="0"/>
              </a:spcBef>
              <a:spcAft>
                <a:spcPts val="300"/>
              </a:spcAft>
              <a:buClr>
                <a:schemeClr val="accent1"/>
              </a:buClr>
              <a:buFont typeface="Arial" panose="020B0604020202020204" pitchFamily="34" charset="0"/>
              <a:buChar char="•"/>
              <a:defRPr sz="1100">
                <a:latin typeface="Arial" panose="020B0604020202020204" pitchFamily="34" charset="0"/>
                <a:ea typeface="Verdana" charset="0"/>
                <a:cs typeface="Arial" panose="020B0604020202020204" pitchFamily="34" charset="0"/>
              </a:defRPr>
            </a:lvl5pPr>
            <a:lvl6pPr marL="1885950" indent="-171450">
              <a:lnSpc>
                <a:spcPct val="90000"/>
              </a:lnSpc>
              <a:spcBef>
                <a:spcPts val="375"/>
              </a:spcBef>
              <a:buFont typeface="Arial" panose="020B0604020202020204" pitchFamily="34" charset="0"/>
              <a:buChar char="•"/>
            </a:lvl6pPr>
            <a:lvl7pPr marL="2228850" indent="-171450">
              <a:lnSpc>
                <a:spcPct val="90000"/>
              </a:lnSpc>
              <a:spcBef>
                <a:spcPts val="375"/>
              </a:spcBef>
              <a:buFont typeface="Arial" panose="020B0604020202020204" pitchFamily="34" charset="0"/>
              <a:buChar char="•"/>
            </a:lvl7pPr>
            <a:lvl8pPr marL="2571750" indent="-171450">
              <a:lnSpc>
                <a:spcPct val="90000"/>
              </a:lnSpc>
              <a:spcBef>
                <a:spcPts val="375"/>
              </a:spcBef>
              <a:buFont typeface="Arial" panose="020B0604020202020204" pitchFamily="34" charset="0"/>
              <a:buChar char="•"/>
            </a:lvl8pPr>
            <a:lvl9pPr marL="2914650" indent="-171450">
              <a:lnSpc>
                <a:spcPct val="90000"/>
              </a:lnSpc>
              <a:spcBef>
                <a:spcPts val="375"/>
              </a:spcBef>
              <a:buFont typeface="Arial" panose="020B0604020202020204" pitchFamily="34" charset="0"/>
              <a:buChar char="•"/>
            </a:lvl9pPr>
          </a:lstStyle>
          <a:p>
            <a:r>
              <a:rPr lang="ko-KR" altLang="en-US" dirty="0" smtClean="0"/>
              <a:t>만성 면역관련 염증</a:t>
            </a:r>
            <a:endParaRPr lang="en-SG" dirty="0"/>
          </a:p>
        </p:txBody>
      </p:sp>
      <p:cxnSp>
        <p:nvCxnSpPr>
          <p:cNvPr id="28" name="Straight Arrow Connector 27">
            <a:extLst>
              <a:ext uri="{FF2B5EF4-FFF2-40B4-BE49-F238E27FC236}">
                <a16:creationId xmlns:a16="http://schemas.microsoft.com/office/drawing/2014/main" id="{300788A4-953A-4E37-9499-DC3B04EE6A11}"/>
              </a:ext>
            </a:extLst>
          </p:cNvPr>
          <p:cNvCxnSpPr>
            <a:cxnSpLocks/>
          </p:cNvCxnSpPr>
          <p:nvPr/>
        </p:nvCxnSpPr>
        <p:spPr>
          <a:xfrm>
            <a:off x="1690296" y="3339139"/>
            <a:ext cx="0" cy="2277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Content Placeholder 2">
            <a:extLst>
              <a:ext uri="{FF2B5EF4-FFF2-40B4-BE49-F238E27FC236}">
                <a16:creationId xmlns:a16="http://schemas.microsoft.com/office/drawing/2014/main" id="{E140DED1-4076-4318-8172-2811B06997FF}"/>
              </a:ext>
            </a:extLst>
          </p:cNvPr>
          <p:cNvSpPr txBox="1">
            <a:spLocks/>
          </p:cNvSpPr>
          <p:nvPr/>
        </p:nvSpPr>
        <p:spPr>
          <a:xfrm>
            <a:off x="746425" y="3612979"/>
            <a:ext cx="1887743" cy="302696"/>
          </a:xfrm>
          <a:prstGeom prst="rect">
            <a:avLst/>
          </a:prstGeom>
        </p:spPr>
        <p:txBody>
          <a:bodyPr vert="horz" lIns="91440" tIns="45720" rIns="91440" bIns="45720" rtlCol="0">
            <a:noAutofit/>
          </a:bodyPr>
          <a:lstStyle>
            <a:defPPr>
              <a:defRPr lang="en-US"/>
            </a:defPPr>
            <a:lvl1pPr indent="0" algn="ctr">
              <a:lnSpc>
                <a:spcPct val="100000"/>
              </a:lnSpc>
              <a:spcBef>
                <a:spcPts val="0"/>
              </a:spcBef>
              <a:spcAft>
                <a:spcPts val="0"/>
              </a:spcAft>
              <a:buClr>
                <a:schemeClr val="accent1"/>
              </a:buClr>
              <a:buFont typeface="Arial" panose="020B0604020202020204" pitchFamily="34" charset="0"/>
              <a:buNone/>
              <a:defRPr sz="1200" b="1">
                <a:solidFill>
                  <a:srgbClr val="652C74"/>
                </a:solidFill>
                <a:latin typeface="Arial" panose="020B0604020202020204" pitchFamily="34" charset="0"/>
                <a:ea typeface="Verdana" charset="0"/>
                <a:cs typeface="Arial" panose="020B0604020202020204" pitchFamily="34" charset="0"/>
              </a:defRPr>
            </a:lvl1pPr>
            <a:lvl2pPr marL="514350" indent="-171450">
              <a:lnSpc>
                <a:spcPct val="100000"/>
              </a:lnSpc>
              <a:spcBef>
                <a:spcPts val="0"/>
              </a:spcBef>
              <a:spcAft>
                <a:spcPts val="300"/>
              </a:spcAft>
              <a:buClr>
                <a:schemeClr val="accent1"/>
              </a:buClr>
              <a:buFont typeface="Arial" panose="020B0604020202020204" pitchFamily="34" charset="0"/>
              <a:buChar char="•"/>
              <a:defRPr sz="1400">
                <a:latin typeface="Arial" panose="020B0604020202020204" pitchFamily="34" charset="0"/>
                <a:ea typeface="Verdana" charset="0"/>
                <a:cs typeface="Arial" panose="020B0604020202020204" pitchFamily="34" charset="0"/>
              </a:defRPr>
            </a:lvl2pPr>
            <a:lvl3pPr marL="857250" indent="-171450">
              <a:lnSpc>
                <a:spcPct val="100000"/>
              </a:lnSpc>
              <a:spcBef>
                <a:spcPts val="0"/>
              </a:spcBef>
              <a:spcAft>
                <a:spcPts val="300"/>
              </a:spcAft>
              <a:buClr>
                <a:schemeClr val="accent1"/>
              </a:buClr>
              <a:buFont typeface="Arial" panose="020B0604020202020204" pitchFamily="34" charset="0"/>
              <a:buChar char="•"/>
              <a:defRPr sz="1200">
                <a:latin typeface="Arial" panose="020B0604020202020204" pitchFamily="34" charset="0"/>
                <a:ea typeface="Verdana" charset="0"/>
                <a:cs typeface="Arial" panose="020B0604020202020204" pitchFamily="34" charset="0"/>
              </a:defRPr>
            </a:lvl3pPr>
            <a:lvl4pPr marL="1200150" indent="-171450">
              <a:lnSpc>
                <a:spcPct val="100000"/>
              </a:lnSpc>
              <a:spcBef>
                <a:spcPts val="0"/>
              </a:spcBef>
              <a:spcAft>
                <a:spcPts val="300"/>
              </a:spcAft>
              <a:buClr>
                <a:schemeClr val="accent1"/>
              </a:buClr>
              <a:buFont typeface="Arial" panose="020B0604020202020204" pitchFamily="34" charset="0"/>
              <a:buChar char="•"/>
              <a:defRPr sz="1100">
                <a:latin typeface="Arial" panose="020B0604020202020204" pitchFamily="34" charset="0"/>
                <a:ea typeface="Verdana" charset="0"/>
                <a:cs typeface="Arial" panose="020B0604020202020204" pitchFamily="34" charset="0"/>
              </a:defRPr>
            </a:lvl4pPr>
            <a:lvl5pPr marL="1543050" indent="-171450">
              <a:lnSpc>
                <a:spcPct val="100000"/>
              </a:lnSpc>
              <a:spcBef>
                <a:spcPts val="0"/>
              </a:spcBef>
              <a:spcAft>
                <a:spcPts val="300"/>
              </a:spcAft>
              <a:buClr>
                <a:schemeClr val="accent1"/>
              </a:buClr>
              <a:buFont typeface="Arial" panose="020B0604020202020204" pitchFamily="34" charset="0"/>
              <a:buChar char="•"/>
              <a:defRPr sz="1100">
                <a:latin typeface="Arial" panose="020B0604020202020204" pitchFamily="34" charset="0"/>
                <a:ea typeface="Verdana" charset="0"/>
                <a:cs typeface="Arial" panose="020B0604020202020204" pitchFamily="34" charset="0"/>
              </a:defRPr>
            </a:lvl5pPr>
            <a:lvl6pPr marL="1885950" indent="-171450">
              <a:lnSpc>
                <a:spcPct val="90000"/>
              </a:lnSpc>
              <a:spcBef>
                <a:spcPts val="375"/>
              </a:spcBef>
              <a:buFont typeface="Arial" panose="020B0604020202020204" pitchFamily="34" charset="0"/>
              <a:buChar char="•"/>
            </a:lvl6pPr>
            <a:lvl7pPr marL="2228850" indent="-171450">
              <a:lnSpc>
                <a:spcPct val="90000"/>
              </a:lnSpc>
              <a:spcBef>
                <a:spcPts val="375"/>
              </a:spcBef>
              <a:buFont typeface="Arial" panose="020B0604020202020204" pitchFamily="34" charset="0"/>
              <a:buChar char="•"/>
            </a:lvl7pPr>
            <a:lvl8pPr marL="2571750" indent="-171450">
              <a:lnSpc>
                <a:spcPct val="90000"/>
              </a:lnSpc>
              <a:spcBef>
                <a:spcPts val="375"/>
              </a:spcBef>
              <a:buFont typeface="Arial" panose="020B0604020202020204" pitchFamily="34" charset="0"/>
              <a:buChar char="•"/>
            </a:lvl8pPr>
            <a:lvl9pPr marL="2914650" indent="-171450">
              <a:lnSpc>
                <a:spcPct val="90000"/>
              </a:lnSpc>
              <a:spcBef>
                <a:spcPts val="375"/>
              </a:spcBef>
              <a:buFont typeface="Arial" panose="020B0604020202020204" pitchFamily="34" charset="0"/>
              <a:buChar char="•"/>
            </a:lvl9pPr>
          </a:lstStyle>
          <a:p>
            <a:r>
              <a:rPr lang="ko-KR" altLang="en-US" dirty="0" smtClean="0"/>
              <a:t>건선 관절염</a:t>
            </a:r>
            <a:endParaRPr lang="en-SG" dirty="0"/>
          </a:p>
        </p:txBody>
      </p:sp>
      <p:sp>
        <p:nvSpPr>
          <p:cNvPr id="30" name="Oval 29">
            <a:extLst>
              <a:ext uri="{FF2B5EF4-FFF2-40B4-BE49-F238E27FC236}">
                <a16:creationId xmlns:a16="http://schemas.microsoft.com/office/drawing/2014/main" id="{A4BFC73F-2944-42E3-A862-0501A3B37B5B}"/>
              </a:ext>
            </a:extLst>
          </p:cNvPr>
          <p:cNvSpPr/>
          <p:nvPr/>
        </p:nvSpPr>
        <p:spPr>
          <a:xfrm>
            <a:off x="1767304" y="1303837"/>
            <a:ext cx="1181098" cy="1156966"/>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TextBox 30">
            <a:extLst>
              <a:ext uri="{FF2B5EF4-FFF2-40B4-BE49-F238E27FC236}">
                <a16:creationId xmlns:a16="http://schemas.microsoft.com/office/drawing/2014/main" id="{ADAD9C15-FFA2-4717-81E7-1FF4BBBE3181}"/>
              </a:ext>
            </a:extLst>
          </p:cNvPr>
          <p:cNvSpPr txBox="1"/>
          <p:nvPr/>
        </p:nvSpPr>
        <p:spPr>
          <a:xfrm>
            <a:off x="3128081" y="1374245"/>
            <a:ext cx="4984613" cy="1769715"/>
          </a:xfrm>
          <a:prstGeom prst="rect">
            <a:avLst/>
          </a:prstGeom>
          <a:noFill/>
        </p:spPr>
        <p:txBody>
          <a:bodyPr wrap="square" rtlCol="0">
            <a:spAutoFit/>
          </a:bodyPr>
          <a:lstStyle/>
          <a:p>
            <a:pPr>
              <a:spcAft>
                <a:spcPts val="1000"/>
              </a:spcAft>
            </a:pPr>
            <a:r>
              <a:rPr lang="ko-KR" altLang="en-US" sz="1200" b="1" dirty="0" smtClean="0">
                <a:solidFill>
                  <a:srgbClr val="652C74"/>
                </a:solidFill>
                <a:latin typeface="Arial" panose="020B0604020202020204" pitchFamily="34" charset="0"/>
                <a:cs typeface="Arial" panose="020B0604020202020204" pitchFamily="34" charset="0"/>
              </a:rPr>
              <a:t>건선관절염과 연관된 유전적 요인</a:t>
            </a:r>
            <a:endParaRPr lang="en-SG" sz="1200" b="1" dirty="0">
              <a:solidFill>
                <a:srgbClr val="652C74"/>
              </a:solidFill>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r>
              <a:rPr lang="ko-KR" altLang="en-US" sz="1200" dirty="0" smtClean="0">
                <a:latin typeface="Arial" panose="020B0604020202020204" pitchFamily="34" charset="0"/>
                <a:cs typeface="Arial" panose="020B0604020202020204" pitchFamily="34" charset="0"/>
              </a:rPr>
              <a:t>건선관절염 발생과 관련된 유전자</a:t>
            </a:r>
            <a:r>
              <a:rPr lang="en-US" altLang="ko-KR" sz="1200" dirty="0" smtClean="0">
                <a:latin typeface="Arial" panose="020B0604020202020204" pitchFamily="34" charset="0"/>
                <a:cs typeface="Arial" panose="020B0604020202020204" pitchFamily="34" charset="0"/>
              </a:rPr>
              <a:t>:</a:t>
            </a:r>
            <a:r>
              <a:rPr lang="ko-KR" altLang="en-US" sz="1200" dirty="0" smtClean="0">
                <a:latin typeface="Arial" panose="020B0604020202020204" pitchFamily="34" charset="0"/>
                <a:cs typeface="Arial" panose="020B0604020202020204" pitchFamily="34" charset="0"/>
              </a:rPr>
              <a:t> </a:t>
            </a:r>
            <a:r>
              <a:rPr lang="en-SG" sz="1200" dirty="0" smtClean="0">
                <a:latin typeface="Arial" panose="020B0604020202020204" pitchFamily="34" charset="0"/>
                <a:cs typeface="Arial" panose="020B0604020202020204" pitchFamily="34" charset="0"/>
              </a:rPr>
              <a:t>IL-23R </a:t>
            </a:r>
            <a:r>
              <a:rPr lang="ko-KR" altLang="en-US" sz="1200" dirty="0" smtClean="0">
                <a:latin typeface="Arial" panose="020B0604020202020204" pitchFamily="34" charset="0"/>
                <a:cs typeface="Arial" panose="020B0604020202020204" pitchFamily="34" charset="0"/>
              </a:rPr>
              <a:t>와</a:t>
            </a:r>
            <a:r>
              <a:rPr lang="en-SG" sz="1200" dirty="0" smtClean="0">
                <a:latin typeface="Arial" panose="020B0604020202020204" pitchFamily="34" charset="0"/>
                <a:cs typeface="Arial" panose="020B0604020202020204" pitchFamily="34" charset="0"/>
              </a:rPr>
              <a:t> </a:t>
            </a:r>
            <a:r>
              <a:rPr lang="en-SG" sz="1200" dirty="0">
                <a:latin typeface="Arial" panose="020B0604020202020204" pitchFamily="34" charset="0"/>
                <a:cs typeface="Arial" panose="020B0604020202020204" pitchFamily="34" charset="0"/>
              </a:rPr>
              <a:t>IL-12B</a:t>
            </a:r>
          </a:p>
          <a:p>
            <a:pPr marL="285750" indent="-285750">
              <a:spcAft>
                <a:spcPts val="1000"/>
              </a:spcAft>
              <a:buFont typeface="Arial" panose="020B0604020202020204" pitchFamily="34" charset="0"/>
              <a:buChar char="•"/>
            </a:pPr>
            <a:r>
              <a:rPr lang="ko-KR" altLang="en-US" sz="1200" dirty="0" smtClean="0">
                <a:latin typeface="Arial" panose="020B0604020202020204" pitchFamily="34" charset="0"/>
                <a:cs typeface="Arial" panose="020B0604020202020204" pitchFamily="34" charset="0"/>
              </a:rPr>
              <a:t>건선관절염의 윤활막에서 발견된 다른 염증성 사이토카인에는 </a:t>
            </a:r>
            <a:r>
              <a:rPr lang="en-SG" sz="1200" dirty="0" smtClean="0">
                <a:latin typeface="Arial" panose="020B0604020202020204" pitchFamily="34" charset="0"/>
                <a:cs typeface="Arial" panose="020B0604020202020204" pitchFamily="34" charset="0"/>
              </a:rPr>
              <a:t> </a:t>
            </a:r>
            <a:r>
              <a:rPr lang="en-SG" sz="1200" dirty="0">
                <a:latin typeface="Arial" panose="020B0604020202020204" pitchFamily="34" charset="0"/>
                <a:cs typeface="Arial" panose="020B0604020202020204" pitchFamily="34" charset="0"/>
              </a:rPr>
              <a:t>TNF-</a:t>
            </a:r>
            <a:r>
              <a:rPr lang="el-GR" sz="1200" dirty="0">
                <a:latin typeface="Arial" panose="020B0604020202020204" pitchFamily="34" charset="0"/>
                <a:cs typeface="Arial" panose="020B0604020202020204" pitchFamily="34" charset="0"/>
              </a:rPr>
              <a:t>α</a:t>
            </a:r>
            <a:r>
              <a:rPr lang="en-SG" sz="1200" dirty="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와</a:t>
            </a:r>
            <a:r>
              <a:rPr lang="el-GR" sz="1200" dirty="0" smtClean="0">
                <a:latin typeface="Arial" panose="020B0604020202020204" pitchFamily="34" charset="0"/>
                <a:cs typeface="Arial" panose="020B0604020202020204" pitchFamily="34" charset="0"/>
              </a:rPr>
              <a:t> </a:t>
            </a:r>
            <a:r>
              <a:rPr lang="en-SG" sz="1200" dirty="0">
                <a:latin typeface="Arial" panose="020B0604020202020204" pitchFamily="34" charset="0"/>
                <a:cs typeface="Arial" panose="020B0604020202020204" pitchFamily="34" charset="0"/>
              </a:rPr>
              <a:t>IFN-</a:t>
            </a:r>
            <a:r>
              <a:rPr lang="el-GR" sz="1200" dirty="0" smtClean="0">
                <a:latin typeface="Arial" panose="020B0604020202020204" pitchFamily="34" charset="0"/>
                <a:cs typeface="Arial" panose="020B0604020202020204" pitchFamily="34" charset="0"/>
              </a:rPr>
              <a:t>γ</a:t>
            </a:r>
            <a:r>
              <a:rPr lang="en-US" sz="1200" dirty="0" smtClean="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가 있다</a:t>
            </a:r>
            <a:r>
              <a:rPr lang="en-US" altLang="ko-KR" sz="1200" dirty="0" smtClean="0">
                <a:latin typeface="Arial" panose="020B0604020202020204" pitchFamily="34" charset="0"/>
                <a:cs typeface="Arial" panose="020B0604020202020204" pitchFamily="34" charset="0"/>
              </a:rPr>
              <a:t>.</a:t>
            </a:r>
            <a:endParaRPr lang="en-SG" sz="1200"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r>
              <a:rPr lang="ko-KR" altLang="en-US" sz="1200" dirty="0" smtClean="0">
                <a:latin typeface="Arial" panose="020B0604020202020204" pitchFamily="34" charset="0"/>
                <a:cs typeface="Arial" panose="020B0604020202020204" pitchFamily="34" charset="0"/>
              </a:rPr>
              <a:t>건선관절염은 여러 유전자와 사이토카인</a:t>
            </a:r>
            <a:r>
              <a:rPr lang="en-US" altLang="ko-KR" sz="1200" dirty="0" smtClean="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그리고 이들의 </a:t>
            </a:r>
            <a:r>
              <a:rPr lang="ko-KR" altLang="en-US" sz="1200" dirty="0" err="1" smtClean="0">
                <a:latin typeface="Arial" panose="020B0604020202020204" pitchFamily="34" charset="0"/>
                <a:cs typeface="Arial" panose="020B0604020202020204" pitchFamily="34" charset="0"/>
              </a:rPr>
              <a:t>염증성</a:t>
            </a:r>
            <a:r>
              <a:rPr lang="ko-KR" altLang="en-US" sz="1200" dirty="0" smtClean="0">
                <a:latin typeface="Arial" panose="020B0604020202020204" pitchFamily="34" charset="0"/>
                <a:cs typeface="Arial" panose="020B0604020202020204" pitchFamily="34" charset="0"/>
              </a:rPr>
              <a:t> 면역 경로를 통해 발생하며</a:t>
            </a:r>
            <a:r>
              <a:rPr lang="en-US" altLang="ko-KR" sz="1200" dirty="0" smtClean="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이는 건선 환자에서 보이는 프로파일과 중복된다</a:t>
            </a:r>
            <a:r>
              <a:rPr lang="en-US" altLang="ko-KR" sz="1200" dirty="0" smtClean="0">
                <a:latin typeface="Arial" panose="020B0604020202020204" pitchFamily="34" charset="0"/>
                <a:cs typeface="Arial" panose="020B0604020202020204" pitchFamily="34" charset="0"/>
              </a:rPr>
              <a:t>. (30%</a:t>
            </a:r>
            <a:r>
              <a:rPr lang="ko-KR" altLang="en-US" sz="1200" dirty="0" smtClean="0">
                <a:latin typeface="Arial" panose="020B0604020202020204" pitchFamily="34" charset="0"/>
                <a:cs typeface="Arial" panose="020B0604020202020204" pitchFamily="34" charset="0"/>
              </a:rPr>
              <a:t>의 건선 환자에서 건선관절염이 발생</a:t>
            </a:r>
            <a:r>
              <a:rPr lang="en-US" altLang="ko-KR" sz="1200" dirty="0" smtClean="0">
                <a:latin typeface="Arial" panose="020B0604020202020204" pitchFamily="34" charset="0"/>
                <a:cs typeface="Arial" panose="020B0604020202020204" pitchFamily="34" charset="0"/>
              </a:rPr>
              <a:t>)</a:t>
            </a:r>
            <a:endParaRPr lang="en-SG" sz="1200"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B51A873A-2E6C-4326-88EE-D7C2D70C3B40}"/>
              </a:ext>
            </a:extLst>
          </p:cNvPr>
          <p:cNvSpPr txBox="1"/>
          <p:nvPr/>
        </p:nvSpPr>
        <p:spPr>
          <a:xfrm>
            <a:off x="5821092" y="3528389"/>
            <a:ext cx="1987721" cy="774571"/>
          </a:xfrm>
          <a:prstGeom prst="rect">
            <a:avLst/>
          </a:prstGeom>
          <a:noFill/>
        </p:spPr>
        <p:txBody>
          <a:bodyPr wrap="square" rtlCol="0">
            <a:spAutoFit/>
          </a:bodyPr>
          <a:lstStyle/>
          <a:p>
            <a:pPr algn="ctr">
              <a:spcAft>
                <a:spcPts val="1000"/>
              </a:spcAft>
            </a:pPr>
            <a:endParaRPr lang="en-SG" sz="1200" dirty="0">
              <a:latin typeface="Arial" panose="020B0604020202020204" pitchFamily="34" charset="0"/>
              <a:cs typeface="Arial" panose="020B0604020202020204" pitchFamily="34" charset="0"/>
            </a:endParaRPr>
          </a:p>
          <a:p>
            <a:pPr algn="ctr">
              <a:spcAft>
                <a:spcPts val="1000"/>
              </a:spcAft>
            </a:pPr>
            <a:r>
              <a:rPr lang="ko-KR" altLang="en-US" sz="1200" dirty="0">
                <a:latin typeface="Arial" panose="020B0604020202020204" pitchFamily="34" charset="0"/>
                <a:cs typeface="Arial" panose="020B0604020202020204" pitchFamily="34" charset="0"/>
              </a:rPr>
              <a:t>건선환자의 </a:t>
            </a:r>
            <a:r>
              <a:rPr lang="en-US" altLang="ko-KR" sz="1200" dirty="0">
                <a:latin typeface="Arial" panose="020B0604020202020204" pitchFamily="34" charset="0"/>
                <a:cs typeface="Arial" panose="020B0604020202020204" pitchFamily="34" charset="0"/>
              </a:rPr>
              <a:t>30%</a:t>
            </a:r>
            <a:r>
              <a:rPr lang="ko-KR" altLang="en-US" sz="1200" dirty="0">
                <a:latin typeface="Arial" panose="020B0604020202020204" pitchFamily="34" charset="0"/>
                <a:cs typeface="Arial" panose="020B0604020202020204" pitchFamily="34" charset="0"/>
              </a:rPr>
              <a:t>에서 건선관절염 발생</a:t>
            </a:r>
          </a:p>
        </p:txBody>
      </p:sp>
      <p:sp>
        <p:nvSpPr>
          <p:cNvPr id="37" name="TextBox 36">
            <a:extLst>
              <a:ext uri="{FF2B5EF4-FFF2-40B4-BE49-F238E27FC236}">
                <a16:creationId xmlns:a16="http://schemas.microsoft.com/office/drawing/2014/main" id="{F2ADE298-881A-4DE7-9E85-D4D4336D05D7}"/>
              </a:ext>
            </a:extLst>
          </p:cNvPr>
          <p:cNvSpPr txBox="1"/>
          <p:nvPr/>
        </p:nvSpPr>
        <p:spPr>
          <a:xfrm>
            <a:off x="5935348" y="3378795"/>
            <a:ext cx="1705471" cy="553998"/>
          </a:xfrm>
          <a:prstGeom prst="rect">
            <a:avLst/>
          </a:prstGeom>
          <a:noFill/>
        </p:spPr>
        <p:txBody>
          <a:bodyPr wrap="square" rtlCol="0">
            <a:spAutoFit/>
          </a:bodyPr>
          <a:lstStyle/>
          <a:p>
            <a:pPr algn="ctr">
              <a:spcAft>
                <a:spcPts val="1000"/>
              </a:spcAft>
            </a:pPr>
            <a:r>
              <a:rPr lang="en-SG" sz="3000" b="1" dirty="0" smtClean="0">
                <a:solidFill>
                  <a:srgbClr val="652C74"/>
                </a:solidFill>
                <a:latin typeface="Arial" panose="020B0604020202020204" pitchFamily="34" charset="0"/>
                <a:cs typeface="Arial" panose="020B0604020202020204" pitchFamily="34" charset="0"/>
              </a:rPr>
              <a:t>30%</a:t>
            </a:r>
            <a:endParaRPr lang="en-SG" sz="3000" b="1" dirty="0">
              <a:solidFill>
                <a:srgbClr val="652C7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402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5"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smtClean="0"/>
              <a:t>건선관절염의 </a:t>
            </a:r>
            <a:r>
              <a:rPr lang="ko-KR" altLang="en-US" dirty="0"/>
              <a:t>위험요인</a:t>
            </a:r>
            <a:r>
              <a:rPr lang="en-MY" baseline="30000" dirty="0"/>
              <a:t>1-2</a:t>
            </a:r>
            <a:endParaRPr lang="en-SG" dirty="0"/>
          </a:p>
        </p:txBody>
      </p:sp>
      <p:sp>
        <p:nvSpPr>
          <p:cNvPr id="3" name="Content Placeholder 2">
            <a:extLst>
              <a:ext uri="{FF2B5EF4-FFF2-40B4-BE49-F238E27FC236}">
                <a16:creationId xmlns:a16="http://schemas.microsoft.com/office/drawing/2014/main" id="{203FA799-3662-4263-834D-CDE50E65702D}"/>
              </a:ext>
            </a:extLst>
          </p:cNvPr>
          <p:cNvSpPr>
            <a:spLocks noGrp="1"/>
          </p:cNvSpPr>
          <p:nvPr>
            <p:ph idx="1"/>
          </p:nvPr>
        </p:nvSpPr>
        <p:spPr>
          <a:xfrm>
            <a:off x="511689" y="1068075"/>
            <a:ext cx="8138159" cy="731510"/>
          </a:xfrm>
        </p:spPr>
        <p:txBody>
          <a:bodyPr>
            <a:normAutofit lnSpcReduction="10000"/>
          </a:bodyPr>
          <a:lstStyle/>
          <a:p>
            <a:pPr lvl="0">
              <a:lnSpc>
                <a:spcPct val="150000"/>
              </a:lnSpc>
            </a:pPr>
            <a:r>
              <a:rPr lang="ko-KR" altLang="en-US" dirty="0" smtClean="0"/>
              <a:t>건선관절염이 </a:t>
            </a:r>
            <a:r>
              <a:rPr lang="ko-KR" altLang="en-US" dirty="0"/>
              <a:t>발병하는 정확한 원인은 알려지지 않았지만</a:t>
            </a:r>
            <a:r>
              <a:rPr lang="en-US" altLang="ko-KR" dirty="0"/>
              <a:t>, </a:t>
            </a:r>
            <a:r>
              <a:rPr lang="ko-KR" altLang="en-US" dirty="0"/>
              <a:t>후향적 코호트 연구에서 몇 가지 </a:t>
            </a:r>
            <a:r>
              <a:rPr lang="ko-KR" altLang="en-US" dirty="0" smtClean="0"/>
              <a:t>위험 인자가 발견되었다</a:t>
            </a:r>
            <a:r>
              <a:rPr lang="en-US" altLang="ko-KR" dirty="0" smtClean="0"/>
              <a:t>. </a:t>
            </a:r>
            <a:endParaRPr lang="en-SG" dirty="0"/>
          </a:p>
          <a:p>
            <a:pPr lvl="0"/>
            <a:endParaRPr lang="en-SG" dirty="0"/>
          </a:p>
          <a:p>
            <a:endParaRPr lang="en-SG"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823967"/>
            <a:ext cx="4050192" cy="319533"/>
          </a:xfrm>
        </p:spPr>
        <p:txBody>
          <a:bodyPr>
            <a:normAutofit/>
          </a:bodyPr>
          <a:lstStyle/>
          <a:p>
            <a:r>
              <a:rPr lang="en-US" dirty="0"/>
              <a:t>NSAIDs, </a:t>
            </a:r>
            <a:r>
              <a:rPr lang="ko-KR" altLang="en-US" dirty="0" err="1"/>
              <a:t>비스테로이드성</a:t>
            </a:r>
            <a:r>
              <a:rPr lang="ko-KR" altLang="en-US" dirty="0"/>
              <a:t> </a:t>
            </a:r>
            <a:r>
              <a:rPr lang="ko-KR" altLang="en-US" dirty="0" err="1"/>
              <a:t>항염증제</a:t>
            </a:r>
            <a:r>
              <a:rPr lang="en-US" dirty="0"/>
              <a:t>; PsA, </a:t>
            </a:r>
            <a:r>
              <a:rPr lang="ko-KR" altLang="en-US" dirty="0" err="1"/>
              <a:t>건선관절염</a:t>
            </a:r>
            <a:r>
              <a:rPr lang="en-US" dirty="0"/>
              <a:t>.</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831863"/>
            <a:ext cx="4029441" cy="311637"/>
          </a:xfrm>
        </p:spPr>
        <p:txBody>
          <a:bodyPr>
            <a:normAutofit/>
          </a:bodyPr>
          <a:lstStyle/>
          <a:p>
            <a:r>
              <a:rPr lang="en-SG" dirty="0"/>
              <a:t>1,</a:t>
            </a:r>
            <a:r>
              <a:rPr lang="en-US" dirty="0"/>
              <a:t> </a:t>
            </a:r>
            <a:r>
              <a:rPr lang="en-SG" dirty="0"/>
              <a:t>Solmaz D, et al. </a:t>
            </a:r>
            <a:r>
              <a:rPr lang="en-US" dirty="0"/>
              <a:t>Best Pract Res Clin Rheumatol 2018;32(2):295-311.</a:t>
            </a:r>
          </a:p>
          <a:p>
            <a:r>
              <a:rPr lang="en-US" dirty="0"/>
              <a:t>2. Migkos MP, et al. Rheumatol 2019;37(2):324-332.</a:t>
            </a:r>
            <a:endParaRPr lang="en-SG" dirty="0"/>
          </a:p>
        </p:txBody>
      </p:sp>
      <p:sp>
        <p:nvSpPr>
          <p:cNvPr id="6" name="Rectangle: Rounded Corners 5">
            <a:extLst>
              <a:ext uri="{FF2B5EF4-FFF2-40B4-BE49-F238E27FC236}">
                <a16:creationId xmlns:a16="http://schemas.microsoft.com/office/drawing/2014/main" id="{E2D744FD-03DB-483C-875B-FD10108419F5}"/>
              </a:ext>
            </a:extLst>
          </p:cNvPr>
          <p:cNvSpPr/>
          <p:nvPr/>
        </p:nvSpPr>
        <p:spPr>
          <a:xfrm>
            <a:off x="565565" y="1826706"/>
            <a:ext cx="2935720" cy="282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a:latin typeface="Arial" panose="020B0604020202020204" pitchFamily="34" charset="0"/>
                <a:cs typeface="Arial" panose="020B0604020202020204" pitchFamily="34" charset="0"/>
              </a:rPr>
              <a:t>변경 불가능</a:t>
            </a:r>
            <a:endParaRPr lang="en-SG" b="1" dirty="0">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62B807AC-9AEA-4706-9E6F-95C1F2404E59}"/>
              </a:ext>
            </a:extLst>
          </p:cNvPr>
          <p:cNvSpPr/>
          <p:nvPr/>
        </p:nvSpPr>
        <p:spPr>
          <a:xfrm>
            <a:off x="3646311" y="1826706"/>
            <a:ext cx="4932125" cy="282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a:latin typeface="Arial" panose="020B0604020202020204" pitchFamily="34" charset="0"/>
                <a:cs typeface="Arial" panose="020B0604020202020204" pitchFamily="34" charset="0"/>
              </a:rPr>
              <a:t>변경 가능함</a:t>
            </a:r>
            <a:endParaRPr lang="en-SG" b="1" dirty="0">
              <a:latin typeface="Arial" panose="020B0604020202020204" pitchFamily="34" charset="0"/>
              <a:cs typeface="Arial" panose="020B0604020202020204" pitchFamily="34" charset="0"/>
            </a:endParaRPr>
          </a:p>
        </p:txBody>
      </p:sp>
      <p:pic>
        <p:nvPicPr>
          <p:cNvPr id="13" name="Graphic 12" descr="Medicine">
            <a:extLst>
              <a:ext uri="{FF2B5EF4-FFF2-40B4-BE49-F238E27FC236}">
                <a16:creationId xmlns:a16="http://schemas.microsoft.com/office/drawing/2014/main" id="{A39E14AF-B0F8-4E85-B12B-D841A3240E8A}"/>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6376352" y="3423285"/>
            <a:ext cx="540000" cy="540000"/>
          </a:xfrm>
          <a:prstGeom prst="rect">
            <a:avLst/>
          </a:prstGeom>
        </p:spPr>
      </p:pic>
      <p:pic>
        <p:nvPicPr>
          <p:cNvPr id="15" name="Graphic 14" descr="Beer">
            <a:extLst>
              <a:ext uri="{FF2B5EF4-FFF2-40B4-BE49-F238E27FC236}">
                <a16:creationId xmlns:a16="http://schemas.microsoft.com/office/drawing/2014/main" id="{C965207E-CCD7-498A-97A8-7E410AEC998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3675573" y="4142812"/>
            <a:ext cx="540000" cy="540000"/>
          </a:xfrm>
          <a:prstGeom prst="rect">
            <a:avLst/>
          </a:prstGeom>
        </p:spPr>
      </p:pic>
      <p:pic>
        <p:nvPicPr>
          <p:cNvPr id="17" name="Graphic 16" descr="Smoking">
            <a:extLst>
              <a:ext uri="{FF2B5EF4-FFF2-40B4-BE49-F238E27FC236}">
                <a16:creationId xmlns:a16="http://schemas.microsoft.com/office/drawing/2014/main" id="{A4B1AF2A-63C9-48CD-B48A-034C0ADFF746}"/>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3646311" y="3544775"/>
            <a:ext cx="540000" cy="540000"/>
          </a:xfrm>
          <a:prstGeom prst="rect">
            <a:avLst/>
          </a:prstGeom>
        </p:spPr>
      </p:pic>
      <p:pic>
        <p:nvPicPr>
          <p:cNvPr id="19" name="Graphic 18" descr="DNA">
            <a:extLst>
              <a:ext uri="{FF2B5EF4-FFF2-40B4-BE49-F238E27FC236}">
                <a16:creationId xmlns:a16="http://schemas.microsoft.com/office/drawing/2014/main" id="{8106CA8E-D7BB-4134-80E5-343B8F9CDFCD}"/>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a:xfrm>
            <a:off x="723146" y="2762102"/>
            <a:ext cx="540000" cy="540000"/>
          </a:xfrm>
          <a:prstGeom prst="rect">
            <a:avLst/>
          </a:prstGeom>
        </p:spPr>
      </p:pic>
      <p:pic>
        <p:nvPicPr>
          <p:cNvPr id="21" name="Graphic 20" descr="Family with two children">
            <a:extLst>
              <a:ext uri="{FF2B5EF4-FFF2-40B4-BE49-F238E27FC236}">
                <a16:creationId xmlns:a16="http://schemas.microsoft.com/office/drawing/2014/main" id="{843977BF-9DEA-4FD2-9171-C888DB45DF7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xmlns="" r:embed="rId12"/>
              </a:ext>
            </a:extLst>
          </a:blip>
          <a:stretch>
            <a:fillRect/>
          </a:stretch>
        </p:blipFill>
        <p:spPr>
          <a:xfrm>
            <a:off x="723146" y="2155919"/>
            <a:ext cx="540000" cy="540000"/>
          </a:xfrm>
          <a:prstGeom prst="rect">
            <a:avLst/>
          </a:prstGeom>
        </p:spPr>
      </p:pic>
      <p:sp>
        <p:nvSpPr>
          <p:cNvPr id="22" name="Content Placeholder 2">
            <a:extLst>
              <a:ext uri="{FF2B5EF4-FFF2-40B4-BE49-F238E27FC236}">
                <a16:creationId xmlns:a16="http://schemas.microsoft.com/office/drawing/2014/main" id="{CEE6B8B0-FF48-4B0B-8156-EECA1566AB5C}"/>
              </a:ext>
            </a:extLst>
          </p:cNvPr>
          <p:cNvSpPr txBox="1">
            <a:spLocks/>
          </p:cNvSpPr>
          <p:nvPr/>
        </p:nvSpPr>
        <p:spPr>
          <a:xfrm>
            <a:off x="1361454" y="2266153"/>
            <a:ext cx="2070347" cy="319532"/>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smtClean="0">
                <a:solidFill>
                  <a:srgbClr val="652C74"/>
                </a:solidFill>
              </a:rPr>
              <a:t>건선관절염의 </a:t>
            </a:r>
            <a:r>
              <a:rPr lang="ko-KR" altLang="en-US" sz="1200" b="1" dirty="0">
                <a:solidFill>
                  <a:srgbClr val="652C74"/>
                </a:solidFill>
              </a:rPr>
              <a:t>가족력</a:t>
            </a:r>
            <a:endParaRPr lang="en-US" sz="1200" b="1" dirty="0">
              <a:solidFill>
                <a:srgbClr val="652C74"/>
              </a:solidFill>
            </a:endParaRPr>
          </a:p>
          <a:p>
            <a:endParaRPr lang="en-SG" sz="1200" dirty="0"/>
          </a:p>
        </p:txBody>
      </p:sp>
      <p:sp>
        <p:nvSpPr>
          <p:cNvPr id="23" name="Content Placeholder 2">
            <a:extLst>
              <a:ext uri="{FF2B5EF4-FFF2-40B4-BE49-F238E27FC236}">
                <a16:creationId xmlns:a16="http://schemas.microsoft.com/office/drawing/2014/main" id="{24CF2A2F-21F8-4508-B8EF-0FC3DBEB16EE}"/>
              </a:ext>
            </a:extLst>
          </p:cNvPr>
          <p:cNvSpPr txBox="1">
            <a:spLocks/>
          </p:cNvSpPr>
          <p:nvPr/>
        </p:nvSpPr>
        <p:spPr>
          <a:xfrm>
            <a:off x="1361455" y="2682289"/>
            <a:ext cx="2139829" cy="69962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유전</a:t>
            </a:r>
            <a:endParaRPr lang="en-US" altLang="ko-KR" sz="1200" b="1" dirty="0">
              <a:solidFill>
                <a:srgbClr val="652C74"/>
              </a:solidFill>
            </a:endParaRPr>
          </a:p>
          <a:p>
            <a:pPr marL="0" indent="0">
              <a:buNone/>
            </a:pPr>
            <a:r>
              <a:rPr lang="ko-KR" altLang="en-US" sz="1200" dirty="0"/>
              <a:t>인간 백혈구 항원 영역</a:t>
            </a:r>
            <a:endParaRPr lang="en-SG" sz="1200" dirty="0"/>
          </a:p>
        </p:txBody>
      </p:sp>
      <p:pic>
        <p:nvPicPr>
          <p:cNvPr id="25" name="Graphic 24" descr="Deciduous tree">
            <a:extLst>
              <a:ext uri="{FF2B5EF4-FFF2-40B4-BE49-F238E27FC236}">
                <a16:creationId xmlns:a16="http://schemas.microsoft.com/office/drawing/2014/main" id="{B026809E-5A20-4547-A7FB-C4A1658CE315}"/>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xmlns="" r:embed="rId14"/>
              </a:ext>
            </a:extLst>
          </a:blip>
          <a:stretch>
            <a:fillRect/>
          </a:stretch>
        </p:blipFill>
        <p:spPr>
          <a:xfrm>
            <a:off x="3678166" y="2221842"/>
            <a:ext cx="540000" cy="540000"/>
          </a:xfrm>
          <a:prstGeom prst="rect">
            <a:avLst/>
          </a:prstGeom>
        </p:spPr>
      </p:pic>
      <p:pic>
        <p:nvPicPr>
          <p:cNvPr id="27" name="Graphic 26" descr="Weight Loss">
            <a:extLst>
              <a:ext uri="{FF2B5EF4-FFF2-40B4-BE49-F238E27FC236}">
                <a16:creationId xmlns:a16="http://schemas.microsoft.com/office/drawing/2014/main" id="{7C57CE3F-9B12-4E4C-AEA9-E2BAEE5DBEFD}"/>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xmlns="" r:embed="rId16"/>
              </a:ext>
            </a:extLst>
          </a:blip>
          <a:stretch>
            <a:fillRect/>
          </a:stretch>
        </p:blipFill>
        <p:spPr>
          <a:xfrm>
            <a:off x="6375862" y="2216125"/>
            <a:ext cx="540000" cy="540000"/>
          </a:xfrm>
          <a:prstGeom prst="rect">
            <a:avLst/>
          </a:prstGeom>
        </p:spPr>
      </p:pic>
      <p:pic>
        <p:nvPicPr>
          <p:cNvPr id="29" name="Graphic 28" descr="Stethoscope">
            <a:extLst>
              <a:ext uri="{FF2B5EF4-FFF2-40B4-BE49-F238E27FC236}">
                <a16:creationId xmlns:a16="http://schemas.microsoft.com/office/drawing/2014/main" id="{2531C56A-2AD5-4364-98E6-8D63F29A0EEA}"/>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xmlns="" r:embed="rId18"/>
              </a:ext>
            </a:extLst>
          </a:blip>
          <a:stretch>
            <a:fillRect/>
          </a:stretch>
        </p:blipFill>
        <p:spPr>
          <a:xfrm>
            <a:off x="723146" y="3502791"/>
            <a:ext cx="540000" cy="540000"/>
          </a:xfrm>
          <a:prstGeom prst="rect">
            <a:avLst/>
          </a:prstGeom>
        </p:spPr>
      </p:pic>
      <p:sp>
        <p:nvSpPr>
          <p:cNvPr id="30" name="Content Placeholder 2">
            <a:extLst>
              <a:ext uri="{FF2B5EF4-FFF2-40B4-BE49-F238E27FC236}">
                <a16:creationId xmlns:a16="http://schemas.microsoft.com/office/drawing/2014/main" id="{3EBA054B-3B02-4206-B324-49C16591056E}"/>
              </a:ext>
            </a:extLst>
          </p:cNvPr>
          <p:cNvSpPr txBox="1">
            <a:spLocks/>
          </p:cNvSpPr>
          <p:nvPr/>
        </p:nvSpPr>
        <p:spPr>
          <a:xfrm>
            <a:off x="1361454" y="3439968"/>
            <a:ext cx="2363880" cy="69962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건선 관련 요인</a:t>
            </a:r>
            <a:endParaRPr lang="en-SG" sz="1200" b="1" dirty="0">
              <a:solidFill>
                <a:srgbClr val="652C74"/>
              </a:solidFill>
            </a:endParaRPr>
          </a:p>
          <a:p>
            <a:pPr marL="144000" lvl="1" indent="-144000"/>
            <a:r>
              <a:rPr lang="ko-KR" altLang="en-US" sz="1200" dirty="0"/>
              <a:t>건선 발병 시 연령</a:t>
            </a:r>
            <a:endParaRPr lang="en-US" altLang="ko-KR" sz="1200" dirty="0"/>
          </a:p>
          <a:p>
            <a:pPr marL="144000" lvl="1" indent="-144000"/>
            <a:r>
              <a:rPr lang="ko-KR" altLang="en-US" sz="1200" dirty="0"/>
              <a:t>건선 유형</a:t>
            </a:r>
            <a:r>
              <a:rPr lang="en-US" altLang="ko-KR" sz="1200" dirty="0"/>
              <a:t>, </a:t>
            </a:r>
            <a:r>
              <a:rPr lang="ko-KR" altLang="en-US" sz="1200" dirty="0"/>
              <a:t>국소화 및 중증도</a:t>
            </a:r>
            <a:endParaRPr lang="en-US" altLang="ko-KR" sz="1200" dirty="0"/>
          </a:p>
          <a:p>
            <a:pPr marL="144000" lvl="1" indent="-144000"/>
            <a:r>
              <a:rPr lang="ko-KR" altLang="en-US" sz="1200" dirty="0"/>
              <a:t>손톱 관련성</a:t>
            </a:r>
            <a:endParaRPr lang="en-US" sz="1200" dirty="0"/>
          </a:p>
        </p:txBody>
      </p:sp>
      <p:sp>
        <p:nvSpPr>
          <p:cNvPr id="31" name="Content Placeholder 2">
            <a:extLst>
              <a:ext uri="{FF2B5EF4-FFF2-40B4-BE49-F238E27FC236}">
                <a16:creationId xmlns:a16="http://schemas.microsoft.com/office/drawing/2014/main" id="{AE3A605F-B3E2-40CE-A665-DAECF1F1B5EB}"/>
              </a:ext>
            </a:extLst>
          </p:cNvPr>
          <p:cNvSpPr txBox="1">
            <a:spLocks/>
          </p:cNvSpPr>
          <p:nvPr/>
        </p:nvSpPr>
        <p:spPr>
          <a:xfrm>
            <a:off x="4227100" y="2218928"/>
            <a:ext cx="1880189" cy="69962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환경적인 요인</a:t>
            </a:r>
            <a:endParaRPr lang="en-US" altLang="ko-KR" sz="1200" b="1" dirty="0">
              <a:solidFill>
                <a:srgbClr val="652C74"/>
              </a:solidFill>
            </a:endParaRPr>
          </a:p>
          <a:p>
            <a:pPr marL="0" indent="0">
              <a:buNone/>
            </a:pPr>
            <a:r>
              <a:rPr lang="ko-KR" altLang="en-US" sz="1200" dirty="0"/>
              <a:t>신체적</a:t>
            </a:r>
            <a:r>
              <a:rPr lang="en-US" altLang="ko-KR" sz="1200" dirty="0"/>
              <a:t>/</a:t>
            </a:r>
            <a:r>
              <a:rPr lang="ko-KR" altLang="en-US" sz="1200" dirty="0"/>
              <a:t>감정적 외상</a:t>
            </a:r>
            <a:endParaRPr lang="en-US" sz="1200" dirty="0"/>
          </a:p>
          <a:p>
            <a:pPr marL="144000" lvl="1" indent="-144000"/>
            <a:r>
              <a:rPr lang="ko-KR" altLang="en-US" sz="1200" dirty="0"/>
              <a:t>박테리아</a:t>
            </a:r>
            <a:r>
              <a:rPr lang="en-US" altLang="ko-KR" sz="1200" dirty="0"/>
              <a:t>/</a:t>
            </a:r>
            <a:r>
              <a:rPr lang="ko-KR" altLang="en-US" sz="1200" dirty="0"/>
              <a:t>바이러스 감염</a:t>
            </a:r>
            <a:endParaRPr lang="en-US" altLang="ko-KR" sz="1200" dirty="0"/>
          </a:p>
          <a:p>
            <a:pPr marL="144000" lvl="1" indent="-144000"/>
            <a:r>
              <a:rPr lang="ko-KR" altLang="en-US" sz="1200" dirty="0"/>
              <a:t>백신</a:t>
            </a:r>
            <a:endParaRPr lang="en-US" sz="1200" dirty="0"/>
          </a:p>
          <a:p>
            <a:pPr marL="144000" lvl="1" indent="-144000"/>
            <a:r>
              <a:rPr lang="ko-KR" altLang="en-US" sz="1200" dirty="0"/>
              <a:t>낮은 교육수준</a:t>
            </a:r>
            <a:endParaRPr lang="en-US" sz="1200" dirty="0"/>
          </a:p>
        </p:txBody>
      </p:sp>
      <p:sp>
        <p:nvSpPr>
          <p:cNvPr id="32" name="Content Placeholder 2">
            <a:extLst>
              <a:ext uri="{FF2B5EF4-FFF2-40B4-BE49-F238E27FC236}">
                <a16:creationId xmlns:a16="http://schemas.microsoft.com/office/drawing/2014/main" id="{7D8BAEE7-4ABE-41AE-AB7C-79DA122152AA}"/>
              </a:ext>
            </a:extLst>
          </p:cNvPr>
          <p:cNvSpPr txBox="1">
            <a:spLocks/>
          </p:cNvSpPr>
          <p:nvPr/>
        </p:nvSpPr>
        <p:spPr>
          <a:xfrm>
            <a:off x="6927151" y="2223884"/>
            <a:ext cx="1349123" cy="69962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대사 이상</a:t>
            </a:r>
            <a:endParaRPr lang="en-US" altLang="ko-KR" sz="1200" b="1" dirty="0">
              <a:solidFill>
                <a:srgbClr val="652C74"/>
              </a:solidFill>
            </a:endParaRPr>
          </a:p>
          <a:p>
            <a:pPr marL="0" indent="0">
              <a:buNone/>
            </a:pPr>
            <a:r>
              <a:rPr lang="ko-KR" altLang="en-US" sz="1200" dirty="0"/>
              <a:t>비만</a:t>
            </a:r>
            <a:endParaRPr lang="en-US" sz="1200" dirty="0"/>
          </a:p>
          <a:p>
            <a:pPr marL="144000" lvl="1" indent="-144000"/>
            <a:r>
              <a:rPr lang="ko-KR" altLang="en-US" sz="1200" dirty="0" err="1"/>
              <a:t>고지혈증</a:t>
            </a:r>
            <a:endParaRPr lang="en-US" altLang="ko-KR" sz="1200" dirty="0"/>
          </a:p>
          <a:p>
            <a:pPr marL="144000" lvl="1" indent="-144000"/>
            <a:r>
              <a:rPr lang="ko-KR" altLang="en-US" sz="1200" dirty="0" err="1" smtClean="0"/>
              <a:t>고요산혈증</a:t>
            </a:r>
            <a:endParaRPr lang="en-US" sz="1200" dirty="0"/>
          </a:p>
        </p:txBody>
      </p:sp>
      <p:sp>
        <p:nvSpPr>
          <p:cNvPr id="33" name="Content Placeholder 2">
            <a:extLst>
              <a:ext uri="{FF2B5EF4-FFF2-40B4-BE49-F238E27FC236}">
                <a16:creationId xmlns:a16="http://schemas.microsoft.com/office/drawing/2014/main" id="{7CD106A3-9532-4207-996A-C3A8AD40F48A}"/>
              </a:ext>
            </a:extLst>
          </p:cNvPr>
          <p:cNvSpPr txBox="1">
            <a:spLocks/>
          </p:cNvSpPr>
          <p:nvPr/>
        </p:nvSpPr>
        <p:spPr>
          <a:xfrm>
            <a:off x="4227100" y="3756610"/>
            <a:ext cx="2070347" cy="319532"/>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흡연</a:t>
            </a:r>
            <a:endParaRPr lang="en-SG" sz="1200" dirty="0"/>
          </a:p>
        </p:txBody>
      </p:sp>
      <p:sp>
        <p:nvSpPr>
          <p:cNvPr id="34" name="Content Placeholder 2">
            <a:extLst>
              <a:ext uri="{FF2B5EF4-FFF2-40B4-BE49-F238E27FC236}">
                <a16:creationId xmlns:a16="http://schemas.microsoft.com/office/drawing/2014/main" id="{5A2E0D6D-6B4C-430B-B094-4008A720DA68}"/>
              </a:ext>
            </a:extLst>
          </p:cNvPr>
          <p:cNvSpPr txBox="1">
            <a:spLocks/>
          </p:cNvSpPr>
          <p:nvPr/>
        </p:nvSpPr>
        <p:spPr>
          <a:xfrm>
            <a:off x="4227100" y="4253046"/>
            <a:ext cx="2070347" cy="319532"/>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음주</a:t>
            </a:r>
            <a:endParaRPr lang="en-SG" sz="1200" dirty="0"/>
          </a:p>
        </p:txBody>
      </p:sp>
      <p:sp>
        <p:nvSpPr>
          <p:cNvPr id="35" name="Content Placeholder 2">
            <a:extLst>
              <a:ext uri="{FF2B5EF4-FFF2-40B4-BE49-F238E27FC236}">
                <a16:creationId xmlns:a16="http://schemas.microsoft.com/office/drawing/2014/main" id="{B7FB700D-C2E4-4671-B829-99F6A1D5A2D9}"/>
              </a:ext>
            </a:extLst>
          </p:cNvPr>
          <p:cNvSpPr txBox="1">
            <a:spLocks/>
          </p:cNvSpPr>
          <p:nvPr/>
        </p:nvSpPr>
        <p:spPr>
          <a:xfrm>
            <a:off x="6915862" y="3406325"/>
            <a:ext cx="1733986" cy="69962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약</a:t>
            </a:r>
            <a:endParaRPr lang="en-SG" sz="1200" b="1" dirty="0">
              <a:solidFill>
                <a:srgbClr val="652C74"/>
              </a:solidFill>
            </a:endParaRPr>
          </a:p>
          <a:p>
            <a:pPr marL="144000" lvl="1" indent="-144000"/>
            <a:r>
              <a:rPr lang="ko-KR" altLang="en-US" sz="1200" dirty="0" err="1"/>
              <a:t>아세트아미노펜</a:t>
            </a:r>
            <a:endParaRPr lang="en-US" altLang="ko-KR" sz="1200" dirty="0"/>
          </a:p>
          <a:p>
            <a:pPr marL="144000" lvl="1" indent="-144000"/>
            <a:r>
              <a:rPr lang="en-US" sz="1200" dirty="0"/>
              <a:t>NSAIDs</a:t>
            </a:r>
          </a:p>
          <a:p>
            <a:pPr marL="144000" lvl="1" indent="-144000"/>
            <a:r>
              <a:rPr lang="ko-KR" altLang="en-US" sz="1200" dirty="0" smtClean="0"/>
              <a:t>코티코스테로이드</a:t>
            </a:r>
            <a:endParaRPr lang="en-US" altLang="ko-KR" sz="1200" dirty="0"/>
          </a:p>
          <a:p>
            <a:pPr marL="144000" lvl="1" indent="-144000"/>
            <a:r>
              <a:rPr lang="ko-KR" altLang="en-US" sz="1200" dirty="0" err="1"/>
              <a:t>레티노이드</a:t>
            </a:r>
            <a:endParaRPr lang="en-US" sz="1200" dirty="0"/>
          </a:p>
        </p:txBody>
      </p:sp>
    </p:spTree>
    <p:extLst>
      <p:ext uri="{BB962C8B-B14F-4D97-AF65-F5344CB8AC3E}">
        <p14:creationId xmlns:p14="http://schemas.microsoft.com/office/powerpoint/2010/main" val="2426833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err="1"/>
              <a:t>건선관절염의</a:t>
            </a:r>
            <a:r>
              <a:rPr lang="ko-KR" altLang="en-US" dirty="0"/>
              <a:t> 유병률 및 발생률</a:t>
            </a:r>
            <a:endParaRPr lang="en-SG" dirty="0"/>
          </a:p>
        </p:txBody>
      </p:sp>
      <p:sp>
        <p:nvSpPr>
          <p:cNvPr id="3" name="Content Placeholder 2">
            <a:extLst>
              <a:ext uri="{FF2B5EF4-FFF2-40B4-BE49-F238E27FC236}">
                <a16:creationId xmlns:a16="http://schemas.microsoft.com/office/drawing/2014/main" id="{203FA799-3662-4263-834D-CDE50E65702D}"/>
              </a:ext>
            </a:extLst>
          </p:cNvPr>
          <p:cNvSpPr>
            <a:spLocks noGrp="1"/>
          </p:cNvSpPr>
          <p:nvPr>
            <p:ph idx="1"/>
          </p:nvPr>
        </p:nvSpPr>
        <p:spPr>
          <a:xfrm>
            <a:off x="6567706" y="1047119"/>
            <a:ext cx="2088852" cy="3148364"/>
          </a:xfrm>
        </p:spPr>
        <p:txBody>
          <a:bodyPr>
            <a:noAutofit/>
          </a:bodyPr>
          <a:lstStyle/>
          <a:p>
            <a:pPr lvl="0">
              <a:lnSpc>
                <a:spcPct val="150000"/>
              </a:lnSpc>
            </a:pPr>
            <a:r>
              <a:rPr lang="ko-KR" altLang="en-US" sz="1200" dirty="0"/>
              <a:t>최근에</a:t>
            </a:r>
            <a:r>
              <a:rPr lang="en-US" altLang="ko-KR" sz="1200" dirty="0"/>
              <a:t>, </a:t>
            </a:r>
            <a:r>
              <a:rPr lang="ko-KR" altLang="en-US" sz="1200" dirty="0"/>
              <a:t>일본의 유병률은 서구 국가 </a:t>
            </a:r>
            <a:r>
              <a:rPr lang="en-US" altLang="ko-KR" sz="1200" dirty="0"/>
              <a:t>(6-42%)</a:t>
            </a:r>
            <a:r>
              <a:rPr lang="ko-KR" altLang="en-US" sz="1200" dirty="0"/>
              <a:t>와 비슷한 것으로 나타났는데</a:t>
            </a:r>
            <a:r>
              <a:rPr lang="en-US" altLang="ko-KR" sz="1200" dirty="0"/>
              <a:t>, </a:t>
            </a:r>
            <a:r>
              <a:rPr lang="ko-KR" altLang="en-US" sz="1200" dirty="0"/>
              <a:t>이는 이전에 아시아에서 보고된 것보다 더 높은 </a:t>
            </a:r>
            <a:r>
              <a:rPr lang="ko-KR" altLang="en-US" sz="1200" dirty="0" smtClean="0"/>
              <a:t>수치이다</a:t>
            </a:r>
            <a:r>
              <a:rPr lang="en-US" altLang="ko-KR" sz="1200" dirty="0"/>
              <a:t>.</a:t>
            </a:r>
            <a:r>
              <a:rPr lang="en-US" sz="1200" baseline="30000" dirty="0"/>
              <a:t>4</a:t>
            </a:r>
          </a:p>
          <a:p>
            <a:pPr lvl="0">
              <a:lnSpc>
                <a:spcPct val="150000"/>
              </a:lnSpc>
            </a:pPr>
            <a:r>
              <a:rPr lang="ko-KR" altLang="en-US" sz="1200" dirty="0"/>
              <a:t>연령</a:t>
            </a:r>
            <a:r>
              <a:rPr lang="en-US" altLang="ko-KR" sz="1200" dirty="0"/>
              <a:t>, </a:t>
            </a:r>
            <a:r>
              <a:rPr lang="ko-KR" altLang="en-US" sz="1200" dirty="0"/>
              <a:t>성별</a:t>
            </a:r>
            <a:r>
              <a:rPr lang="en-US" altLang="ko-KR" sz="1200" dirty="0"/>
              <a:t>, </a:t>
            </a:r>
            <a:r>
              <a:rPr lang="ko-KR" altLang="en-US" sz="1200" dirty="0" err="1" smtClean="0"/>
              <a:t>발병시</a:t>
            </a:r>
            <a:r>
              <a:rPr lang="ko-KR" altLang="en-US" sz="1200" dirty="0" smtClean="0"/>
              <a:t> </a:t>
            </a:r>
            <a:r>
              <a:rPr lang="ko-KR" altLang="en-US" sz="1200" dirty="0"/>
              <a:t>연령</a:t>
            </a:r>
            <a:r>
              <a:rPr lang="en-US" altLang="ko-KR" sz="1200" dirty="0"/>
              <a:t>, </a:t>
            </a:r>
            <a:r>
              <a:rPr lang="ko-KR" altLang="en-US" sz="1200" dirty="0"/>
              <a:t>발현 패턴을 포함한 임상적 특징도 서구 국가에서 보고된 것과 </a:t>
            </a:r>
            <a:r>
              <a:rPr lang="ko-KR" altLang="en-US" sz="1200" dirty="0" smtClean="0"/>
              <a:t>유사했다</a:t>
            </a:r>
            <a:r>
              <a:rPr lang="en-US" altLang="ko-KR" sz="1200" dirty="0"/>
              <a:t>.</a:t>
            </a:r>
            <a:r>
              <a:rPr lang="en-US" sz="1200" baseline="30000" dirty="0"/>
              <a:t>4</a:t>
            </a:r>
            <a:endParaRPr lang="en-SG" sz="1200" dirty="0"/>
          </a:p>
          <a:p>
            <a:pPr lvl="0"/>
            <a:endParaRPr lang="en-SG" sz="1200" dirty="0"/>
          </a:p>
          <a:p>
            <a:pPr lvl="0"/>
            <a:endParaRPr lang="en-SG" sz="1200" dirty="0"/>
          </a:p>
          <a:p>
            <a:endParaRPr lang="en-SG" sz="12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745201"/>
            <a:ext cx="4050192" cy="398299"/>
          </a:xfrm>
        </p:spPr>
        <p:txBody>
          <a:bodyPr>
            <a:normAutofit/>
          </a:bodyPr>
          <a:lstStyle/>
          <a:p>
            <a:r>
              <a:rPr lang="en-US" dirty="0"/>
              <a:t>PsA, </a:t>
            </a:r>
            <a:r>
              <a:rPr lang="ko-KR" altLang="en-US" dirty="0" err="1"/>
              <a:t>건선관절염</a:t>
            </a:r>
            <a:r>
              <a:rPr lang="en-US" altLang="ko-KR" dirty="0"/>
              <a:t>.</a:t>
            </a:r>
          </a:p>
          <a:p>
            <a:r>
              <a:rPr lang="en-US" dirty="0"/>
              <a:t>*</a:t>
            </a:r>
            <a:r>
              <a:rPr lang="ko-KR" altLang="en-US" dirty="0"/>
              <a:t>연구 간 이질성이 높습니다</a:t>
            </a:r>
            <a:r>
              <a:rPr lang="en-US" dirty="0"/>
              <a:t>.</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638190"/>
            <a:ext cx="4029441" cy="505310"/>
          </a:xfrm>
        </p:spPr>
        <p:txBody>
          <a:bodyPr>
            <a:normAutofit lnSpcReduction="10000"/>
          </a:bodyPr>
          <a:lstStyle/>
          <a:p>
            <a:r>
              <a:rPr lang="en-SG" dirty="0"/>
              <a:t>1.</a:t>
            </a:r>
            <a:r>
              <a:rPr lang="en-US" dirty="0"/>
              <a:t> </a:t>
            </a:r>
            <a:r>
              <a:rPr lang="en-SG" dirty="0"/>
              <a:t>Scotti L, et al. Semin Arthritis Rheum 2018;48(1):28-34.</a:t>
            </a:r>
          </a:p>
          <a:p>
            <a:r>
              <a:rPr lang="en-SG" dirty="0"/>
              <a:t>2. Yamamoto T, et al. J Dermatol. 2018;45(3):273-278.</a:t>
            </a:r>
          </a:p>
          <a:p>
            <a:r>
              <a:rPr lang="en-SG" dirty="0"/>
              <a:t>3. Spelman L, et al. J Eur Acad Dermatol Venereol. 2015;29(11):2184-91.</a:t>
            </a:r>
          </a:p>
          <a:p>
            <a:r>
              <a:rPr lang="en-SG" dirty="0"/>
              <a:t>4. Ohara Y, et al. J Rheumatol. 2015;42(8):1439-1442.</a:t>
            </a:r>
          </a:p>
        </p:txBody>
      </p:sp>
      <p:grpSp>
        <p:nvGrpSpPr>
          <p:cNvPr id="192" name="Group 191">
            <a:extLst>
              <a:ext uri="{FF2B5EF4-FFF2-40B4-BE49-F238E27FC236}">
                <a16:creationId xmlns:a16="http://schemas.microsoft.com/office/drawing/2014/main" id="{DD945761-62FE-4DDF-B478-EE593A90843C}"/>
              </a:ext>
            </a:extLst>
          </p:cNvPr>
          <p:cNvGrpSpPr>
            <a:grpSpLocks noChangeAspect="1"/>
          </p:cNvGrpSpPr>
          <p:nvPr/>
        </p:nvGrpSpPr>
        <p:grpSpPr>
          <a:xfrm>
            <a:off x="425225" y="1464028"/>
            <a:ext cx="6018376" cy="2989757"/>
            <a:chOff x="478177" y="1784061"/>
            <a:chExt cx="5374150" cy="2669724"/>
          </a:xfrm>
        </p:grpSpPr>
        <p:grpSp>
          <p:nvGrpSpPr>
            <p:cNvPr id="7" name="Google Shape;10841;p285">
              <a:extLst>
                <a:ext uri="{FF2B5EF4-FFF2-40B4-BE49-F238E27FC236}">
                  <a16:creationId xmlns:a16="http://schemas.microsoft.com/office/drawing/2014/main" id="{8E2874A8-D6C8-4528-99A4-14E0C02D1446}"/>
                </a:ext>
              </a:extLst>
            </p:cNvPr>
            <p:cNvGrpSpPr/>
            <p:nvPr/>
          </p:nvGrpSpPr>
          <p:grpSpPr>
            <a:xfrm>
              <a:off x="2736919" y="2912957"/>
              <a:ext cx="1025144" cy="1144576"/>
              <a:chOff x="4097338" y="2217738"/>
              <a:chExt cx="1139825" cy="1274763"/>
            </a:xfrm>
          </p:grpSpPr>
          <p:sp>
            <p:nvSpPr>
              <p:cNvPr id="178" name="Google Shape;10842;p285">
                <a:extLst>
                  <a:ext uri="{FF2B5EF4-FFF2-40B4-BE49-F238E27FC236}">
                    <a16:creationId xmlns:a16="http://schemas.microsoft.com/office/drawing/2014/main" id="{86E442DD-43A5-48E7-8360-332EFDCAEC4D}"/>
                  </a:ext>
                </a:extLst>
              </p:cNvPr>
              <p:cNvSpPr/>
              <p:nvPr/>
            </p:nvSpPr>
            <p:spPr>
              <a:xfrm>
                <a:off x="5102225" y="3086100"/>
                <a:ext cx="120650" cy="233363"/>
              </a:xfrm>
              <a:custGeom>
                <a:avLst/>
                <a:gdLst/>
                <a:ahLst/>
                <a:cxnLst/>
                <a:rect l="l" t="t" r="r" b="b"/>
                <a:pathLst>
                  <a:path w="91" h="175" extrusionOk="0">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79" name="Google Shape;10843;p285">
                <a:extLst>
                  <a:ext uri="{FF2B5EF4-FFF2-40B4-BE49-F238E27FC236}">
                    <a16:creationId xmlns:a16="http://schemas.microsoft.com/office/drawing/2014/main" id="{9E46A535-6BBA-43F0-B602-B2526010E5CD}"/>
                  </a:ext>
                </a:extLst>
              </p:cNvPr>
              <p:cNvSpPr/>
              <p:nvPr/>
            </p:nvSpPr>
            <p:spPr>
              <a:xfrm>
                <a:off x="4097338" y="2217738"/>
                <a:ext cx="1139825" cy="1274763"/>
              </a:xfrm>
              <a:custGeom>
                <a:avLst/>
                <a:gdLst/>
                <a:ahLst/>
                <a:cxnLst/>
                <a:rect l="l" t="t" r="r" b="b"/>
                <a:pathLst>
                  <a:path w="856" h="957" extrusionOk="0">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grpSp>
        <p:grpSp>
          <p:nvGrpSpPr>
            <p:cNvPr id="8" name="Google Shape;10844;p285">
              <a:extLst>
                <a:ext uri="{FF2B5EF4-FFF2-40B4-BE49-F238E27FC236}">
                  <a16:creationId xmlns:a16="http://schemas.microsoft.com/office/drawing/2014/main" id="{9C93EC03-A2F5-4CCA-B9A0-713C733EA81F}"/>
                </a:ext>
              </a:extLst>
            </p:cNvPr>
            <p:cNvGrpSpPr/>
            <p:nvPr/>
          </p:nvGrpSpPr>
          <p:grpSpPr>
            <a:xfrm>
              <a:off x="1777453" y="3323463"/>
              <a:ext cx="701037" cy="1130322"/>
              <a:chOff x="3030538" y="2674938"/>
              <a:chExt cx="779463" cy="1258888"/>
            </a:xfrm>
          </p:grpSpPr>
          <p:sp>
            <p:nvSpPr>
              <p:cNvPr id="176" name="Google Shape;10845;p285">
                <a:extLst>
                  <a:ext uri="{FF2B5EF4-FFF2-40B4-BE49-F238E27FC236}">
                    <a16:creationId xmlns:a16="http://schemas.microsoft.com/office/drawing/2014/main" id="{9F1540C6-B6F7-40D6-B096-F088EBE334DF}"/>
                  </a:ext>
                </a:extLst>
              </p:cNvPr>
              <p:cNvSpPr/>
              <p:nvPr/>
            </p:nvSpPr>
            <p:spPr>
              <a:xfrm>
                <a:off x="3541713" y="2881313"/>
                <a:ext cx="39688" cy="31750"/>
              </a:xfrm>
              <a:custGeom>
                <a:avLst/>
                <a:gdLst/>
                <a:ahLst/>
                <a:cxnLst/>
                <a:rect l="l" t="t" r="r" b="b"/>
                <a:pathLst>
                  <a:path w="30" h="23" extrusionOk="0">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77" name="Google Shape;10846;p285">
                <a:extLst>
                  <a:ext uri="{FF2B5EF4-FFF2-40B4-BE49-F238E27FC236}">
                    <a16:creationId xmlns:a16="http://schemas.microsoft.com/office/drawing/2014/main" id="{421747DE-F8DB-43F2-BFCD-153681812DC8}"/>
                  </a:ext>
                </a:extLst>
              </p:cNvPr>
              <p:cNvSpPr/>
              <p:nvPr/>
            </p:nvSpPr>
            <p:spPr>
              <a:xfrm>
                <a:off x="3030538" y="2674938"/>
                <a:ext cx="779463" cy="1258888"/>
              </a:xfrm>
              <a:custGeom>
                <a:avLst/>
                <a:gdLst/>
                <a:ahLst/>
                <a:cxnLst/>
                <a:rect l="l" t="t" r="r" b="b"/>
                <a:pathLst>
                  <a:path w="586" h="945" extrusionOk="0">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grpSp>
        <p:grpSp>
          <p:nvGrpSpPr>
            <p:cNvPr id="9" name="Google Shape;10847;p285">
              <a:extLst>
                <a:ext uri="{FF2B5EF4-FFF2-40B4-BE49-F238E27FC236}">
                  <a16:creationId xmlns:a16="http://schemas.microsoft.com/office/drawing/2014/main" id="{FA064DE3-3106-4E22-B826-FBE6FECC005C}"/>
                </a:ext>
              </a:extLst>
            </p:cNvPr>
            <p:cNvGrpSpPr/>
            <p:nvPr/>
          </p:nvGrpSpPr>
          <p:grpSpPr>
            <a:xfrm>
              <a:off x="478177" y="1784061"/>
              <a:ext cx="2330131" cy="1620649"/>
              <a:chOff x="1585913" y="960438"/>
              <a:chExt cx="2590800" cy="1804987"/>
            </a:xfrm>
          </p:grpSpPr>
          <p:sp>
            <p:nvSpPr>
              <p:cNvPr id="113" name="Google Shape;10848;p285">
                <a:extLst>
                  <a:ext uri="{FF2B5EF4-FFF2-40B4-BE49-F238E27FC236}">
                    <a16:creationId xmlns:a16="http://schemas.microsoft.com/office/drawing/2014/main" id="{C76D6540-1A5E-43B3-8217-5028240EB158}"/>
                  </a:ext>
                </a:extLst>
              </p:cNvPr>
              <p:cNvSpPr/>
              <p:nvPr/>
            </p:nvSpPr>
            <p:spPr>
              <a:xfrm>
                <a:off x="3359150" y="2703513"/>
                <a:ext cx="12700" cy="14288"/>
              </a:xfrm>
              <a:custGeom>
                <a:avLst/>
                <a:gdLst/>
                <a:ahLst/>
                <a:cxnLst/>
                <a:rect l="l" t="t" r="r" b="b"/>
                <a:pathLst>
                  <a:path w="9" h="11" extrusionOk="0">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14" name="Google Shape;10849;p285">
                <a:extLst>
                  <a:ext uri="{FF2B5EF4-FFF2-40B4-BE49-F238E27FC236}">
                    <a16:creationId xmlns:a16="http://schemas.microsoft.com/office/drawing/2014/main" id="{D1A864A3-66C2-460C-8387-1428983F2C2A}"/>
                  </a:ext>
                </a:extLst>
              </p:cNvPr>
              <p:cNvSpPr/>
              <p:nvPr/>
            </p:nvSpPr>
            <p:spPr>
              <a:xfrm>
                <a:off x="3989388" y="1552575"/>
                <a:ext cx="169863" cy="77788"/>
              </a:xfrm>
              <a:custGeom>
                <a:avLst/>
                <a:gdLst/>
                <a:ahLst/>
                <a:cxnLst/>
                <a:rect l="l" t="t" r="r" b="b"/>
                <a:pathLst>
                  <a:path w="128" h="58" extrusionOk="0">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15" name="Google Shape;10850;p285">
                <a:extLst>
                  <a:ext uri="{FF2B5EF4-FFF2-40B4-BE49-F238E27FC236}">
                    <a16:creationId xmlns:a16="http://schemas.microsoft.com/office/drawing/2014/main" id="{BB2569A9-E192-4EB5-BBD0-2B1B69BB8AFC}"/>
                  </a:ext>
                </a:extLst>
              </p:cNvPr>
              <p:cNvSpPr/>
              <p:nvPr/>
            </p:nvSpPr>
            <p:spPr>
              <a:xfrm>
                <a:off x="2971800" y="2487613"/>
                <a:ext cx="174625" cy="60325"/>
              </a:xfrm>
              <a:custGeom>
                <a:avLst/>
                <a:gdLst/>
                <a:ahLst/>
                <a:cxnLst/>
                <a:rect l="l" t="t" r="r" b="b"/>
                <a:pathLst>
                  <a:path w="131" h="45" extrusionOk="0">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16" name="Google Shape;10851;p285">
                <a:extLst>
                  <a:ext uri="{FF2B5EF4-FFF2-40B4-BE49-F238E27FC236}">
                    <a16:creationId xmlns:a16="http://schemas.microsoft.com/office/drawing/2014/main" id="{C7746FA6-FFD1-44AF-B3DE-DD7E81CB4ABA}"/>
                  </a:ext>
                </a:extLst>
              </p:cNvPr>
              <p:cNvSpPr/>
              <p:nvPr/>
            </p:nvSpPr>
            <p:spPr>
              <a:xfrm>
                <a:off x="2995613" y="2509838"/>
                <a:ext cx="9525" cy="11113"/>
              </a:xfrm>
              <a:custGeom>
                <a:avLst/>
                <a:gdLst/>
                <a:ahLst/>
                <a:cxnLst/>
                <a:rect l="l" t="t" r="r" b="b"/>
                <a:pathLst>
                  <a:path w="7" h="8" extrusionOk="0">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17" name="Google Shape;10852;p285">
                <a:extLst>
                  <a:ext uri="{FF2B5EF4-FFF2-40B4-BE49-F238E27FC236}">
                    <a16:creationId xmlns:a16="http://schemas.microsoft.com/office/drawing/2014/main" id="{735EE04E-AD7B-4B1B-B84D-ED5FA4AAC3A4}"/>
                  </a:ext>
                </a:extLst>
              </p:cNvPr>
              <p:cNvSpPr/>
              <p:nvPr/>
            </p:nvSpPr>
            <p:spPr>
              <a:xfrm>
                <a:off x="3082925" y="2568575"/>
                <a:ext cx="28575" cy="14288"/>
              </a:xfrm>
              <a:custGeom>
                <a:avLst/>
                <a:gdLst/>
                <a:ahLst/>
                <a:cxnLst/>
                <a:rect l="l" t="t" r="r" b="b"/>
                <a:pathLst>
                  <a:path w="22" h="10" extrusionOk="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18" name="Google Shape;10853;p285">
                <a:extLst>
                  <a:ext uri="{FF2B5EF4-FFF2-40B4-BE49-F238E27FC236}">
                    <a16:creationId xmlns:a16="http://schemas.microsoft.com/office/drawing/2014/main" id="{FC9E09BC-DE0A-4731-9E40-FC430BF6353F}"/>
                  </a:ext>
                </a:extLst>
              </p:cNvPr>
              <p:cNvSpPr/>
              <p:nvPr/>
            </p:nvSpPr>
            <p:spPr>
              <a:xfrm>
                <a:off x="3267075" y="2568575"/>
                <a:ext cx="23813" cy="9525"/>
              </a:xfrm>
              <a:custGeom>
                <a:avLst/>
                <a:gdLst/>
                <a:ahLst/>
                <a:cxnLst/>
                <a:rect l="l" t="t" r="r" b="b"/>
                <a:pathLst>
                  <a:path w="18" h="7" extrusionOk="0">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19" name="Google Shape;10854;p285">
                <a:extLst>
                  <a:ext uri="{FF2B5EF4-FFF2-40B4-BE49-F238E27FC236}">
                    <a16:creationId xmlns:a16="http://schemas.microsoft.com/office/drawing/2014/main" id="{B48950EF-8442-491A-9C45-08A1687CD7ED}"/>
                  </a:ext>
                </a:extLst>
              </p:cNvPr>
              <p:cNvSpPr/>
              <p:nvPr/>
            </p:nvSpPr>
            <p:spPr>
              <a:xfrm>
                <a:off x="3146425" y="2543175"/>
                <a:ext cx="100013" cy="39688"/>
              </a:xfrm>
              <a:custGeom>
                <a:avLst/>
                <a:gdLst/>
                <a:ahLst/>
                <a:cxnLst/>
                <a:rect l="l" t="t" r="r" b="b"/>
                <a:pathLst>
                  <a:path w="75" h="30" extrusionOk="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0" name="Google Shape;10855;p285">
                <a:extLst>
                  <a:ext uri="{FF2B5EF4-FFF2-40B4-BE49-F238E27FC236}">
                    <a16:creationId xmlns:a16="http://schemas.microsoft.com/office/drawing/2014/main" id="{256477AF-A89D-419E-8B8E-608B54EF77D8}"/>
                  </a:ext>
                </a:extLst>
              </p:cNvPr>
              <p:cNvSpPr/>
              <p:nvPr/>
            </p:nvSpPr>
            <p:spPr>
              <a:xfrm>
                <a:off x="3076575" y="2455863"/>
                <a:ext cx="9525" cy="11113"/>
              </a:xfrm>
              <a:custGeom>
                <a:avLst/>
                <a:gdLst/>
                <a:ahLst/>
                <a:cxnLst/>
                <a:rect l="l" t="t" r="r" b="b"/>
                <a:pathLst>
                  <a:path w="7" h="8" extrusionOk="0">
                    <a:moveTo>
                      <a:pt x="2" y="0"/>
                    </a:moveTo>
                    <a:cubicBezTo>
                      <a:pt x="6" y="0"/>
                      <a:pt x="7" y="3"/>
                      <a:pt x="7" y="6"/>
                    </a:cubicBezTo>
                    <a:cubicBezTo>
                      <a:pt x="7" y="7"/>
                      <a:pt x="6" y="8"/>
                      <a:pt x="5" y="8"/>
                    </a:cubicBezTo>
                    <a:cubicBezTo>
                      <a:pt x="0" y="8"/>
                      <a:pt x="0" y="3"/>
                      <a:pt x="0" y="0"/>
                    </a:cubicBezTo>
                    <a:cubicBezTo>
                      <a:pt x="0" y="0"/>
                      <a:pt x="2" y="0"/>
                      <a:pt x="2"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1" name="Google Shape;10856;p285">
                <a:extLst>
                  <a:ext uri="{FF2B5EF4-FFF2-40B4-BE49-F238E27FC236}">
                    <a16:creationId xmlns:a16="http://schemas.microsoft.com/office/drawing/2014/main" id="{601F81A5-1DB8-4703-858F-321784F39B9B}"/>
                  </a:ext>
                </a:extLst>
              </p:cNvPr>
              <p:cNvSpPr/>
              <p:nvPr/>
            </p:nvSpPr>
            <p:spPr>
              <a:xfrm>
                <a:off x="3068638" y="2422525"/>
                <a:ext cx="14288" cy="4763"/>
              </a:xfrm>
              <a:custGeom>
                <a:avLst/>
                <a:gdLst/>
                <a:ahLst/>
                <a:cxnLst/>
                <a:rect l="l" t="t" r="r" b="b"/>
                <a:pathLst>
                  <a:path w="11" h="4" extrusionOk="0">
                    <a:moveTo>
                      <a:pt x="0" y="3"/>
                    </a:moveTo>
                    <a:cubicBezTo>
                      <a:pt x="1" y="2"/>
                      <a:pt x="4" y="0"/>
                      <a:pt x="6" y="0"/>
                    </a:cubicBezTo>
                    <a:cubicBezTo>
                      <a:pt x="9" y="0"/>
                      <a:pt x="10" y="2"/>
                      <a:pt x="11" y="3"/>
                    </a:cubicBezTo>
                    <a:cubicBezTo>
                      <a:pt x="7" y="4"/>
                      <a:pt x="2" y="3"/>
                      <a:pt x="0" y="3"/>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2" name="Google Shape;10857;p285">
                <a:extLst>
                  <a:ext uri="{FF2B5EF4-FFF2-40B4-BE49-F238E27FC236}">
                    <a16:creationId xmlns:a16="http://schemas.microsoft.com/office/drawing/2014/main" id="{EE06E396-1F8E-4233-8C4A-A8F96BCFD9F1}"/>
                  </a:ext>
                </a:extLst>
              </p:cNvPr>
              <p:cNvSpPr/>
              <p:nvPr/>
            </p:nvSpPr>
            <p:spPr>
              <a:xfrm>
                <a:off x="3094038" y="2428875"/>
                <a:ext cx="4763" cy="6350"/>
              </a:xfrm>
              <a:custGeom>
                <a:avLst/>
                <a:gdLst/>
                <a:ahLst/>
                <a:cxnLst/>
                <a:rect l="l" t="t" r="r" b="b"/>
                <a:pathLst>
                  <a:path w="3" h="4" extrusionOk="0">
                    <a:moveTo>
                      <a:pt x="3" y="4"/>
                    </a:moveTo>
                    <a:cubicBezTo>
                      <a:pt x="2" y="4"/>
                      <a:pt x="0" y="1"/>
                      <a:pt x="1" y="0"/>
                    </a:cubicBezTo>
                    <a:lnTo>
                      <a:pt x="3" y="4"/>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3" name="Google Shape;10858;p285">
                <a:extLst>
                  <a:ext uri="{FF2B5EF4-FFF2-40B4-BE49-F238E27FC236}">
                    <a16:creationId xmlns:a16="http://schemas.microsoft.com/office/drawing/2014/main" id="{57FA0D56-FF88-4A65-BC91-8338151565C6}"/>
                  </a:ext>
                </a:extLst>
              </p:cNvPr>
              <p:cNvSpPr/>
              <p:nvPr/>
            </p:nvSpPr>
            <p:spPr>
              <a:xfrm>
                <a:off x="3154363" y="2517775"/>
                <a:ext cx="11113" cy="7938"/>
              </a:xfrm>
              <a:custGeom>
                <a:avLst/>
                <a:gdLst/>
                <a:ahLst/>
                <a:cxnLst/>
                <a:rect l="l" t="t" r="r" b="b"/>
                <a:pathLst>
                  <a:path w="9" h="7" extrusionOk="0">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4" name="Google Shape;10859;p285">
                <a:extLst>
                  <a:ext uri="{FF2B5EF4-FFF2-40B4-BE49-F238E27FC236}">
                    <a16:creationId xmlns:a16="http://schemas.microsoft.com/office/drawing/2014/main" id="{BFF3BC7D-4C84-44E9-9387-5B43FBB477D3}"/>
                  </a:ext>
                </a:extLst>
              </p:cNvPr>
              <p:cNvSpPr/>
              <p:nvPr/>
            </p:nvSpPr>
            <p:spPr>
              <a:xfrm>
                <a:off x="2301875" y="1979613"/>
                <a:ext cx="966788" cy="473075"/>
              </a:xfrm>
              <a:custGeom>
                <a:avLst/>
                <a:gdLst/>
                <a:ahLst/>
                <a:cxnLst/>
                <a:rect l="l" t="t" r="r" b="b"/>
                <a:pathLst>
                  <a:path w="726" h="356" extrusionOk="0">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rgbClr val="D8D8D8">
                  <a:alpha val="6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5" name="Google Shape;10860;p285">
                <a:extLst>
                  <a:ext uri="{FF2B5EF4-FFF2-40B4-BE49-F238E27FC236}">
                    <a16:creationId xmlns:a16="http://schemas.microsoft.com/office/drawing/2014/main" id="{BC1E7FDA-2425-495E-92DC-0ECD6255B24F}"/>
                  </a:ext>
                </a:extLst>
              </p:cNvPr>
              <p:cNvSpPr/>
              <p:nvPr/>
            </p:nvSpPr>
            <p:spPr>
              <a:xfrm>
                <a:off x="2030413" y="1400175"/>
                <a:ext cx="1425575" cy="736600"/>
              </a:xfrm>
              <a:custGeom>
                <a:avLst/>
                <a:gdLst/>
                <a:ahLst/>
                <a:cxnLst/>
                <a:rect l="l" t="t" r="r" b="b"/>
                <a:pathLst>
                  <a:path w="1071" h="553" extrusionOk="0">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26" name="Google Shape;10861;p285">
                <a:extLst>
                  <a:ext uri="{FF2B5EF4-FFF2-40B4-BE49-F238E27FC236}">
                    <a16:creationId xmlns:a16="http://schemas.microsoft.com/office/drawing/2014/main" id="{759F9983-9E54-4CBA-A6DF-F32FFA16E653}"/>
                  </a:ext>
                </a:extLst>
              </p:cNvPr>
              <p:cNvSpPr/>
              <p:nvPr/>
            </p:nvSpPr>
            <p:spPr>
              <a:xfrm>
                <a:off x="1585913" y="1417638"/>
                <a:ext cx="623888" cy="457200"/>
              </a:xfrm>
              <a:custGeom>
                <a:avLst/>
                <a:gdLst/>
                <a:ahLst/>
                <a:cxnLst/>
                <a:rect l="l" t="t" r="r" b="b"/>
                <a:pathLst>
                  <a:path w="469" h="343" extrusionOk="0">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27" name="Google Shape;10862;p285">
                <a:extLst>
                  <a:ext uri="{FF2B5EF4-FFF2-40B4-BE49-F238E27FC236}">
                    <a16:creationId xmlns:a16="http://schemas.microsoft.com/office/drawing/2014/main" id="{1C8C2989-ECA1-440B-84A4-231B69AC4E06}"/>
                  </a:ext>
                </a:extLst>
              </p:cNvPr>
              <p:cNvSpPr/>
              <p:nvPr/>
            </p:nvSpPr>
            <p:spPr>
              <a:xfrm>
                <a:off x="2149475" y="1820863"/>
                <a:ext cx="28575" cy="38100"/>
              </a:xfrm>
              <a:custGeom>
                <a:avLst/>
                <a:gdLst/>
                <a:ahLst/>
                <a:cxnLst/>
                <a:rect l="l" t="t" r="r" b="b"/>
                <a:pathLst>
                  <a:path w="22" h="29" extrusionOk="0">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8" name="Google Shape;10863;p285">
                <a:extLst>
                  <a:ext uri="{FF2B5EF4-FFF2-40B4-BE49-F238E27FC236}">
                    <a16:creationId xmlns:a16="http://schemas.microsoft.com/office/drawing/2014/main" id="{A69778D7-2A14-4A97-A83D-CF6292C33D53}"/>
                  </a:ext>
                </a:extLst>
              </p:cNvPr>
              <p:cNvSpPr/>
              <p:nvPr/>
            </p:nvSpPr>
            <p:spPr>
              <a:xfrm>
                <a:off x="2105025" y="1776413"/>
                <a:ext cx="30163" cy="46038"/>
              </a:xfrm>
              <a:custGeom>
                <a:avLst/>
                <a:gdLst/>
                <a:ahLst/>
                <a:cxnLst/>
                <a:rect l="l" t="t" r="r" b="b"/>
                <a:pathLst>
                  <a:path w="23" h="35" extrusionOk="0">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29" name="Google Shape;10864;p285">
                <a:extLst>
                  <a:ext uri="{FF2B5EF4-FFF2-40B4-BE49-F238E27FC236}">
                    <a16:creationId xmlns:a16="http://schemas.microsoft.com/office/drawing/2014/main" id="{2D6E116C-B47B-49C4-A071-98F03855107B}"/>
                  </a:ext>
                </a:extLst>
              </p:cNvPr>
              <p:cNvSpPr/>
              <p:nvPr/>
            </p:nvSpPr>
            <p:spPr>
              <a:xfrm>
                <a:off x="2389188" y="1335088"/>
                <a:ext cx="307975" cy="161925"/>
              </a:xfrm>
              <a:custGeom>
                <a:avLst/>
                <a:gdLst/>
                <a:ahLst/>
                <a:cxnLst/>
                <a:rect l="l" t="t" r="r" b="b"/>
                <a:pathLst>
                  <a:path w="232" h="121" extrusionOk="0">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30" name="Google Shape;10865;p285">
                <a:extLst>
                  <a:ext uri="{FF2B5EF4-FFF2-40B4-BE49-F238E27FC236}">
                    <a16:creationId xmlns:a16="http://schemas.microsoft.com/office/drawing/2014/main" id="{655DD265-B74D-4D61-9BFB-9A1E5EA19F4D}"/>
                  </a:ext>
                </a:extLst>
              </p:cNvPr>
              <p:cNvSpPr/>
              <p:nvPr/>
            </p:nvSpPr>
            <p:spPr>
              <a:xfrm>
                <a:off x="2274888" y="1309688"/>
                <a:ext cx="173038" cy="114300"/>
              </a:xfrm>
              <a:custGeom>
                <a:avLst/>
                <a:gdLst/>
                <a:ahLst/>
                <a:cxnLst/>
                <a:rect l="l" t="t" r="r" b="b"/>
                <a:pathLst>
                  <a:path w="130" h="86" extrusionOk="0">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31" name="Google Shape;10866;p285">
                <a:extLst>
                  <a:ext uri="{FF2B5EF4-FFF2-40B4-BE49-F238E27FC236}">
                    <a16:creationId xmlns:a16="http://schemas.microsoft.com/office/drawing/2014/main" id="{2E6FC12D-B03E-4502-9A18-9F5B491CDD08}"/>
                  </a:ext>
                </a:extLst>
              </p:cNvPr>
              <p:cNvSpPr/>
              <p:nvPr/>
            </p:nvSpPr>
            <p:spPr>
              <a:xfrm>
                <a:off x="2413000" y="1228725"/>
                <a:ext cx="204788" cy="87313"/>
              </a:xfrm>
              <a:custGeom>
                <a:avLst/>
                <a:gdLst/>
                <a:ahLst/>
                <a:cxnLst/>
                <a:rect l="l" t="t" r="r" b="b"/>
                <a:pathLst>
                  <a:path w="154" h="65" extrusionOk="0">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32" name="Google Shape;10867;p285">
                <a:extLst>
                  <a:ext uri="{FF2B5EF4-FFF2-40B4-BE49-F238E27FC236}">
                    <a16:creationId xmlns:a16="http://schemas.microsoft.com/office/drawing/2014/main" id="{D559902E-7202-438A-A093-D5FB05E6E9B2}"/>
                  </a:ext>
                </a:extLst>
              </p:cNvPr>
              <p:cNvSpPr/>
              <p:nvPr/>
            </p:nvSpPr>
            <p:spPr>
              <a:xfrm>
                <a:off x="2382838" y="1260475"/>
                <a:ext cx="28575" cy="20638"/>
              </a:xfrm>
              <a:custGeom>
                <a:avLst/>
                <a:gdLst/>
                <a:ahLst/>
                <a:cxnLst/>
                <a:rect l="l" t="t" r="r" b="b"/>
                <a:pathLst>
                  <a:path w="21" h="16" extrusionOk="0">
                    <a:moveTo>
                      <a:pt x="8" y="16"/>
                    </a:moveTo>
                    <a:cubicBezTo>
                      <a:pt x="4" y="16"/>
                      <a:pt x="0" y="14"/>
                      <a:pt x="0" y="11"/>
                    </a:cubicBezTo>
                    <a:cubicBezTo>
                      <a:pt x="0" y="3"/>
                      <a:pt x="16" y="0"/>
                      <a:pt x="21" y="0"/>
                    </a:cubicBezTo>
                    <a:cubicBezTo>
                      <a:pt x="20" y="7"/>
                      <a:pt x="13" y="16"/>
                      <a:pt x="8" y="1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33" name="Google Shape;10868;p285">
                <a:extLst>
                  <a:ext uri="{FF2B5EF4-FFF2-40B4-BE49-F238E27FC236}">
                    <a16:creationId xmlns:a16="http://schemas.microsoft.com/office/drawing/2014/main" id="{BF321B64-0AD9-45CD-8AA6-205905C8CB59}"/>
                  </a:ext>
                </a:extLst>
              </p:cNvPr>
              <p:cNvSpPr/>
              <p:nvPr/>
            </p:nvSpPr>
            <p:spPr>
              <a:xfrm>
                <a:off x="2457450" y="1230313"/>
                <a:ext cx="22225" cy="7938"/>
              </a:xfrm>
              <a:custGeom>
                <a:avLst/>
                <a:gdLst/>
                <a:ahLst/>
                <a:cxnLst/>
                <a:rect l="l" t="t" r="r" b="b"/>
                <a:pathLst>
                  <a:path w="16" h="6" extrusionOk="0">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34" name="Google Shape;10869;p285">
                <a:extLst>
                  <a:ext uri="{FF2B5EF4-FFF2-40B4-BE49-F238E27FC236}">
                    <a16:creationId xmlns:a16="http://schemas.microsoft.com/office/drawing/2014/main" id="{6B22ACBB-64F2-496B-AA62-74FF0544FEB2}"/>
                  </a:ext>
                </a:extLst>
              </p:cNvPr>
              <p:cNvSpPr/>
              <p:nvPr/>
            </p:nvSpPr>
            <p:spPr>
              <a:xfrm>
                <a:off x="2324100" y="1203325"/>
                <a:ext cx="117475" cy="65088"/>
              </a:xfrm>
              <a:custGeom>
                <a:avLst/>
                <a:gdLst/>
                <a:ahLst/>
                <a:cxnLst/>
                <a:rect l="l" t="t" r="r" b="b"/>
                <a:pathLst>
                  <a:path w="88" h="49" extrusionOk="0">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35" name="Google Shape;10870;p285">
                <a:extLst>
                  <a:ext uri="{FF2B5EF4-FFF2-40B4-BE49-F238E27FC236}">
                    <a16:creationId xmlns:a16="http://schemas.microsoft.com/office/drawing/2014/main" id="{4F17692B-485F-4F1B-A23C-4A9E8B76ABA9}"/>
                  </a:ext>
                </a:extLst>
              </p:cNvPr>
              <p:cNvSpPr/>
              <p:nvPr/>
            </p:nvSpPr>
            <p:spPr>
              <a:xfrm>
                <a:off x="2481263" y="1162050"/>
                <a:ext cx="66675" cy="20638"/>
              </a:xfrm>
              <a:custGeom>
                <a:avLst/>
                <a:gdLst/>
                <a:ahLst/>
                <a:cxnLst/>
                <a:rect l="l" t="t" r="r" b="b"/>
                <a:pathLst>
                  <a:path w="50" h="15" extrusionOk="0">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36" name="Google Shape;10871;p285">
                <a:extLst>
                  <a:ext uri="{FF2B5EF4-FFF2-40B4-BE49-F238E27FC236}">
                    <a16:creationId xmlns:a16="http://schemas.microsoft.com/office/drawing/2014/main" id="{5693C62F-C9E5-4CFC-B653-D89A610F33C4}"/>
                  </a:ext>
                </a:extLst>
              </p:cNvPr>
              <p:cNvSpPr/>
              <p:nvPr/>
            </p:nvSpPr>
            <p:spPr>
              <a:xfrm>
                <a:off x="2482850" y="1185863"/>
                <a:ext cx="58738" cy="30163"/>
              </a:xfrm>
              <a:custGeom>
                <a:avLst/>
                <a:gdLst/>
                <a:ahLst/>
                <a:cxnLst/>
                <a:rect l="l" t="t" r="r" b="b"/>
                <a:pathLst>
                  <a:path w="44" h="23" extrusionOk="0">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37" name="Google Shape;10872;p285">
                <a:extLst>
                  <a:ext uri="{FF2B5EF4-FFF2-40B4-BE49-F238E27FC236}">
                    <a16:creationId xmlns:a16="http://schemas.microsoft.com/office/drawing/2014/main" id="{A84046AB-D79C-4E80-A8D2-99A36A6F47D2}"/>
                  </a:ext>
                </a:extLst>
              </p:cNvPr>
              <p:cNvSpPr/>
              <p:nvPr/>
            </p:nvSpPr>
            <p:spPr>
              <a:xfrm>
                <a:off x="2454275" y="1181100"/>
                <a:ext cx="20638" cy="22225"/>
              </a:xfrm>
              <a:custGeom>
                <a:avLst/>
                <a:gdLst/>
                <a:ahLst/>
                <a:cxnLst/>
                <a:rect l="l" t="t" r="r" b="b"/>
                <a:pathLst>
                  <a:path w="15" h="17" extrusionOk="0">
                    <a:moveTo>
                      <a:pt x="15" y="12"/>
                    </a:moveTo>
                    <a:cubicBezTo>
                      <a:pt x="13" y="15"/>
                      <a:pt x="12" y="17"/>
                      <a:pt x="9" y="17"/>
                    </a:cubicBezTo>
                    <a:cubicBezTo>
                      <a:pt x="5" y="17"/>
                      <a:pt x="0" y="13"/>
                      <a:pt x="0" y="11"/>
                    </a:cubicBezTo>
                    <a:cubicBezTo>
                      <a:pt x="0" y="0"/>
                      <a:pt x="12" y="11"/>
                      <a:pt x="15" y="1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38" name="Google Shape;10873;p285">
                <a:extLst>
                  <a:ext uri="{FF2B5EF4-FFF2-40B4-BE49-F238E27FC236}">
                    <a16:creationId xmlns:a16="http://schemas.microsoft.com/office/drawing/2014/main" id="{7D6AC9E2-3BCF-4044-9B38-C8A8069B78C1}"/>
                  </a:ext>
                </a:extLst>
              </p:cNvPr>
              <p:cNvSpPr/>
              <p:nvPr/>
            </p:nvSpPr>
            <p:spPr>
              <a:xfrm>
                <a:off x="2671763" y="1335088"/>
                <a:ext cx="100013" cy="80963"/>
              </a:xfrm>
              <a:custGeom>
                <a:avLst/>
                <a:gdLst/>
                <a:ahLst/>
                <a:cxnLst/>
                <a:rect l="l" t="t" r="r" b="b"/>
                <a:pathLst>
                  <a:path w="75" h="61" extrusionOk="0">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39" name="Google Shape;10874;p285">
                <a:extLst>
                  <a:ext uri="{FF2B5EF4-FFF2-40B4-BE49-F238E27FC236}">
                    <a16:creationId xmlns:a16="http://schemas.microsoft.com/office/drawing/2014/main" id="{C5C48385-90E5-4362-83B9-2F9F37E5FB38}"/>
                  </a:ext>
                </a:extLst>
              </p:cNvPr>
              <p:cNvSpPr/>
              <p:nvPr/>
            </p:nvSpPr>
            <p:spPr>
              <a:xfrm>
                <a:off x="2636838" y="1236663"/>
                <a:ext cx="111125" cy="60325"/>
              </a:xfrm>
              <a:custGeom>
                <a:avLst/>
                <a:gdLst/>
                <a:ahLst/>
                <a:cxnLst/>
                <a:rect l="l" t="t" r="r" b="b"/>
                <a:pathLst>
                  <a:path w="84" h="45" extrusionOk="0">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0" name="Google Shape;10875;p285">
                <a:extLst>
                  <a:ext uri="{FF2B5EF4-FFF2-40B4-BE49-F238E27FC236}">
                    <a16:creationId xmlns:a16="http://schemas.microsoft.com/office/drawing/2014/main" id="{D992D81D-D2B6-433C-8BD6-89FF46CE8A23}"/>
                  </a:ext>
                </a:extLst>
              </p:cNvPr>
              <p:cNvSpPr/>
              <p:nvPr/>
            </p:nvSpPr>
            <p:spPr>
              <a:xfrm>
                <a:off x="2720975" y="1462088"/>
                <a:ext cx="65088" cy="38100"/>
              </a:xfrm>
              <a:custGeom>
                <a:avLst/>
                <a:gdLst/>
                <a:ahLst/>
                <a:cxnLst/>
                <a:rect l="l" t="t" r="r" b="b"/>
                <a:pathLst>
                  <a:path w="49" h="29" extrusionOk="0">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41" name="Google Shape;10876;p285">
                <a:extLst>
                  <a:ext uri="{FF2B5EF4-FFF2-40B4-BE49-F238E27FC236}">
                    <a16:creationId xmlns:a16="http://schemas.microsoft.com/office/drawing/2014/main" id="{C54ADA72-DD5B-4EB9-96FB-9FEEEC0EDF70}"/>
                  </a:ext>
                </a:extLst>
              </p:cNvPr>
              <p:cNvSpPr/>
              <p:nvPr/>
            </p:nvSpPr>
            <p:spPr>
              <a:xfrm>
                <a:off x="2784475" y="1323975"/>
                <a:ext cx="85725" cy="69850"/>
              </a:xfrm>
              <a:custGeom>
                <a:avLst/>
                <a:gdLst/>
                <a:ahLst/>
                <a:cxnLst/>
                <a:rect l="l" t="t" r="r" b="b"/>
                <a:pathLst>
                  <a:path w="65" h="53" extrusionOk="0">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42" name="Google Shape;10877;p285">
                <a:extLst>
                  <a:ext uri="{FF2B5EF4-FFF2-40B4-BE49-F238E27FC236}">
                    <a16:creationId xmlns:a16="http://schemas.microsoft.com/office/drawing/2014/main" id="{7C8CD6A0-E05D-4D64-927D-FD55C1482AF4}"/>
                  </a:ext>
                </a:extLst>
              </p:cNvPr>
              <p:cNvSpPr/>
              <p:nvPr/>
            </p:nvSpPr>
            <p:spPr>
              <a:xfrm>
                <a:off x="2608263" y="1198563"/>
                <a:ext cx="28575" cy="23813"/>
              </a:xfrm>
              <a:custGeom>
                <a:avLst/>
                <a:gdLst/>
                <a:ahLst/>
                <a:cxnLst/>
                <a:rect l="l" t="t" r="r" b="b"/>
                <a:pathLst>
                  <a:path w="21" h="18" extrusionOk="0">
                    <a:moveTo>
                      <a:pt x="21" y="12"/>
                    </a:moveTo>
                    <a:cubicBezTo>
                      <a:pt x="21" y="16"/>
                      <a:pt x="18" y="18"/>
                      <a:pt x="15" y="18"/>
                    </a:cubicBezTo>
                    <a:cubicBezTo>
                      <a:pt x="10" y="18"/>
                      <a:pt x="0" y="6"/>
                      <a:pt x="0" y="0"/>
                    </a:cubicBezTo>
                    <a:cubicBezTo>
                      <a:pt x="11" y="0"/>
                      <a:pt x="12" y="9"/>
                      <a:pt x="21" y="1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3" name="Google Shape;10878;p285">
                <a:extLst>
                  <a:ext uri="{FF2B5EF4-FFF2-40B4-BE49-F238E27FC236}">
                    <a16:creationId xmlns:a16="http://schemas.microsoft.com/office/drawing/2014/main" id="{4045242A-4B70-4931-AD44-F9D2B0EF8AF0}"/>
                  </a:ext>
                </a:extLst>
              </p:cNvPr>
              <p:cNvSpPr/>
              <p:nvPr/>
            </p:nvSpPr>
            <p:spPr>
              <a:xfrm>
                <a:off x="2625725" y="1277938"/>
                <a:ext cx="19050" cy="15875"/>
              </a:xfrm>
              <a:custGeom>
                <a:avLst/>
                <a:gdLst/>
                <a:ahLst/>
                <a:cxnLst/>
                <a:rect l="l" t="t" r="r" b="b"/>
                <a:pathLst>
                  <a:path w="15" h="12" extrusionOk="0">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4" name="Google Shape;10879;p285">
                <a:extLst>
                  <a:ext uri="{FF2B5EF4-FFF2-40B4-BE49-F238E27FC236}">
                    <a16:creationId xmlns:a16="http://schemas.microsoft.com/office/drawing/2014/main" id="{2014FE0F-2C74-4F88-A3EC-7233A42C993F}"/>
                  </a:ext>
                </a:extLst>
              </p:cNvPr>
              <p:cNvSpPr/>
              <p:nvPr/>
            </p:nvSpPr>
            <p:spPr>
              <a:xfrm>
                <a:off x="2614613" y="1139825"/>
                <a:ext cx="109538" cy="57150"/>
              </a:xfrm>
              <a:custGeom>
                <a:avLst/>
                <a:gdLst/>
                <a:ahLst/>
                <a:cxnLst/>
                <a:rect l="l" t="t" r="r" b="b"/>
                <a:pathLst>
                  <a:path w="82" h="43" extrusionOk="0">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5" name="Google Shape;10880;p285">
                <a:extLst>
                  <a:ext uri="{FF2B5EF4-FFF2-40B4-BE49-F238E27FC236}">
                    <a16:creationId xmlns:a16="http://schemas.microsoft.com/office/drawing/2014/main" id="{4A6680F9-DBD5-4413-831D-C51DB62A4475}"/>
                  </a:ext>
                </a:extLst>
              </p:cNvPr>
              <p:cNvSpPr/>
              <p:nvPr/>
            </p:nvSpPr>
            <p:spPr>
              <a:xfrm>
                <a:off x="2657475" y="1189038"/>
                <a:ext cx="30163" cy="9525"/>
              </a:xfrm>
              <a:custGeom>
                <a:avLst/>
                <a:gdLst/>
                <a:ahLst/>
                <a:cxnLst/>
                <a:rect l="l" t="t" r="r" b="b"/>
                <a:pathLst>
                  <a:path w="23" h="7" extrusionOk="0">
                    <a:moveTo>
                      <a:pt x="8" y="7"/>
                    </a:moveTo>
                    <a:cubicBezTo>
                      <a:pt x="0" y="7"/>
                      <a:pt x="11" y="0"/>
                      <a:pt x="12" y="0"/>
                    </a:cubicBezTo>
                    <a:cubicBezTo>
                      <a:pt x="17" y="0"/>
                      <a:pt x="19" y="3"/>
                      <a:pt x="23" y="4"/>
                    </a:cubicBezTo>
                    <a:cubicBezTo>
                      <a:pt x="20" y="7"/>
                      <a:pt x="15" y="7"/>
                      <a:pt x="8" y="7"/>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6" name="Google Shape;10881;p285">
                <a:extLst>
                  <a:ext uri="{FF2B5EF4-FFF2-40B4-BE49-F238E27FC236}">
                    <a16:creationId xmlns:a16="http://schemas.microsoft.com/office/drawing/2014/main" id="{CFD2F6EE-D6F8-4F07-84E9-6618B20F545E}"/>
                  </a:ext>
                </a:extLst>
              </p:cNvPr>
              <p:cNvSpPr/>
              <p:nvPr/>
            </p:nvSpPr>
            <p:spPr>
              <a:xfrm>
                <a:off x="2765425" y="1223963"/>
                <a:ext cx="287338" cy="90488"/>
              </a:xfrm>
              <a:custGeom>
                <a:avLst/>
                <a:gdLst/>
                <a:ahLst/>
                <a:cxnLst/>
                <a:rect l="l" t="t" r="r" b="b"/>
                <a:pathLst>
                  <a:path w="216" h="68" extrusionOk="0">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solidFill>
                <a:srgbClr val="D8D8D8">
                  <a:alpha val="8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47" name="Google Shape;10882;p285">
                <a:extLst>
                  <a:ext uri="{FF2B5EF4-FFF2-40B4-BE49-F238E27FC236}">
                    <a16:creationId xmlns:a16="http://schemas.microsoft.com/office/drawing/2014/main" id="{844AD008-8BBB-4F2B-A82F-5C876BF205A7}"/>
                  </a:ext>
                </a:extLst>
              </p:cNvPr>
              <p:cNvSpPr/>
              <p:nvPr/>
            </p:nvSpPr>
            <p:spPr>
              <a:xfrm>
                <a:off x="2768600" y="1271588"/>
                <a:ext cx="49213" cy="38100"/>
              </a:xfrm>
              <a:custGeom>
                <a:avLst/>
                <a:gdLst/>
                <a:ahLst/>
                <a:cxnLst/>
                <a:rect l="l" t="t" r="r" b="b"/>
                <a:pathLst>
                  <a:path w="37" h="29" extrusionOk="0">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8" name="Google Shape;10883;p285">
                <a:extLst>
                  <a:ext uri="{FF2B5EF4-FFF2-40B4-BE49-F238E27FC236}">
                    <a16:creationId xmlns:a16="http://schemas.microsoft.com/office/drawing/2014/main" id="{00C99029-881F-4C9B-8386-C777FD331078}"/>
                  </a:ext>
                </a:extLst>
              </p:cNvPr>
              <p:cNvSpPr/>
              <p:nvPr/>
            </p:nvSpPr>
            <p:spPr>
              <a:xfrm>
                <a:off x="2774950" y="1198563"/>
                <a:ext cx="46038" cy="12700"/>
              </a:xfrm>
              <a:custGeom>
                <a:avLst/>
                <a:gdLst/>
                <a:ahLst/>
                <a:cxnLst/>
                <a:rect l="l" t="t" r="r" b="b"/>
                <a:pathLst>
                  <a:path w="35" h="10" extrusionOk="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9" name="Google Shape;10884;p285">
                <a:extLst>
                  <a:ext uri="{FF2B5EF4-FFF2-40B4-BE49-F238E27FC236}">
                    <a16:creationId xmlns:a16="http://schemas.microsoft.com/office/drawing/2014/main" id="{15021F3D-62BD-468F-93F4-A765CD054DBA}"/>
                  </a:ext>
                </a:extLst>
              </p:cNvPr>
              <p:cNvSpPr/>
              <p:nvPr/>
            </p:nvSpPr>
            <p:spPr>
              <a:xfrm>
                <a:off x="2740025" y="1154113"/>
                <a:ext cx="53975" cy="44450"/>
              </a:xfrm>
              <a:custGeom>
                <a:avLst/>
                <a:gdLst/>
                <a:ahLst/>
                <a:cxnLst/>
                <a:rect l="l" t="t" r="r" b="b"/>
                <a:pathLst>
                  <a:path w="41" h="33" extrusionOk="0">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0" name="Google Shape;10885;p285">
                <a:extLst>
                  <a:ext uri="{FF2B5EF4-FFF2-40B4-BE49-F238E27FC236}">
                    <a16:creationId xmlns:a16="http://schemas.microsoft.com/office/drawing/2014/main" id="{22D25A92-633C-4F0D-878B-BCBDC86B49ED}"/>
                  </a:ext>
                </a:extLst>
              </p:cNvPr>
              <p:cNvSpPr/>
              <p:nvPr/>
            </p:nvSpPr>
            <p:spPr>
              <a:xfrm>
                <a:off x="2719388" y="1114425"/>
                <a:ext cx="20638" cy="12700"/>
              </a:xfrm>
              <a:custGeom>
                <a:avLst/>
                <a:gdLst/>
                <a:ahLst/>
                <a:cxnLst/>
                <a:rect l="l" t="t" r="r" b="b"/>
                <a:pathLst>
                  <a:path w="16" h="9" extrusionOk="0">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1" name="Google Shape;10886;p285">
                <a:extLst>
                  <a:ext uri="{FF2B5EF4-FFF2-40B4-BE49-F238E27FC236}">
                    <a16:creationId xmlns:a16="http://schemas.microsoft.com/office/drawing/2014/main" id="{D049668D-888E-4B66-BE98-D6186F1A3ED1}"/>
                  </a:ext>
                </a:extLst>
              </p:cNvPr>
              <p:cNvSpPr/>
              <p:nvPr/>
            </p:nvSpPr>
            <p:spPr>
              <a:xfrm>
                <a:off x="2776538" y="1062038"/>
                <a:ext cx="184150" cy="123825"/>
              </a:xfrm>
              <a:custGeom>
                <a:avLst/>
                <a:gdLst/>
                <a:ahLst/>
                <a:cxnLst/>
                <a:rect l="l" t="t" r="r" b="b"/>
                <a:pathLst>
                  <a:path w="138" h="92" extrusionOk="0">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52" name="Google Shape;10887;p285">
                <a:extLst>
                  <a:ext uri="{FF2B5EF4-FFF2-40B4-BE49-F238E27FC236}">
                    <a16:creationId xmlns:a16="http://schemas.microsoft.com/office/drawing/2014/main" id="{791F3C4B-A3AC-4696-A921-71CB1217CF73}"/>
                  </a:ext>
                </a:extLst>
              </p:cNvPr>
              <p:cNvSpPr/>
              <p:nvPr/>
            </p:nvSpPr>
            <p:spPr>
              <a:xfrm>
                <a:off x="2925763" y="1574800"/>
                <a:ext cx="117475" cy="74613"/>
              </a:xfrm>
              <a:custGeom>
                <a:avLst/>
                <a:gdLst/>
                <a:ahLst/>
                <a:cxnLst/>
                <a:rect l="l" t="t" r="r" b="b"/>
                <a:pathLst>
                  <a:path w="89" h="57" extrusionOk="0">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53" name="Google Shape;10888;p285">
                <a:extLst>
                  <a:ext uri="{FF2B5EF4-FFF2-40B4-BE49-F238E27FC236}">
                    <a16:creationId xmlns:a16="http://schemas.microsoft.com/office/drawing/2014/main" id="{6344E58C-371D-49FE-9A47-47DFB0038019}"/>
                  </a:ext>
                </a:extLst>
              </p:cNvPr>
              <p:cNvSpPr/>
              <p:nvPr/>
            </p:nvSpPr>
            <p:spPr>
              <a:xfrm>
                <a:off x="3094038" y="1500188"/>
                <a:ext cx="36513" cy="36513"/>
              </a:xfrm>
              <a:custGeom>
                <a:avLst/>
                <a:gdLst/>
                <a:ahLst/>
                <a:cxnLst/>
                <a:rect l="l" t="t" r="r" b="b"/>
                <a:pathLst>
                  <a:path w="27" h="28" extrusionOk="0">
                    <a:moveTo>
                      <a:pt x="27" y="18"/>
                    </a:moveTo>
                    <a:cubicBezTo>
                      <a:pt x="27" y="24"/>
                      <a:pt x="16" y="28"/>
                      <a:pt x="11" y="28"/>
                    </a:cubicBezTo>
                    <a:cubicBezTo>
                      <a:pt x="4" y="28"/>
                      <a:pt x="0" y="23"/>
                      <a:pt x="0" y="18"/>
                    </a:cubicBezTo>
                    <a:cubicBezTo>
                      <a:pt x="0" y="0"/>
                      <a:pt x="27" y="3"/>
                      <a:pt x="27" y="1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4" name="Google Shape;10889;p285">
                <a:extLst>
                  <a:ext uri="{FF2B5EF4-FFF2-40B4-BE49-F238E27FC236}">
                    <a16:creationId xmlns:a16="http://schemas.microsoft.com/office/drawing/2014/main" id="{593E9E0C-CF2C-4099-B8AE-45D23B9DBD2D}"/>
                  </a:ext>
                </a:extLst>
              </p:cNvPr>
              <p:cNvSpPr/>
              <p:nvPr/>
            </p:nvSpPr>
            <p:spPr>
              <a:xfrm>
                <a:off x="2984500" y="1652588"/>
                <a:ext cx="30163" cy="23813"/>
              </a:xfrm>
              <a:custGeom>
                <a:avLst/>
                <a:gdLst/>
                <a:ahLst/>
                <a:cxnLst/>
                <a:rect l="l" t="t" r="r" b="b"/>
                <a:pathLst>
                  <a:path w="22" h="18" extrusionOk="0">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5" name="Google Shape;10890;p285">
                <a:extLst>
                  <a:ext uri="{FF2B5EF4-FFF2-40B4-BE49-F238E27FC236}">
                    <a16:creationId xmlns:a16="http://schemas.microsoft.com/office/drawing/2014/main" id="{DB8E0526-C31A-4F3C-9207-A8A3CC627A2D}"/>
                  </a:ext>
                </a:extLst>
              </p:cNvPr>
              <p:cNvSpPr/>
              <p:nvPr/>
            </p:nvSpPr>
            <p:spPr>
              <a:xfrm>
                <a:off x="3032125" y="1336675"/>
                <a:ext cx="79375" cy="33338"/>
              </a:xfrm>
              <a:custGeom>
                <a:avLst/>
                <a:gdLst/>
                <a:ahLst/>
                <a:cxnLst/>
                <a:rect l="l" t="t" r="r" b="b"/>
                <a:pathLst>
                  <a:path w="60" h="25" extrusionOk="0">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6" name="Google Shape;10891;p285">
                <a:extLst>
                  <a:ext uri="{FF2B5EF4-FFF2-40B4-BE49-F238E27FC236}">
                    <a16:creationId xmlns:a16="http://schemas.microsoft.com/office/drawing/2014/main" id="{63D3B63C-DA25-4ACE-B21B-4E9CA829ECF6}"/>
                  </a:ext>
                </a:extLst>
              </p:cNvPr>
              <p:cNvSpPr/>
              <p:nvPr/>
            </p:nvSpPr>
            <p:spPr>
              <a:xfrm>
                <a:off x="3040063" y="1666875"/>
                <a:ext cx="17463" cy="20638"/>
              </a:xfrm>
              <a:custGeom>
                <a:avLst/>
                <a:gdLst/>
                <a:ahLst/>
                <a:cxnLst/>
                <a:rect l="l" t="t" r="r" b="b"/>
                <a:pathLst>
                  <a:path w="14" h="15" extrusionOk="0">
                    <a:moveTo>
                      <a:pt x="14" y="6"/>
                    </a:moveTo>
                    <a:cubicBezTo>
                      <a:pt x="12" y="9"/>
                      <a:pt x="11" y="15"/>
                      <a:pt x="6" y="15"/>
                    </a:cubicBezTo>
                    <a:cubicBezTo>
                      <a:pt x="5" y="15"/>
                      <a:pt x="0" y="9"/>
                      <a:pt x="0" y="9"/>
                    </a:cubicBezTo>
                    <a:cubicBezTo>
                      <a:pt x="0" y="1"/>
                      <a:pt x="10" y="0"/>
                      <a:pt x="14" y="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7" name="Google Shape;10892;p285">
                <a:extLst>
                  <a:ext uri="{FF2B5EF4-FFF2-40B4-BE49-F238E27FC236}">
                    <a16:creationId xmlns:a16="http://schemas.microsoft.com/office/drawing/2014/main" id="{52CA4767-D46E-46A2-947E-F7E265A51564}"/>
                  </a:ext>
                </a:extLst>
              </p:cNvPr>
              <p:cNvSpPr/>
              <p:nvPr/>
            </p:nvSpPr>
            <p:spPr>
              <a:xfrm>
                <a:off x="3136900" y="1509713"/>
                <a:ext cx="19050" cy="11113"/>
              </a:xfrm>
              <a:custGeom>
                <a:avLst/>
                <a:gdLst/>
                <a:ahLst/>
                <a:cxnLst/>
                <a:rect l="l" t="t" r="r" b="b"/>
                <a:pathLst>
                  <a:path w="14" h="8" extrusionOk="0">
                    <a:moveTo>
                      <a:pt x="5" y="8"/>
                    </a:moveTo>
                    <a:cubicBezTo>
                      <a:pt x="2" y="8"/>
                      <a:pt x="0" y="7"/>
                      <a:pt x="0" y="4"/>
                    </a:cubicBezTo>
                    <a:cubicBezTo>
                      <a:pt x="0" y="3"/>
                      <a:pt x="4" y="0"/>
                      <a:pt x="5" y="0"/>
                    </a:cubicBezTo>
                    <a:cubicBezTo>
                      <a:pt x="9" y="0"/>
                      <a:pt x="13" y="5"/>
                      <a:pt x="14" y="7"/>
                    </a:cubicBezTo>
                    <a:cubicBezTo>
                      <a:pt x="8" y="8"/>
                      <a:pt x="10" y="8"/>
                      <a:pt x="5" y="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8" name="Google Shape;10893;p285">
                <a:extLst>
                  <a:ext uri="{FF2B5EF4-FFF2-40B4-BE49-F238E27FC236}">
                    <a16:creationId xmlns:a16="http://schemas.microsoft.com/office/drawing/2014/main" id="{3F39B79D-75F7-4813-841D-36C3BC958B7D}"/>
                  </a:ext>
                </a:extLst>
              </p:cNvPr>
              <p:cNvSpPr/>
              <p:nvPr/>
            </p:nvSpPr>
            <p:spPr>
              <a:xfrm>
                <a:off x="3052763" y="1476375"/>
                <a:ext cx="20638" cy="12700"/>
              </a:xfrm>
              <a:custGeom>
                <a:avLst/>
                <a:gdLst/>
                <a:ahLst/>
                <a:cxnLst/>
                <a:rect l="l" t="t" r="r" b="b"/>
                <a:pathLst>
                  <a:path w="15" h="10" extrusionOk="0">
                    <a:moveTo>
                      <a:pt x="5" y="10"/>
                    </a:moveTo>
                    <a:cubicBezTo>
                      <a:pt x="0" y="10"/>
                      <a:pt x="10" y="0"/>
                      <a:pt x="15" y="0"/>
                    </a:cubicBezTo>
                    <a:cubicBezTo>
                      <a:pt x="14" y="6"/>
                      <a:pt x="10" y="10"/>
                      <a:pt x="5" y="1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9" name="Google Shape;10894;p285">
                <a:extLst>
                  <a:ext uri="{FF2B5EF4-FFF2-40B4-BE49-F238E27FC236}">
                    <a16:creationId xmlns:a16="http://schemas.microsoft.com/office/drawing/2014/main" id="{266442C8-6A14-471F-B0E7-51EC73BE158F}"/>
                  </a:ext>
                </a:extLst>
              </p:cNvPr>
              <p:cNvSpPr/>
              <p:nvPr/>
            </p:nvSpPr>
            <p:spPr>
              <a:xfrm>
                <a:off x="2876550" y="1335088"/>
                <a:ext cx="482600" cy="347663"/>
              </a:xfrm>
              <a:custGeom>
                <a:avLst/>
                <a:gdLst/>
                <a:ahLst/>
                <a:cxnLst/>
                <a:rect l="l" t="t" r="r" b="b"/>
                <a:pathLst>
                  <a:path w="362" h="261" extrusionOk="0">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60" name="Google Shape;10895;p285">
                <a:extLst>
                  <a:ext uri="{FF2B5EF4-FFF2-40B4-BE49-F238E27FC236}">
                    <a16:creationId xmlns:a16="http://schemas.microsoft.com/office/drawing/2014/main" id="{11AF9351-9B7C-4A7E-A987-5C92DFECF55C}"/>
                  </a:ext>
                </a:extLst>
              </p:cNvPr>
              <p:cNvSpPr/>
              <p:nvPr/>
            </p:nvSpPr>
            <p:spPr>
              <a:xfrm>
                <a:off x="3073400" y="1635125"/>
                <a:ext cx="14288" cy="12700"/>
              </a:xfrm>
              <a:custGeom>
                <a:avLst/>
                <a:gdLst/>
                <a:ahLst/>
                <a:cxnLst/>
                <a:rect l="l" t="t" r="r" b="b"/>
                <a:pathLst>
                  <a:path w="10" h="9" extrusionOk="0">
                    <a:moveTo>
                      <a:pt x="10" y="6"/>
                    </a:moveTo>
                    <a:cubicBezTo>
                      <a:pt x="6" y="9"/>
                      <a:pt x="5" y="9"/>
                      <a:pt x="0" y="6"/>
                    </a:cubicBezTo>
                    <a:cubicBezTo>
                      <a:pt x="5" y="0"/>
                      <a:pt x="5" y="3"/>
                      <a:pt x="10" y="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61" name="Google Shape;10896;p285">
                <a:extLst>
                  <a:ext uri="{FF2B5EF4-FFF2-40B4-BE49-F238E27FC236}">
                    <a16:creationId xmlns:a16="http://schemas.microsoft.com/office/drawing/2014/main" id="{78EA659C-D69C-4368-86CA-A8E21A04C623}"/>
                  </a:ext>
                </a:extLst>
              </p:cNvPr>
              <p:cNvSpPr/>
              <p:nvPr/>
            </p:nvSpPr>
            <p:spPr>
              <a:xfrm>
                <a:off x="2974975" y="1568450"/>
                <a:ext cx="12700" cy="12700"/>
              </a:xfrm>
              <a:custGeom>
                <a:avLst/>
                <a:gdLst/>
                <a:ahLst/>
                <a:cxnLst/>
                <a:rect l="l" t="t" r="r" b="b"/>
                <a:pathLst>
                  <a:path w="9" h="9" extrusionOk="0">
                    <a:moveTo>
                      <a:pt x="1" y="2"/>
                    </a:moveTo>
                    <a:cubicBezTo>
                      <a:pt x="6" y="0"/>
                      <a:pt x="6" y="5"/>
                      <a:pt x="9" y="9"/>
                    </a:cubicBezTo>
                    <a:cubicBezTo>
                      <a:pt x="4" y="9"/>
                      <a:pt x="0" y="5"/>
                      <a:pt x="1" y="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62" name="Google Shape;10897;p285">
                <a:extLst>
                  <a:ext uri="{FF2B5EF4-FFF2-40B4-BE49-F238E27FC236}">
                    <a16:creationId xmlns:a16="http://schemas.microsoft.com/office/drawing/2014/main" id="{33E51717-FAFC-47CD-B8FE-B318B4467D3E}"/>
                  </a:ext>
                </a:extLst>
              </p:cNvPr>
              <p:cNvSpPr/>
              <p:nvPr/>
            </p:nvSpPr>
            <p:spPr>
              <a:xfrm>
                <a:off x="2847975" y="985838"/>
                <a:ext cx="514350" cy="269875"/>
              </a:xfrm>
              <a:custGeom>
                <a:avLst/>
                <a:gdLst/>
                <a:ahLst/>
                <a:cxnLst/>
                <a:rect l="l" t="t" r="r" b="b"/>
                <a:pathLst>
                  <a:path w="386" h="203" extrusionOk="0">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63" name="Google Shape;10898;p285">
                <a:extLst>
                  <a:ext uri="{FF2B5EF4-FFF2-40B4-BE49-F238E27FC236}">
                    <a16:creationId xmlns:a16="http://schemas.microsoft.com/office/drawing/2014/main" id="{E4465366-DD6F-4D0A-AABB-052A59ADF999}"/>
                  </a:ext>
                </a:extLst>
              </p:cNvPr>
              <p:cNvSpPr/>
              <p:nvPr/>
            </p:nvSpPr>
            <p:spPr>
              <a:xfrm>
                <a:off x="3170238" y="960438"/>
                <a:ext cx="1006475" cy="765175"/>
              </a:xfrm>
              <a:custGeom>
                <a:avLst/>
                <a:gdLst/>
                <a:ahLst/>
                <a:cxnLst/>
                <a:rect l="l" t="t" r="r" b="b"/>
                <a:pathLst>
                  <a:path w="756" h="575" extrusionOk="0">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64" name="Google Shape;10899;p285">
                <a:extLst>
                  <a:ext uri="{FF2B5EF4-FFF2-40B4-BE49-F238E27FC236}">
                    <a16:creationId xmlns:a16="http://schemas.microsoft.com/office/drawing/2014/main" id="{E12FB0ED-0564-42C0-97CB-4B3349443485}"/>
                  </a:ext>
                </a:extLst>
              </p:cNvPr>
              <p:cNvSpPr/>
              <p:nvPr/>
            </p:nvSpPr>
            <p:spPr>
              <a:xfrm>
                <a:off x="3470275" y="1443038"/>
                <a:ext cx="47625" cy="31750"/>
              </a:xfrm>
              <a:custGeom>
                <a:avLst/>
                <a:gdLst/>
                <a:ahLst/>
                <a:cxnLst/>
                <a:rect l="l" t="t" r="r" b="b"/>
                <a:pathLst>
                  <a:path w="36" h="24" extrusionOk="0">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65" name="Google Shape;10900;p285">
                <a:extLst>
                  <a:ext uri="{FF2B5EF4-FFF2-40B4-BE49-F238E27FC236}">
                    <a16:creationId xmlns:a16="http://schemas.microsoft.com/office/drawing/2014/main" id="{0D98C372-7276-46F2-A3F5-E1FA6C1B42C2}"/>
                  </a:ext>
                </a:extLst>
              </p:cNvPr>
              <p:cNvSpPr/>
              <p:nvPr/>
            </p:nvSpPr>
            <p:spPr>
              <a:xfrm>
                <a:off x="4070350" y="1277938"/>
                <a:ext cx="26988" cy="15875"/>
              </a:xfrm>
              <a:custGeom>
                <a:avLst/>
                <a:gdLst/>
                <a:ahLst/>
                <a:cxnLst/>
                <a:rect l="l" t="t" r="r" b="b"/>
                <a:pathLst>
                  <a:path w="20" h="12" extrusionOk="0">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66" name="Google Shape;10901;p285">
                <a:extLst>
                  <a:ext uri="{FF2B5EF4-FFF2-40B4-BE49-F238E27FC236}">
                    <a16:creationId xmlns:a16="http://schemas.microsoft.com/office/drawing/2014/main" id="{6A4F8E47-3481-456F-AF18-B33FA4BB2C23}"/>
                  </a:ext>
                </a:extLst>
              </p:cNvPr>
              <p:cNvSpPr/>
              <p:nvPr/>
            </p:nvSpPr>
            <p:spPr>
              <a:xfrm>
                <a:off x="3397250" y="1928813"/>
                <a:ext cx="109538" cy="106363"/>
              </a:xfrm>
              <a:custGeom>
                <a:avLst/>
                <a:gdLst/>
                <a:ahLst/>
                <a:cxnLst/>
                <a:rect l="l" t="t" r="r" b="b"/>
                <a:pathLst>
                  <a:path w="82" h="80" extrusionOk="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67" name="Google Shape;10902;p285">
                <a:extLst>
                  <a:ext uri="{FF2B5EF4-FFF2-40B4-BE49-F238E27FC236}">
                    <a16:creationId xmlns:a16="http://schemas.microsoft.com/office/drawing/2014/main" id="{81CF27CE-5888-4ACA-9A5A-08A0BAE8A410}"/>
                  </a:ext>
                </a:extLst>
              </p:cNvPr>
              <p:cNvSpPr/>
              <p:nvPr/>
            </p:nvSpPr>
            <p:spPr>
              <a:xfrm>
                <a:off x="2427288" y="2314575"/>
                <a:ext cx="671513" cy="450850"/>
              </a:xfrm>
              <a:custGeom>
                <a:avLst/>
                <a:gdLst/>
                <a:ahLst/>
                <a:cxnLst/>
                <a:rect l="l" t="t" r="r" b="b"/>
                <a:pathLst>
                  <a:path w="504" h="338" extrusionOk="0">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68" name="Google Shape;10903;p285">
                <a:extLst>
                  <a:ext uri="{FF2B5EF4-FFF2-40B4-BE49-F238E27FC236}">
                    <a16:creationId xmlns:a16="http://schemas.microsoft.com/office/drawing/2014/main" id="{6D772E11-04E9-49D4-BD93-6532A70A2260}"/>
                  </a:ext>
                </a:extLst>
              </p:cNvPr>
              <p:cNvSpPr/>
              <p:nvPr/>
            </p:nvSpPr>
            <p:spPr>
              <a:xfrm>
                <a:off x="3016250" y="1895475"/>
                <a:ext cx="20638" cy="9525"/>
              </a:xfrm>
              <a:custGeom>
                <a:avLst/>
                <a:gdLst/>
                <a:ahLst/>
                <a:cxnLst/>
                <a:rect l="l" t="t" r="r" b="b"/>
                <a:pathLst>
                  <a:path w="15" h="8" extrusionOk="0">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69" name="Google Shape;10904;p285">
                <a:extLst>
                  <a:ext uri="{FF2B5EF4-FFF2-40B4-BE49-F238E27FC236}">
                    <a16:creationId xmlns:a16="http://schemas.microsoft.com/office/drawing/2014/main" id="{08168A36-A987-4A29-A25E-FF3154EB2AA6}"/>
                  </a:ext>
                </a:extLst>
              </p:cNvPr>
              <p:cNvSpPr/>
              <p:nvPr/>
            </p:nvSpPr>
            <p:spPr>
              <a:xfrm>
                <a:off x="2239963" y="1951038"/>
                <a:ext cx="79375" cy="50800"/>
              </a:xfrm>
              <a:custGeom>
                <a:avLst/>
                <a:gdLst/>
                <a:ahLst/>
                <a:cxnLst/>
                <a:rect l="l" t="t" r="r" b="b"/>
                <a:pathLst>
                  <a:path w="59" h="38" extrusionOk="0">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0" name="Google Shape;10905;p285">
                <a:extLst>
                  <a:ext uri="{FF2B5EF4-FFF2-40B4-BE49-F238E27FC236}">
                    <a16:creationId xmlns:a16="http://schemas.microsoft.com/office/drawing/2014/main" id="{975B175D-996E-4999-8B8F-8048AD7E26B3}"/>
                  </a:ext>
                </a:extLst>
              </p:cNvPr>
              <p:cNvSpPr/>
              <p:nvPr/>
            </p:nvSpPr>
            <p:spPr>
              <a:xfrm>
                <a:off x="2162175" y="1876425"/>
                <a:ext cx="28575" cy="39688"/>
              </a:xfrm>
              <a:custGeom>
                <a:avLst/>
                <a:gdLst/>
                <a:ahLst/>
                <a:cxnLst/>
                <a:rect l="l" t="t" r="r" b="b"/>
                <a:pathLst>
                  <a:path w="21" h="30" extrusionOk="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1" name="Google Shape;10906;p285">
                <a:extLst>
                  <a:ext uri="{FF2B5EF4-FFF2-40B4-BE49-F238E27FC236}">
                    <a16:creationId xmlns:a16="http://schemas.microsoft.com/office/drawing/2014/main" id="{5195919B-3B7E-4529-8588-7190AC284BDB}"/>
                  </a:ext>
                </a:extLst>
              </p:cNvPr>
              <p:cNvSpPr/>
              <p:nvPr/>
            </p:nvSpPr>
            <p:spPr>
              <a:xfrm>
                <a:off x="1803400" y="1787525"/>
                <a:ext cx="34925" cy="23813"/>
              </a:xfrm>
              <a:custGeom>
                <a:avLst/>
                <a:gdLst/>
                <a:ahLst/>
                <a:cxnLst/>
                <a:rect l="l" t="t" r="r" b="b"/>
                <a:pathLst>
                  <a:path w="27" h="18" extrusionOk="0">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2" name="Google Shape;10907;p285">
                <a:extLst>
                  <a:ext uri="{FF2B5EF4-FFF2-40B4-BE49-F238E27FC236}">
                    <a16:creationId xmlns:a16="http://schemas.microsoft.com/office/drawing/2014/main" id="{534101C8-CCAA-46C6-86B4-E6422491F290}"/>
                  </a:ext>
                </a:extLst>
              </p:cNvPr>
              <p:cNvSpPr/>
              <p:nvPr/>
            </p:nvSpPr>
            <p:spPr>
              <a:xfrm>
                <a:off x="3311525" y="1963738"/>
                <a:ext cx="42863" cy="22225"/>
              </a:xfrm>
              <a:custGeom>
                <a:avLst/>
                <a:gdLst/>
                <a:ahLst/>
                <a:cxnLst/>
                <a:rect l="l" t="t" r="r" b="b"/>
                <a:pathLst>
                  <a:path w="32" h="17" extrusionOk="0">
                    <a:moveTo>
                      <a:pt x="26" y="17"/>
                    </a:moveTo>
                    <a:cubicBezTo>
                      <a:pt x="29" y="17"/>
                      <a:pt x="30" y="16"/>
                      <a:pt x="32" y="14"/>
                    </a:cubicBezTo>
                    <a:cubicBezTo>
                      <a:pt x="22" y="9"/>
                      <a:pt x="14" y="0"/>
                      <a:pt x="0" y="3"/>
                    </a:cubicBezTo>
                    <a:cubicBezTo>
                      <a:pt x="6" y="7"/>
                      <a:pt x="18" y="17"/>
                      <a:pt x="26" y="17"/>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3" name="Google Shape;10908;p285">
                <a:extLst>
                  <a:ext uri="{FF2B5EF4-FFF2-40B4-BE49-F238E27FC236}">
                    <a16:creationId xmlns:a16="http://schemas.microsoft.com/office/drawing/2014/main" id="{A7137D7D-1B8E-40DE-9FBD-DB58AC595069}"/>
                  </a:ext>
                </a:extLst>
              </p:cNvPr>
              <p:cNvSpPr/>
              <p:nvPr/>
            </p:nvSpPr>
            <p:spPr>
              <a:xfrm>
                <a:off x="3314700" y="2030413"/>
                <a:ext cx="31750" cy="20638"/>
              </a:xfrm>
              <a:custGeom>
                <a:avLst/>
                <a:gdLst/>
                <a:ahLst/>
                <a:cxnLst/>
                <a:rect l="l" t="t" r="r" b="b"/>
                <a:pathLst>
                  <a:path w="24" h="15" extrusionOk="0">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4" name="Google Shape;10909;p285">
                <a:extLst>
                  <a:ext uri="{FF2B5EF4-FFF2-40B4-BE49-F238E27FC236}">
                    <a16:creationId xmlns:a16="http://schemas.microsoft.com/office/drawing/2014/main" id="{20F191B6-811E-45E9-8748-4E9CB0440EDD}"/>
                  </a:ext>
                </a:extLst>
              </p:cNvPr>
              <p:cNvSpPr/>
              <p:nvPr/>
            </p:nvSpPr>
            <p:spPr>
              <a:xfrm>
                <a:off x="3362325" y="2030413"/>
                <a:ext cx="22225" cy="26988"/>
              </a:xfrm>
              <a:custGeom>
                <a:avLst/>
                <a:gdLst/>
                <a:ahLst/>
                <a:cxnLst/>
                <a:rect l="l" t="t" r="r" b="b"/>
                <a:pathLst>
                  <a:path w="17" h="20" extrusionOk="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5" name="Google Shape;10910;p285">
                <a:extLst>
                  <a:ext uri="{FF2B5EF4-FFF2-40B4-BE49-F238E27FC236}">
                    <a16:creationId xmlns:a16="http://schemas.microsoft.com/office/drawing/2014/main" id="{141DF0D1-DFCE-41B5-92FC-D60051201F19}"/>
                  </a:ext>
                </a:extLst>
              </p:cNvPr>
              <p:cNvSpPr/>
              <p:nvPr/>
            </p:nvSpPr>
            <p:spPr>
              <a:xfrm>
                <a:off x="1593850" y="1724025"/>
                <a:ext cx="26988" cy="12700"/>
              </a:xfrm>
              <a:custGeom>
                <a:avLst/>
                <a:gdLst/>
                <a:ahLst/>
                <a:cxnLst/>
                <a:rect l="l" t="t" r="r" b="b"/>
                <a:pathLst>
                  <a:path w="20" h="9" extrusionOk="0">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grpSp>
        <p:grpSp>
          <p:nvGrpSpPr>
            <p:cNvPr id="10" name="Google Shape;10911;p285">
              <a:extLst>
                <a:ext uri="{FF2B5EF4-FFF2-40B4-BE49-F238E27FC236}">
                  <a16:creationId xmlns:a16="http://schemas.microsoft.com/office/drawing/2014/main" id="{D4565FA9-F391-4DC5-9576-F1645B4A48D2}"/>
                </a:ext>
              </a:extLst>
            </p:cNvPr>
            <p:cNvGrpSpPr/>
            <p:nvPr/>
          </p:nvGrpSpPr>
          <p:grpSpPr>
            <a:xfrm>
              <a:off x="2846857" y="1899515"/>
              <a:ext cx="618227" cy="1037673"/>
              <a:chOff x="4219575" y="1089025"/>
              <a:chExt cx="687388" cy="1155701"/>
            </a:xfrm>
          </p:grpSpPr>
          <p:sp>
            <p:nvSpPr>
              <p:cNvPr id="98" name="Google Shape;10912;p285">
                <a:extLst>
                  <a:ext uri="{FF2B5EF4-FFF2-40B4-BE49-F238E27FC236}">
                    <a16:creationId xmlns:a16="http://schemas.microsoft.com/office/drawing/2014/main" id="{EA590E5C-39A2-48FB-A615-EE9DBE81D55F}"/>
                  </a:ext>
                </a:extLst>
              </p:cNvPr>
              <p:cNvSpPr/>
              <p:nvPr/>
            </p:nvSpPr>
            <p:spPr>
              <a:xfrm>
                <a:off x="4568825" y="1816100"/>
                <a:ext cx="26988" cy="39688"/>
              </a:xfrm>
              <a:custGeom>
                <a:avLst/>
                <a:gdLst/>
                <a:ahLst/>
                <a:cxnLst/>
                <a:rect l="l" t="t" r="r" b="b"/>
                <a:pathLst>
                  <a:path w="20" h="30" extrusionOk="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grpSp>
            <p:nvGrpSpPr>
              <p:cNvPr id="99" name="Google Shape;10913;p285">
                <a:extLst>
                  <a:ext uri="{FF2B5EF4-FFF2-40B4-BE49-F238E27FC236}">
                    <a16:creationId xmlns:a16="http://schemas.microsoft.com/office/drawing/2014/main" id="{CD2BF106-9C5B-4A75-8D02-559F938009C0}"/>
                  </a:ext>
                </a:extLst>
              </p:cNvPr>
              <p:cNvGrpSpPr/>
              <p:nvPr/>
            </p:nvGrpSpPr>
            <p:grpSpPr>
              <a:xfrm>
                <a:off x="4219575" y="1089025"/>
                <a:ext cx="687388" cy="1155701"/>
                <a:chOff x="4219575" y="1089025"/>
                <a:chExt cx="687388" cy="1155701"/>
              </a:xfrm>
            </p:grpSpPr>
            <p:sp>
              <p:nvSpPr>
                <p:cNvPr id="100" name="Google Shape;10914;p285">
                  <a:extLst>
                    <a:ext uri="{FF2B5EF4-FFF2-40B4-BE49-F238E27FC236}">
                      <a16:creationId xmlns:a16="http://schemas.microsoft.com/office/drawing/2014/main" id="{6B2E6B14-FF8D-4FAB-8EDE-E87C57927883}"/>
                    </a:ext>
                  </a:extLst>
                </p:cNvPr>
                <p:cNvSpPr/>
                <p:nvPr/>
              </p:nvSpPr>
              <p:spPr>
                <a:xfrm>
                  <a:off x="4230688" y="1782763"/>
                  <a:ext cx="646113" cy="461963"/>
                </a:xfrm>
                <a:custGeom>
                  <a:avLst/>
                  <a:gdLst/>
                  <a:ahLst/>
                  <a:cxnLst/>
                  <a:rect l="l" t="t" r="r" b="b"/>
                  <a:pathLst>
                    <a:path w="485" h="347" extrusionOk="0">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1" name="Google Shape;10915;p285">
                  <a:extLst>
                    <a:ext uri="{FF2B5EF4-FFF2-40B4-BE49-F238E27FC236}">
                      <a16:creationId xmlns:a16="http://schemas.microsoft.com/office/drawing/2014/main" id="{DDCFDA98-9E32-44C3-968D-43EB01C1E1F9}"/>
                    </a:ext>
                  </a:extLst>
                </p:cNvPr>
                <p:cNvSpPr/>
                <p:nvPr/>
              </p:nvSpPr>
              <p:spPr>
                <a:xfrm>
                  <a:off x="4470400" y="1416050"/>
                  <a:ext cx="436563" cy="423863"/>
                </a:xfrm>
                <a:custGeom>
                  <a:avLst/>
                  <a:gdLst/>
                  <a:ahLst/>
                  <a:cxnLst/>
                  <a:rect l="l" t="t" r="r" b="b"/>
                  <a:pathLst>
                    <a:path w="327" h="318" extrusionOk="0">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2" name="Google Shape;10916;p285">
                  <a:extLst>
                    <a:ext uri="{FF2B5EF4-FFF2-40B4-BE49-F238E27FC236}">
                      <a16:creationId xmlns:a16="http://schemas.microsoft.com/office/drawing/2014/main" id="{DF9A318D-4ADD-417C-B4B2-ACFFA0DC6028}"/>
                    </a:ext>
                  </a:extLst>
                </p:cNvPr>
                <p:cNvSpPr/>
                <p:nvPr/>
              </p:nvSpPr>
              <p:spPr>
                <a:xfrm>
                  <a:off x="4559300" y="1109663"/>
                  <a:ext cx="234950" cy="128588"/>
                </a:xfrm>
                <a:custGeom>
                  <a:avLst/>
                  <a:gdLst/>
                  <a:ahLst/>
                  <a:cxnLst/>
                  <a:rect l="l" t="t" r="r" b="b"/>
                  <a:pathLst>
                    <a:path w="176" h="97" extrusionOk="0">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3" name="Google Shape;10917;p285">
                  <a:extLst>
                    <a:ext uri="{FF2B5EF4-FFF2-40B4-BE49-F238E27FC236}">
                      <a16:creationId xmlns:a16="http://schemas.microsoft.com/office/drawing/2014/main" id="{35857B67-9323-405B-AB3C-A37D46DDDF27}"/>
                    </a:ext>
                  </a:extLst>
                </p:cNvPr>
                <p:cNvSpPr/>
                <p:nvPr/>
              </p:nvSpPr>
              <p:spPr>
                <a:xfrm>
                  <a:off x="4683125" y="1089025"/>
                  <a:ext cx="150813" cy="55563"/>
                </a:xfrm>
                <a:custGeom>
                  <a:avLst/>
                  <a:gdLst/>
                  <a:ahLst/>
                  <a:cxnLst/>
                  <a:rect l="l" t="t" r="r" b="b"/>
                  <a:pathLst>
                    <a:path w="114" h="41" extrusionOk="0">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4" name="Google Shape;10918;p285">
                  <a:extLst>
                    <a:ext uri="{FF2B5EF4-FFF2-40B4-BE49-F238E27FC236}">
                      <a16:creationId xmlns:a16="http://schemas.microsoft.com/office/drawing/2014/main" id="{C4D5F0BB-B09A-4D9B-9FBA-BCE8EE9DD202}"/>
                    </a:ext>
                  </a:extLst>
                </p:cNvPr>
                <p:cNvSpPr/>
                <p:nvPr/>
              </p:nvSpPr>
              <p:spPr>
                <a:xfrm>
                  <a:off x="4219575" y="1841500"/>
                  <a:ext cx="73025" cy="87313"/>
                </a:xfrm>
                <a:custGeom>
                  <a:avLst/>
                  <a:gdLst/>
                  <a:ahLst/>
                  <a:cxnLst/>
                  <a:rect l="l" t="t" r="r" b="b"/>
                  <a:pathLst>
                    <a:path w="55" h="65" extrusionOk="0">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5" name="Google Shape;10919;p285">
                  <a:extLst>
                    <a:ext uri="{FF2B5EF4-FFF2-40B4-BE49-F238E27FC236}">
                      <a16:creationId xmlns:a16="http://schemas.microsoft.com/office/drawing/2014/main" id="{BEE2113F-139E-458B-8CA7-91C4DF0AFDE1}"/>
                    </a:ext>
                  </a:extLst>
                </p:cNvPr>
                <p:cNvSpPr/>
                <p:nvPr/>
              </p:nvSpPr>
              <p:spPr>
                <a:xfrm>
                  <a:off x="4276725" y="1758950"/>
                  <a:ext cx="139700" cy="203200"/>
                </a:xfrm>
                <a:custGeom>
                  <a:avLst/>
                  <a:gdLst/>
                  <a:ahLst/>
                  <a:cxnLst/>
                  <a:rect l="l" t="t" r="r" b="b"/>
                  <a:pathLst>
                    <a:path w="105" h="152" extrusionOk="0">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6" name="Google Shape;10920;p285">
                  <a:extLst>
                    <a:ext uri="{FF2B5EF4-FFF2-40B4-BE49-F238E27FC236}">
                      <a16:creationId xmlns:a16="http://schemas.microsoft.com/office/drawing/2014/main" id="{3194F493-CAC8-40C4-9DB4-EC1CC3647955}"/>
                    </a:ext>
                  </a:extLst>
                </p:cNvPr>
                <p:cNvSpPr/>
                <p:nvPr/>
              </p:nvSpPr>
              <p:spPr>
                <a:xfrm>
                  <a:off x="4592638" y="2203450"/>
                  <a:ext cx="46038" cy="30163"/>
                </a:xfrm>
                <a:custGeom>
                  <a:avLst/>
                  <a:gdLst/>
                  <a:ahLst/>
                  <a:cxnLst/>
                  <a:rect l="l" t="t" r="r" b="b"/>
                  <a:pathLst>
                    <a:path w="35" h="23" extrusionOk="0">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7" name="Google Shape;10921;p285">
                  <a:extLst>
                    <a:ext uri="{FF2B5EF4-FFF2-40B4-BE49-F238E27FC236}">
                      <a16:creationId xmlns:a16="http://schemas.microsoft.com/office/drawing/2014/main" id="{9888AC2D-44F4-4F50-A960-619F02AE5F2F}"/>
                    </a:ext>
                  </a:extLst>
                </p:cNvPr>
                <p:cNvSpPr/>
                <p:nvPr/>
              </p:nvSpPr>
              <p:spPr>
                <a:xfrm>
                  <a:off x="4527550" y="2111375"/>
                  <a:ext cx="15875" cy="30163"/>
                </a:xfrm>
                <a:custGeom>
                  <a:avLst/>
                  <a:gdLst/>
                  <a:ahLst/>
                  <a:cxnLst/>
                  <a:rect l="l" t="t" r="r" b="b"/>
                  <a:pathLst>
                    <a:path w="12" h="23" extrusionOk="0">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8" name="Google Shape;10922;p285">
                  <a:extLst>
                    <a:ext uri="{FF2B5EF4-FFF2-40B4-BE49-F238E27FC236}">
                      <a16:creationId xmlns:a16="http://schemas.microsoft.com/office/drawing/2014/main" id="{27A848E2-DD23-4B33-99BA-82BC24AB3241}"/>
                    </a:ext>
                  </a:extLst>
                </p:cNvPr>
                <p:cNvSpPr/>
                <p:nvPr/>
              </p:nvSpPr>
              <p:spPr>
                <a:xfrm>
                  <a:off x="4524375" y="2144713"/>
                  <a:ext cx="25400" cy="44450"/>
                </a:xfrm>
                <a:custGeom>
                  <a:avLst/>
                  <a:gdLst/>
                  <a:ahLst/>
                  <a:cxnLst/>
                  <a:rect l="l" t="t" r="r" b="b"/>
                  <a:pathLst>
                    <a:path w="19" h="33" extrusionOk="0">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09" name="Google Shape;10923;p285">
                  <a:extLst>
                    <a:ext uri="{FF2B5EF4-FFF2-40B4-BE49-F238E27FC236}">
                      <a16:creationId xmlns:a16="http://schemas.microsoft.com/office/drawing/2014/main" id="{844768C1-B0D4-4753-94F2-CB10B158207D}"/>
                    </a:ext>
                  </a:extLst>
                </p:cNvPr>
                <p:cNvSpPr/>
                <p:nvPr/>
              </p:nvSpPr>
              <p:spPr>
                <a:xfrm>
                  <a:off x="4429125" y="2171700"/>
                  <a:ext cx="12700" cy="9525"/>
                </a:xfrm>
                <a:custGeom>
                  <a:avLst/>
                  <a:gdLst/>
                  <a:ahLst/>
                  <a:cxnLst/>
                  <a:rect l="l" t="t" r="r" b="b"/>
                  <a:pathLst>
                    <a:path w="9" h="7" extrusionOk="0">
                      <a:moveTo>
                        <a:pt x="9" y="5"/>
                      </a:moveTo>
                      <a:cubicBezTo>
                        <a:pt x="9" y="6"/>
                        <a:pt x="7" y="7"/>
                        <a:pt x="6" y="7"/>
                      </a:cubicBezTo>
                      <a:cubicBezTo>
                        <a:pt x="4" y="7"/>
                        <a:pt x="1" y="3"/>
                        <a:pt x="0" y="3"/>
                      </a:cubicBezTo>
                      <a:cubicBezTo>
                        <a:pt x="3" y="2"/>
                        <a:pt x="5" y="0"/>
                        <a:pt x="7" y="0"/>
                      </a:cubicBezTo>
                      <a:cubicBezTo>
                        <a:pt x="7" y="1"/>
                        <a:pt x="9" y="3"/>
                        <a:pt x="9" y="5"/>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10" name="Google Shape;10924;p285">
                  <a:extLst>
                    <a:ext uri="{FF2B5EF4-FFF2-40B4-BE49-F238E27FC236}">
                      <a16:creationId xmlns:a16="http://schemas.microsoft.com/office/drawing/2014/main" id="{2F444566-529C-44F9-B460-02E6FBA3BFF2}"/>
                    </a:ext>
                  </a:extLst>
                </p:cNvPr>
                <p:cNvSpPr/>
                <p:nvPr/>
              </p:nvSpPr>
              <p:spPr>
                <a:xfrm>
                  <a:off x="4551363" y="1833563"/>
                  <a:ext cx="15875" cy="19050"/>
                </a:xfrm>
                <a:custGeom>
                  <a:avLst/>
                  <a:gdLst/>
                  <a:ahLst/>
                  <a:cxnLst/>
                  <a:rect l="l" t="t" r="r" b="b"/>
                  <a:pathLst>
                    <a:path w="12" h="14" extrusionOk="0">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11" name="Google Shape;10925;p285">
                  <a:extLst>
                    <a:ext uri="{FF2B5EF4-FFF2-40B4-BE49-F238E27FC236}">
                      <a16:creationId xmlns:a16="http://schemas.microsoft.com/office/drawing/2014/main" id="{B51E539F-1D39-498E-B4DB-E7157BDA0EDE}"/>
                    </a:ext>
                  </a:extLst>
                </p:cNvPr>
                <p:cNvSpPr/>
                <p:nvPr/>
              </p:nvSpPr>
              <p:spPr>
                <a:xfrm>
                  <a:off x="4684713" y="1773238"/>
                  <a:ext cx="15875" cy="23813"/>
                </a:xfrm>
                <a:custGeom>
                  <a:avLst/>
                  <a:gdLst/>
                  <a:ahLst/>
                  <a:cxnLst/>
                  <a:rect l="l" t="t" r="r" b="b"/>
                  <a:pathLst>
                    <a:path w="11" h="17" extrusionOk="0">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112" name="Google Shape;10926;p285">
                  <a:extLst>
                    <a:ext uri="{FF2B5EF4-FFF2-40B4-BE49-F238E27FC236}">
                      <a16:creationId xmlns:a16="http://schemas.microsoft.com/office/drawing/2014/main" id="{B82D864A-488C-43DF-BB9C-1A25728385D3}"/>
                    </a:ext>
                  </a:extLst>
                </p:cNvPr>
                <p:cNvSpPr/>
                <p:nvPr/>
              </p:nvSpPr>
              <p:spPr>
                <a:xfrm>
                  <a:off x="4746625" y="1744663"/>
                  <a:ext cx="20638" cy="26988"/>
                </a:xfrm>
                <a:custGeom>
                  <a:avLst/>
                  <a:gdLst/>
                  <a:ahLst/>
                  <a:cxnLst/>
                  <a:rect l="l" t="t" r="r" b="b"/>
                  <a:pathLst>
                    <a:path w="16" h="20" extrusionOk="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grpSp>
        </p:grpSp>
        <p:grpSp>
          <p:nvGrpSpPr>
            <p:cNvPr id="11" name="Google Shape;10927;p285">
              <a:extLst>
                <a:ext uri="{FF2B5EF4-FFF2-40B4-BE49-F238E27FC236}">
                  <a16:creationId xmlns:a16="http://schemas.microsoft.com/office/drawing/2014/main" id="{FEF8FE4E-7605-4307-A04F-06F329EE806C}"/>
                </a:ext>
              </a:extLst>
            </p:cNvPr>
            <p:cNvGrpSpPr/>
            <p:nvPr/>
          </p:nvGrpSpPr>
          <p:grpSpPr>
            <a:xfrm>
              <a:off x="4695828" y="3507336"/>
              <a:ext cx="869516" cy="758300"/>
              <a:chOff x="6275388" y="2879725"/>
              <a:chExt cx="966788" cy="844551"/>
            </a:xfrm>
          </p:grpSpPr>
          <p:sp>
            <p:nvSpPr>
              <p:cNvPr id="80" name="Google Shape;10928;p285">
                <a:extLst>
                  <a:ext uri="{FF2B5EF4-FFF2-40B4-BE49-F238E27FC236}">
                    <a16:creationId xmlns:a16="http://schemas.microsoft.com/office/drawing/2014/main" id="{D44BF1AD-802C-4E2A-BC40-E31538406EFA}"/>
                  </a:ext>
                </a:extLst>
              </p:cNvPr>
              <p:cNvSpPr/>
              <p:nvPr/>
            </p:nvSpPr>
            <p:spPr>
              <a:xfrm>
                <a:off x="6567488" y="2879725"/>
                <a:ext cx="339725" cy="176213"/>
              </a:xfrm>
              <a:custGeom>
                <a:avLst/>
                <a:gdLst/>
                <a:ahLst/>
                <a:cxnLst/>
                <a:rect l="l" t="t" r="r" b="b"/>
                <a:pathLst>
                  <a:path w="255" h="133" extrusionOk="0">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grpSp>
            <p:nvGrpSpPr>
              <p:cNvPr id="81" name="Google Shape;10929;p285">
                <a:extLst>
                  <a:ext uri="{FF2B5EF4-FFF2-40B4-BE49-F238E27FC236}">
                    <a16:creationId xmlns:a16="http://schemas.microsoft.com/office/drawing/2014/main" id="{297C7232-26CB-4D97-ABA0-2D359CE42A7B}"/>
                  </a:ext>
                </a:extLst>
              </p:cNvPr>
              <p:cNvGrpSpPr/>
              <p:nvPr/>
            </p:nvGrpSpPr>
            <p:grpSpPr>
              <a:xfrm>
                <a:off x="6275388" y="2917825"/>
                <a:ext cx="966788" cy="806451"/>
                <a:chOff x="6275388" y="2917825"/>
                <a:chExt cx="966788" cy="806451"/>
              </a:xfrm>
            </p:grpSpPr>
            <p:sp>
              <p:nvSpPr>
                <p:cNvPr id="82" name="Google Shape;10930;p285">
                  <a:extLst>
                    <a:ext uri="{FF2B5EF4-FFF2-40B4-BE49-F238E27FC236}">
                      <a16:creationId xmlns:a16="http://schemas.microsoft.com/office/drawing/2014/main" id="{480704FB-645E-4F0F-8581-75D5A4717A48}"/>
                    </a:ext>
                  </a:extLst>
                </p:cNvPr>
                <p:cNvSpPr/>
                <p:nvPr/>
              </p:nvSpPr>
              <p:spPr>
                <a:xfrm>
                  <a:off x="6623050" y="2968625"/>
                  <a:ext cx="11113" cy="25400"/>
                </a:xfrm>
                <a:custGeom>
                  <a:avLst/>
                  <a:gdLst/>
                  <a:ahLst/>
                  <a:cxnLst/>
                  <a:rect l="l" t="t" r="r" b="b"/>
                  <a:pathLst>
                    <a:path w="8" h="19" extrusionOk="0">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3" name="Google Shape;10931;p285">
                  <a:extLst>
                    <a:ext uri="{FF2B5EF4-FFF2-40B4-BE49-F238E27FC236}">
                      <a16:creationId xmlns:a16="http://schemas.microsoft.com/office/drawing/2014/main" id="{7B16EEDF-EFCF-4C50-874C-8AC376EEE76E}"/>
                    </a:ext>
                  </a:extLst>
                </p:cNvPr>
                <p:cNvSpPr/>
                <p:nvPr/>
              </p:nvSpPr>
              <p:spPr>
                <a:xfrm>
                  <a:off x="6867525" y="2944813"/>
                  <a:ext cx="65088" cy="38100"/>
                </a:xfrm>
                <a:custGeom>
                  <a:avLst/>
                  <a:gdLst/>
                  <a:ahLst/>
                  <a:cxnLst/>
                  <a:rect l="l" t="t" r="r" b="b"/>
                  <a:pathLst>
                    <a:path w="49" h="29" extrusionOk="0">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4" name="Google Shape;10932;p285">
                  <a:extLst>
                    <a:ext uri="{FF2B5EF4-FFF2-40B4-BE49-F238E27FC236}">
                      <a16:creationId xmlns:a16="http://schemas.microsoft.com/office/drawing/2014/main" id="{EEF7CED7-3AFF-4D40-B20E-2FC2510AA09D}"/>
                    </a:ext>
                  </a:extLst>
                </p:cNvPr>
                <p:cNvSpPr/>
                <p:nvPr/>
              </p:nvSpPr>
              <p:spPr>
                <a:xfrm>
                  <a:off x="6911975" y="2917825"/>
                  <a:ext cx="34925" cy="34925"/>
                </a:xfrm>
                <a:custGeom>
                  <a:avLst/>
                  <a:gdLst/>
                  <a:ahLst/>
                  <a:cxnLst/>
                  <a:rect l="l" t="t" r="r" b="b"/>
                  <a:pathLst>
                    <a:path w="26" h="26" extrusionOk="0">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5" name="Google Shape;10933;p285">
                  <a:extLst>
                    <a:ext uri="{FF2B5EF4-FFF2-40B4-BE49-F238E27FC236}">
                      <a16:creationId xmlns:a16="http://schemas.microsoft.com/office/drawing/2014/main" id="{7DC555ED-E573-4771-B3A3-949B764F6017}"/>
                    </a:ext>
                  </a:extLst>
                </p:cNvPr>
                <p:cNvSpPr/>
                <p:nvPr/>
              </p:nvSpPr>
              <p:spPr>
                <a:xfrm>
                  <a:off x="6972300" y="2967038"/>
                  <a:ext cx="17463" cy="20638"/>
                </a:xfrm>
                <a:custGeom>
                  <a:avLst/>
                  <a:gdLst/>
                  <a:ahLst/>
                  <a:cxnLst/>
                  <a:rect l="l" t="t" r="r" b="b"/>
                  <a:pathLst>
                    <a:path w="13" h="16" extrusionOk="0">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6" name="Google Shape;10934;p285">
                  <a:extLst>
                    <a:ext uri="{FF2B5EF4-FFF2-40B4-BE49-F238E27FC236}">
                      <a16:creationId xmlns:a16="http://schemas.microsoft.com/office/drawing/2014/main" id="{8F5ADF62-FE69-485C-8668-3A4FC0B5A5A5}"/>
                    </a:ext>
                  </a:extLst>
                </p:cNvPr>
                <p:cNvSpPr/>
                <p:nvPr/>
              </p:nvSpPr>
              <p:spPr>
                <a:xfrm>
                  <a:off x="7086600" y="3046413"/>
                  <a:ext cx="9525" cy="11113"/>
                </a:xfrm>
                <a:custGeom>
                  <a:avLst/>
                  <a:gdLst/>
                  <a:ahLst/>
                  <a:cxnLst/>
                  <a:rect l="l" t="t" r="r" b="b"/>
                  <a:pathLst>
                    <a:path w="7" h="9" extrusionOk="0">
                      <a:moveTo>
                        <a:pt x="7" y="6"/>
                      </a:moveTo>
                      <a:cubicBezTo>
                        <a:pt x="7" y="7"/>
                        <a:pt x="7" y="8"/>
                        <a:pt x="7" y="9"/>
                      </a:cubicBezTo>
                      <a:cubicBezTo>
                        <a:pt x="3" y="9"/>
                        <a:pt x="0" y="2"/>
                        <a:pt x="0" y="0"/>
                      </a:cubicBezTo>
                      <a:cubicBezTo>
                        <a:pt x="4" y="2"/>
                        <a:pt x="7" y="3"/>
                        <a:pt x="7" y="6"/>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7" name="Google Shape;10935;p285">
                  <a:extLst>
                    <a:ext uri="{FF2B5EF4-FFF2-40B4-BE49-F238E27FC236}">
                      <a16:creationId xmlns:a16="http://schemas.microsoft.com/office/drawing/2014/main" id="{F027F6A4-CD15-48D1-83C5-671BF0BABF58}"/>
                    </a:ext>
                  </a:extLst>
                </p:cNvPr>
                <p:cNvSpPr/>
                <p:nvPr/>
              </p:nvSpPr>
              <p:spPr>
                <a:xfrm>
                  <a:off x="7061200" y="3036888"/>
                  <a:ext cx="20638" cy="9525"/>
                </a:xfrm>
                <a:custGeom>
                  <a:avLst/>
                  <a:gdLst/>
                  <a:ahLst/>
                  <a:cxnLst/>
                  <a:rect l="l" t="t" r="r" b="b"/>
                  <a:pathLst>
                    <a:path w="15" h="7" extrusionOk="0">
                      <a:moveTo>
                        <a:pt x="15" y="6"/>
                      </a:moveTo>
                      <a:cubicBezTo>
                        <a:pt x="14" y="6"/>
                        <a:pt x="13" y="7"/>
                        <a:pt x="12" y="7"/>
                      </a:cubicBezTo>
                      <a:cubicBezTo>
                        <a:pt x="7" y="7"/>
                        <a:pt x="0" y="5"/>
                        <a:pt x="0" y="0"/>
                      </a:cubicBezTo>
                      <a:cubicBezTo>
                        <a:pt x="7" y="0"/>
                        <a:pt x="11" y="1"/>
                        <a:pt x="15" y="6"/>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8" name="Google Shape;10936;p285">
                  <a:extLst>
                    <a:ext uri="{FF2B5EF4-FFF2-40B4-BE49-F238E27FC236}">
                      <a16:creationId xmlns:a16="http://schemas.microsoft.com/office/drawing/2014/main" id="{09E81778-C48E-4BA8-A774-DA2380E94DC1}"/>
                    </a:ext>
                  </a:extLst>
                </p:cNvPr>
                <p:cNvSpPr/>
                <p:nvPr/>
              </p:nvSpPr>
              <p:spPr>
                <a:xfrm>
                  <a:off x="7064375" y="3013075"/>
                  <a:ext cx="17463" cy="19050"/>
                </a:xfrm>
                <a:custGeom>
                  <a:avLst/>
                  <a:gdLst/>
                  <a:ahLst/>
                  <a:cxnLst/>
                  <a:rect l="l" t="t" r="r" b="b"/>
                  <a:pathLst>
                    <a:path w="13" h="14" extrusionOk="0">
                      <a:moveTo>
                        <a:pt x="13" y="14"/>
                      </a:moveTo>
                      <a:cubicBezTo>
                        <a:pt x="9" y="14"/>
                        <a:pt x="1" y="3"/>
                        <a:pt x="0" y="0"/>
                      </a:cubicBezTo>
                      <a:cubicBezTo>
                        <a:pt x="6" y="3"/>
                        <a:pt x="11" y="7"/>
                        <a:pt x="13" y="14"/>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89" name="Google Shape;10937;p285">
                  <a:extLst>
                    <a:ext uri="{FF2B5EF4-FFF2-40B4-BE49-F238E27FC236}">
                      <a16:creationId xmlns:a16="http://schemas.microsoft.com/office/drawing/2014/main" id="{833A231F-93CA-4D0C-96F7-B0F65E7DDB16}"/>
                    </a:ext>
                  </a:extLst>
                </p:cNvPr>
                <p:cNvSpPr/>
                <p:nvPr/>
              </p:nvSpPr>
              <p:spPr>
                <a:xfrm>
                  <a:off x="7027863" y="2998788"/>
                  <a:ext cx="23813" cy="14288"/>
                </a:xfrm>
                <a:custGeom>
                  <a:avLst/>
                  <a:gdLst/>
                  <a:ahLst/>
                  <a:cxnLst/>
                  <a:rect l="l" t="t" r="r" b="b"/>
                  <a:pathLst>
                    <a:path w="17" h="10" extrusionOk="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0" name="Google Shape;10938;p285">
                  <a:extLst>
                    <a:ext uri="{FF2B5EF4-FFF2-40B4-BE49-F238E27FC236}">
                      <a16:creationId xmlns:a16="http://schemas.microsoft.com/office/drawing/2014/main" id="{B8197ED3-4AD9-42B0-9619-E9D2433C6693}"/>
                    </a:ext>
                  </a:extLst>
                </p:cNvPr>
                <p:cNvSpPr/>
                <p:nvPr/>
              </p:nvSpPr>
              <p:spPr>
                <a:xfrm>
                  <a:off x="7002463" y="2984500"/>
                  <a:ext cx="14288" cy="7938"/>
                </a:xfrm>
                <a:custGeom>
                  <a:avLst/>
                  <a:gdLst/>
                  <a:ahLst/>
                  <a:cxnLst/>
                  <a:rect l="l" t="t" r="r" b="b"/>
                  <a:pathLst>
                    <a:path w="11" h="6" extrusionOk="0">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1" name="Google Shape;10939;p285">
                  <a:extLst>
                    <a:ext uri="{FF2B5EF4-FFF2-40B4-BE49-F238E27FC236}">
                      <a16:creationId xmlns:a16="http://schemas.microsoft.com/office/drawing/2014/main" id="{5FFFF7C2-7816-4B2C-AD34-EDB51C64D348}"/>
                    </a:ext>
                  </a:extLst>
                </p:cNvPr>
                <p:cNvSpPr/>
                <p:nvPr/>
              </p:nvSpPr>
              <p:spPr>
                <a:xfrm>
                  <a:off x="6800850" y="3594100"/>
                  <a:ext cx="63500" cy="65088"/>
                </a:xfrm>
                <a:custGeom>
                  <a:avLst/>
                  <a:gdLst/>
                  <a:ahLst/>
                  <a:cxnLst/>
                  <a:rect l="l" t="t" r="r" b="b"/>
                  <a:pathLst>
                    <a:path w="48" h="49" extrusionOk="0">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2" name="Google Shape;10940;p285">
                  <a:extLst>
                    <a:ext uri="{FF2B5EF4-FFF2-40B4-BE49-F238E27FC236}">
                      <a16:creationId xmlns:a16="http://schemas.microsoft.com/office/drawing/2014/main" id="{0143FB43-F0DD-41C5-A557-C06B35ACBB73}"/>
                    </a:ext>
                  </a:extLst>
                </p:cNvPr>
                <p:cNvSpPr/>
                <p:nvPr/>
              </p:nvSpPr>
              <p:spPr>
                <a:xfrm>
                  <a:off x="6275388" y="3057525"/>
                  <a:ext cx="676275" cy="509588"/>
                </a:xfrm>
                <a:custGeom>
                  <a:avLst/>
                  <a:gdLst/>
                  <a:ahLst/>
                  <a:cxnLst/>
                  <a:rect l="l" t="t" r="r" b="b"/>
                  <a:pathLst>
                    <a:path w="508" h="383" extrusionOk="0">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3" name="Google Shape;10941;p285">
                  <a:extLst>
                    <a:ext uri="{FF2B5EF4-FFF2-40B4-BE49-F238E27FC236}">
                      <a16:creationId xmlns:a16="http://schemas.microsoft.com/office/drawing/2014/main" id="{5D4284E2-C8E1-4B7A-8CE7-8E041679744B}"/>
                    </a:ext>
                  </a:extLst>
                </p:cNvPr>
                <p:cNvSpPr/>
                <p:nvPr/>
              </p:nvSpPr>
              <p:spPr>
                <a:xfrm>
                  <a:off x="7043738" y="3598863"/>
                  <a:ext cx="127000" cy="125413"/>
                </a:xfrm>
                <a:custGeom>
                  <a:avLst/>
                  <a:gdLst/>
                  <a:ahLst/>
                  <a:cxnLst/>
                  <a:rect l="l" t="t" r="r" b="b"/>
                  <a:pathLst>
                    <a:path w="96" h="94" extrusionOk="0">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4" name="Google Shape;10942;p285">
                  <a:extLst>
                    <a:ext uri="{FF2B5EF4-FFF2-40B4-BE49-F238E27FC236}">
                      <a16:creationId xmlns:a16="http://schemas.microsoft.com/office/drawing/2014/main" id="{0FCA3F4C-90BC-4571-A505-B30E5B2DF783}"/>
                    </a:ext>
                  </a:extLst>
                </p:cNvPr>
                <p:cNvSpPr/>
                <p:nvPr/>
              </p:nvSpPr>
              <p:spPr>
                <a:xfrm>
                  <a:off x="7148513" y="3476625"/>
                  <a:ext cx="93663" cy="139700"/>
                </a:xfrm>
                <a:custGeom>
                  <a:avLst/>
                  <a:gdLst/>
                  <a:ahLst/>
                  <a:cxnLst/>
                  <a:rect l="l" t="t" r="r" b="b"/>
                  <a:pathLst>
                    <a:path w="71" h="104" extrusionOk="0">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5" name="Google Shape;10943;p285">
                  <a:extLst>
                    <a:ext uri="{FF2B5EF4-FFF2-40B4-BE49-F238E27FC236}">
                      <a16:creationId xmlns:a16="http://schemas.microsoft.com/office/drawing/2014/main" id="{BDE07E18-81E9-4691-8AFC-EFED26854C3E}"/>
                    </a:ext>
                  </a:extLst>
                </p:cNvPr>
                <p:cNvSpPr/>
                <p:nvPr/>
              </p:nvSpPr>
              <p:spPr>
                <a:xfrm>
                  <a:off x="6856413" y="3582988"/>
                  <a:ext cx="6350" cy="9525"/>
                </a:xfrm>
                <a:custGeom>
                  <a:avLst/>
                  <a:gdLst/>
                  <a:ahLst/>
                  <a:cxnLst/>
                  <a:rect l="l" t="t" r="r" b="b"/>
                  <a:pathLst>
                    <a:path w="5" h="7" extrusionOk="0">
                      <a:moveTo>
                        <a:pt x="5" y="0"/>
                      </a:moveTo>
                      <a:cubicBezTo>
                        <a:pt x="5" y="4"/>
                        <a:pt x="4" y="5"/>
                        <a:pt x="4" y="7"/>
                      </a:cubicBezTo>
                      <a:cubicBezTo>
                        <a:pt x="0" y="6"/>
                        <a:pt x="0" y="3"/>
                        <a:pt x="0" y="0"/>
                      </a:cubicBezTo>
                      <a:cubicBezTo>
                        <a:pt x="2" y="0"/>
                        <a:pt x="4" y="0"/>
                        <a:pt x="5" y="0"/>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6" name="Google Shape;10944;p285">
                  <a:extLst>
                    <a:ext uri="{FF2B5EF4-FFF2-40B4-BE49-F238E27FC236}">
                      <a16:creationId xmlns:a16="http://schemas.microsoft.com/office/drawing/2014/main" id="{635F1C0E-3791-4899-9816-A24A259B5851}"/>
                    </a:ext>
                  </a:extLst>
                </p:cNvPr>
                <p:cNvSpPr/>
                <p:nvPr/>
              </p:nvSpPr>
              <p:spPr>
                <a:xfrm>
                  <a:off x="6664325" y="3500438"/>
                  <a:ext cx="22225" cy="11113"/>
                </a:xfrm>
                <a:custGeom>
                  <a:avLst/>
                  <a:gdLst/>
                  <a:ahLst/>
                  <a:cxnLst/>
                  <a:rect l="l" t="t" r="r" b="b"/>
                  <a:pathLst>
                    <a:path w="16" h="8" extrusionOk="0">
                      <a:moveTo>
                        <a:pt x="16" y="4"/>
                      </a:moveTo>
                      <a:cubicBezTo>
                        <a:pt x="11" y="7"/>
                        <a:pt x="4" y="8"/>
                        <a:pt x="0" y="4"/>
                      </a:cubicBezTo>
                      <a:cubicBezTo>
                        <a:pt x="9" y="0"/>
                        <a:pt x="10" y="0"/>
                        <a:pt x="16" y="4"/>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sp>
              <p:nvSpPr>
                <p:cNvPr id="97" name="Google Shape;10945;p285">
                  <a:extLst>
                    <a:ext uri="{FF2B5EF4-FFF2-40B4-BE49-F238E27FC236}">
                      <a16:creationId xmlns:a16="http://schemas.microsoft.com/office/drawing/2014/main" id="{47B7A187-2613-4C6A-9242-365EE23581AA}"/>
                    </a:ext>
                  </a:extLst>
                </p:cNvPr>
                <p:cNvSpPr/>
                <p:nvPr/>
              </p:nvSpPr>
              <p:spPr>
                <a:xfrm>
                  <a:off x="6556375" y="3065463"/>
                  <a:ext cx="22225" cy="9525"/>
                </a:xfrm>
                <a:custGeom>
                  <a:avLst/>
                  <a:gdLst/>
                  <a:ahLst/>
                  <a:cxnLst/>
                  <a:rect l="l" t="t" r="r" b="b"/>
                  <a:pathLst>
                    <a:path w="17" h="7" extrusionOk="0">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solidFill>
                  <a:srgbClr val="D8D8D8">
                    <a:alpha val="60000"/>
                  </a:srgbClr>
                </a:solidFill>
                <a:ln>
                  <a:noFill/>
                </a:ln>
              </p:spPr>
              <p:txBody>
                <a:bodyPr spcFirstLastPara="1" wrap="square" lIns="91425" tIns="45700" rIns="91425" bIns="45700" anchor="t" anchorCtr="0">
                  <a:noAutofit/>
                </a:bodyPr>
                <a:lstStyle/>
                <a:p>
                  <a:endParaRPr sz="2000" dirty="0">
                    <a:solidFill>
                      <a:schemeClr val="dk1"/>
                    </a:solidFill>
                    <a:latin typeface="Arial" panose="020B0604020202020204" pitchFamily="34" charset="0"/>
                    <a:cs typeface="Arial" panose="020B0604020202020204" pitchFamily="34" charset="0"/>
                    <a:sym typeface="Roboto Condensed"/>
                  </a:endParaRPr>
                </a:p>
              </p:txBody>
            </p:sp>
          </p:grpSp>
        </p:grpSp>
        <p:grpSp>
          <p:nvGrpSpPr>
            <p:cNvPr id="12" name="Google Shape;10946;p285">
              <a:extLst>
                <a:ext uri="{FF2B5EF4-FFF2-40B4-BE49-F238E27FC236}">
                  <a16:creationId xmlns:a16="http://schemas.microsoft.com/office/drawing/2014/main" id="{10205785-C907-4C16-9A3E-9AE1F69152FB}"/>
                </a:ext>
              </a:extLst>
            </p:cNvPr>
            <p:cNvGrpSpPr/>
            <p:nvPr/>
          </p:nvGrpSpPr>
          <p:grpSpPr>
            <a:xfrm>
              <a:off x="3290896" y="1853904"/>
              <a:ext cx="2561431" cy="1807374"/>
              <a:chOff x="4713288" y="1038225"/>
              <a:chExt cx="2847975" cy="2012950"/>
            </a:xfrm>
          </p:grpSpPr>
          <p:sp>
            <p:nvSpPr>
              <p:cNvPr id="13" name="Google Shape;10947;p285">
                <a:extLst>
                  <a:ext uri="{FF2B5EF4-FFF2-40B4-BE49-F238E27FC236}">
                    <a16:creationId xmlns:a16="http://schemas.microsoft.com/office/drawing/2014/main" id="{3B49518A-7090-4665-914D-BACD652749C0}"/>
                  </a:ext>
                </a:extLst>
              </p:cNvPr>
              <p:cNvSpPr/>
              <p:nvPr/>
            </p:nvSpPr>
            <p:spPr>
              <a:xfrm>
                <a:off x="4818063" y="2127250"/>
                <a:ext cx="622300" cy="538163"/>
              </a:xfrm>
              <a:custGeom>
                <a:avLst/>
                <a:gdLst/>
                <a:ahLst/>
                <a:cxnLst/>
                <a:rect l="l" t="t" r="r" b="b"/>
                <a:pathLst>
                  <a:path w="467" h="405" extrusionOk="0">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4" name="Google Shape;10948;p285">
                <a:extLst>
                  <a:ext uri="{FF2B5EF4-FFF2-40B4-BE49-F238E27FC236}">
                    <a16:creationId xmlns:a16="http://schemas.microsoft.com/office/drawing/2014/main" id="{0FFD7ADD-1F31-416C-A964-D78578E7F8C3}"/>
                  </a:ext>
                </a:extLst>
              </p:cNvPr>
              <p:cNvSpPr/>
              <p:nvPr/>
            </p:nvSpPr>
            <p:spPr>
              <a:xfrm>
                <a:off x="5713413" y="2714625"/>
                <a:ext cx="33338" cy="63500"/>
              </a:xfrm>
              <a:custGeom>
                <a:avLst/>
                <a:gdLst/>
                <a:ahLst/>
                <a:cxnLst/>
                <a:rect l="l" t="t" r="r" b="b"/>
                <a:pathLst>
                  <a:path w="25" h="48" extrusionOk="0">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5" name="Google Shape;10949;p285">
                <a:extLst>
                  <a:ext uri="{FF2B5EF4-FFF2-40B4-BE49-F238E27FC236}">
                    <a16:creationId xmlns:a16="http://schemas.microsoft.com/office/drawing/2014/main" id="{8481435C-DF85-4AF3-AC0E-55F18F1DACCB}"/>
                  </a:ext>
                </a:extLst>
              </p:cNvPr>
              <p:cNvSpPr/>
              <p:nvPr/>
            </p:nvSpPr>
            <p:spPr>
              <a:xfrm>
                <a:off x="5397500" y="2195513"/>
                <a:ext cx="677863" cy="544513"/>
              </a:xfrm>
              <a:custGeom>
                <a:avLst/>
                <a:gdLst/>
                <a:ahLst/>
                <a:cxnLst/>
                <a:rect l="l" t="t" r="r" b="b"/>
                <a:pathLst>
                  <a:path w="509" h="410" extrusionOk="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6" name="Google Shape;10950;p285">
                <a:extLst>
                  <a:ext uri="{FF2B5EF4-FFF2-40B4-BE49-F238E27FC236}">
                    <a16:creationId xmlns:a16="http://schemas.microsoft.com/office/drawing/2014/main" id="{2AB16A2A-BED4-4165-8213-15275EFD0D88}"/>
                  </a:ext>
                </a:extLst>
              </p:cNvPr>
              <p:cNvSpPr/>
              <p:nvPr/>
            </p:nvSpPr>
            <p:spPr>
              <a:xfrm>
                <a:off x="5975350" y="2781300"/>
                <a:ext cx="177800" cy="192088"/>
              </a:xfrm>
              <a:custGeom>
                <a:avLst/>
                <a:gdLst/>
                <a:ahLst/>
                <a:cxnLst/>
                <a:rect l="l" t="t" r="r" b="b"/>
                <a:pathLst>
                  <a:path w="133" h="144" extrusionOk="0">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7" name="Google Shape;10951;p285">
                <a:extLst>
                  <a:ext uri="{FF2B5EF4-FFF2-40B4-BE49-F238E27FC236}">
                    <a16:creationId xmlns:a16="http://schemas.microsoft.com/office/drawing/2014/main" id="{0511DD3D-8313-4940-8069-9524E48E4464}"/>
                  </a:ext>
                </a:extLst>
              </p:cNvPr>
              <p:cNvSpPr/>
              <p:nvPr/>
            </p:nvSpPr>
            <p:spPr>
              <a:xfrm>
                <a:off x="6203950" y="2757488"/>
                <a:ext cx="169863" cy="188913"/>
              </a:xfrm>
              <a:custGeom>
                <a:avLst/>
                <a:gdLst/>
                <a:ahLst/>
                <a:cxnLst/>
                <a:rect l="l" t="t" r="r" b="b"/>
                <a:pathLst>
                  <a:path w="127" h="141" extrusionOk="0">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8" name="Google Shape;10952;p285">
                <a:extLst>
                  <a:ext uri="{FF2B5EF4-FFF2-40B4-BE49-F238E27FC236}">
                    <a16:creationId xmlns:a16="http://schemas.microsoft.com/office/drawing/2014/main" id="{845AE43A-60D2-4D00-BC36-153B2E38F65E}"/>
                  </a:ext>
                </a:extLst>
              </p:cNvPr>
              <p:cNvSpPr/>
              <p:nvPr/>
            </p:nvSpPr>
            <p:spPr>
              <a:xfrm>
                <a:off x="6367463" y="2847975"/>
                <a:ext cx="106363" cy="123825"/>
              </a:xfrm>
              <a:custGeom>
                <a:avLst/>
                <a:gdLst/>
                <a:ahLst/>
                <a:cxnLst/>
                <a:rect l="l" t="t" r="r" b="b"/>
                <a:pathLst>
                  <a:path w="79" h="93" extrusionOk="0">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19" name="Google Shape;10953;p285">
                <a:extLst>
                  <a:ext uri="{FF2B5EF4-FFF2-40B4-BE49-F238E27FC236}">
                    <a16:creationId xmlns:a16="http://schemas.microsoft.com/office/drawing/2014/main" id="{A62F0A21-F3B0-4C4C-8E05-8D1DB6ECD1A8}"/>
                  </a:ext>
                </a:extLst>
              </p:cNvPr>
              <p:cNvSpPr/>
              <p:nvPr/>
            </p:nvSpPr>
            <p:spPr>
              <a:xfrm>
                <a:off x="6145213" y="2973388"/>
                <a:ext cx="171450" cy="49213"/>
              </a:xfrm>
              <a:custGeom>
                <a:avLst/>
                <a:gdLst/>
                <a:ahLst/>
                <a:cxnLst/>
                <a:rect l="l" t="t" r="r" b="b"/>
                <a:pathLst>
                  <a:path w="128" h="37" extrusionOk="0">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0" name="Google Shape;10954;p285">
                <a:extLst>
                  <a:ext uri="{FF2B5EF4-FFF2-40B4-BE49-F238E27FC236}">
                    <a16:creationId xmlns:a16="http://schemas.microsoft.com/office/drawing/2014/main" id="{BE944598-AF36-4D1C-9281-32D57BD0470D}"/>
                  </a:ext>
                </a:extLst>
              </p:cNvPr>
              <p:cNvSpPr/>
              <p:nvPr/>
            </p:nvSpPr>
            <p:spPr>
              <a:xfrm>
                <a:off x="6386513" y="3013075"/>
                <a:ext cx="52388" cy="12700"/>
              </a:xfrm>
              <a:custGeom>
                <a:avLst/>
                <a:gdLst/>
                <a:ahLst/>
                <a:cxnLst/>
                <a:rect l="l" t="t" r="r" b="b"/>
                <a:pathLst>
                  <a:path w="39" h="9" extrusionOk="0">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1" name="Google Shape;10955;p285">
                <a:extLst>
                  <a:ext uri="{FF2B5EF4-FFF2-40B4-BE49-F238E27FC236}">
                    <a16:creationId xmlns:a16="http://schemas.microsoft.com/office/drawing/2014/main" id="{8A7EDB6B-3A43-4E75-9237-ABDFF045DD7A}"/>
                  </a:ext>
                </a:extLst>
              </p:cNvPr>
              <p:cNvSpPr/>
              <p:nvPr/>
            </p:nvSpPr>
            <p:spPr>
              <a:xfrm>
                <a:off x="6335713" y="3016250"/>
                <a:ext cx="36513" cy="12700"/>
              </a:xfrm>
              <a:custGeom>
                <a:avLst/>
                <a:gdLst/>
                <a:ahLst/>
                <a:cxnLst/>
                <a:rect l="l" t="t" r="r" b="b"/>
                <a:pathLst>
                  <a:path w="27" h="9" extrusionOk="0">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2" name="Google Shape;10956;p285">
                <a:extLst>
                  <a:ext uri="{FF2B5EF4-FFF2-40B4-BE49-F238E27FC236}">
                    <a16:creationId xmlns:a16="http://schemas.microsoft.com/office/drawing/2014/main" id="{2D30327C-CD96-47C1-8B7B-5932DA5A50C0}"/>
                  </a:ext>
                </a:extLst>
              </p:cNvPr>
              <p:cNvSpPr/>
              <p:nvPr/>
            </p:nvSpPr>
            <p:spPr>
              <a:xfrm>
                <a:off x="6373813" y="3030538"/>
                <a:ext cx="26988" cy="19050"/>
              </a:xfrm>
              <a:custGeom>
                <a:avLst/>
                <a:gdLst/>
                <a:ahLst/>
                <a:cxnLst/>
                <a:rect l="l" t="t" r="r" b="b"/>
                <a:pathLst>
                  <a:path w="20" h="14" extrusionOk="0">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3" name="Google Shape;10957;p285">
                <a:extLst>
                  <a:ext uri="{FF2B5EF4-FFF2-40B4-BE49-F238E27FC236}">
                    <a16:creationId xmlns:a16="http://schemas.microsoft.com/office/drawing/2014/main" id="{B9216A60-5C83-4F25-B626-ACD80C38795B}"/>
                  </a:ext>
                </a:extLst>
              </p:cNvPr>
              <p:cNvSpPr/>
              <p:nvPr/>
            </p:nvSpPr>
            <p:spPr>
              <a:xfrm>
                <a:off x="6323013" y="3014663"/>
                <a:ext cx="11113" cy="11113"/>
              </a:xfrm>
              <a:custGeom>
                <a:avLst/>
                <a:gdLst/>
                <a:ahLst/>
                <a:cxnLst/>
                <a:rect l="l" t="t" r="r" b="b"/>
                <a:pathLst>
                  <a:path w="8" h="8" extrusionOk="0">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4" name="Google Shape;10958;p285">
                <a:extLst>
                  <a:ext uri="{FF2B5EF4-FFF2-40B4-BE49-F238E27FC236}">
                    <a16:creationId xmlns:a16="http://schemas.microsoft.com/office/drawing/2014/main" id="{1EF03BF5-713B-495E-BCEF-C074A62C50B7}"/>
                  </a:ext>
                </a:extLst>
              </p:cNvPr>
              <p:cNvSpPr/>
              <p:nvPr/>
            </p:nvSpPr>
            <p:spPr>
              <a:xfrm>
                <a:off x="6448425" y="3016250"/>
                <a:ext cx="58738" cy="34925"/>
              </a:xfrm>
              <a:custGeom>
                <a:avLst/>
                <a:gdLst/>
                <a:ahLst/>
                <a:cxnLst/>
                <a:rect l="l" t="t" r="r" b="b"/>
                <a:pathLst>
                  <a:path w="45" h="26" extrusionOk="0">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5" name="Google Shape;10959;p285">
                <a:extLst>
                  <a:ext uri="{FF2B5EF4-FFF2-40B4-BE49-F238E27FC236}">
                    <a16:creationId xmlns:a16="http://schemas.microsoft.com/office/drawing/2014/main" id="{CE3E290A-4200-4C1E-87F4-A06495769DC3}"/>
                  </a:ext>
                </a:extLst>
              </p:cNvPr>
              <p:cNvSpPr/>
              <p:nvPr/>
            </p:nvSpPr>
            <p:spPr>
              <a:xfrm>
                <a:off x="6489700" y="2922588"/>
                <a:ext cx="17463" cy="19050"/>
              </a:xfrm>
              <a:custGeom>
                <a:avLst/>
                <a:gdLst/>
                <a:ahLst/>
                <a:cxnLst/>
                <a:rect l="l" t="t" r="r" b="b"/>
                <a:pathLst>
                  <a:path w="13" h="14" extrusionOk="0">
                    <a:moveTo>
                      <a:pt x="13" y="8"/>
                    </a:moveTo>
                    <a:cubicBezTo>
                      <a:pt x="13" y="9"/>
                      <a:pt x="10" y="14"/>
                      <a:pt x="8" y="14"/>
                    </a:cubicBezTo>
                    <a:cubicBezTo>
                      <a:pt x="6" y="14"/>
                      <a:pt x="0" y="9"/>
                      <a:pt x="0" y="5"/>
                    </a:cubicBezTo>
                    <a:cubicBezTo>
                      <a:pt x="0" y="0"/>
                      <a:pt x="13" y="4"/>
                      <a:pt x="13" y="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6" name="Google Shape;10960;p285">
                <a:extLst>
                  <a:ext uri="{FF2B5EF4-FFF2-40B4-BE49-F238E27FC236}">
                    <a16:creationId xmlns:a16="http://schemas.microsoft.com/office/drawing/2014/main" id="{11BA4F9F-88E9-4154-BBF3-9D838480C23C}"/>
                  </a:ext>
                </a:extLst>
              </p:cNvPr>
              <p:cNvSpPr/>
              <p:nvPr/>
            </p:nvSpPr>
            <p:spPr>
              <a:xfrm>
                <a:off x="6519863" y="2924175"/>
                <a:ext cx="47625" cy="14288"/>
              </a:xfrm>
              <a:custGeom>
                <a:avLst/>
                <a:gdLst/>
                <a:ahLst/>
                <a:cxnLst/>
                <a:rect l="l" t="t" r="r" b="b"/>
                <a:pathLst>
                  <a:path w="36" h="10" extrusionOk="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7" name="Google Shape;10961;p285">
                <a:extLst>
                  <a:ext uri="{FF2B5EF4-FFF2-40B4-BE49-F238E27FC236}">
                    <a16:creationId xmlns:a16="http://schemas.microsoft.com/office/drawing/2014/main" id="{8205F7F9-9C0B-4C45-8F5D-6AC78C4C630C}"/>
                  </a:ext>
                </a:extLst>
              </p:cNvPr>
              <p:cNvSpPr/>
              <p:nvPr/>
            </p:nvSpPr>
            <p:spPr>
              <a:xfrm>
                <a:off x="6513513" y="2836863"/>
                <a:ext cx="19050" cy="46038"/>
              </a:xfrm>
              <a:custGeom>
                <a:avLst/>
                <a:gdLst/>
                <a:ahLst/>
                <a:cxnLst/>
                <a:rect l="l" t="t" r="r" b="b"/>
                <a:pathLst>
                  <a:path w="15" h="35" extrusionOk="0">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8" name="Google Shape;10962;p285">
                <a:extLst>
                  <a:ext uri="{FF2B5EF4-FFF2-40B4-BE49-F238E27FC236}">
                    <a16:creationId xmlns:a16="http://schemas.microsoft.com/office/drawing/2014/main" id="{DE4F0295-B8DF-4146-861A-1BB0561081E3}"/>
                  </a:ext>
                </a:extLst>
              </p:cNvPr>
              <p:cNvSpPr/>
              <p:nvPr/>
            </p:nvSpPr>
            <p:spPr>
              <a:xfrm>
                <a:off x="6424613" y="2709863"/>
                <a:ext cx="76200" cy="71438"/>
              </a:xfrm>
              <a:custGeom>
                <a:avLst/>
                <a:gdLst/>
                <a:ahLst/>
                <a:cxnLst/>
                <a:rect l="l" t="t" r="r" b="b"/>
                <a:pathLst>
                  <a:path w="58" h="53" extrusionOk="0">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29" name="Google Shape;10963;p285">
                <a:extLst>
                  <a:ext uri="{FF2B5EF4-FFF2-40B4-BE49-F238E27FC236}">
                    <a16:creationId xmlns:a16="http://schemas.microsoft.com/office/drawing/2014/main" id="{908394DD-917F-467C-882C-EBDFF66DC7AA}"/>
                  </a:ext>
                </a:extLst>
              </p:cNvPr>
              <p:cNvSpPr/>
              <p:nvPr/>
            </p:nvSpPr>
            <p:spPr>
              <a:xfrm>
                <a:off x="6354763" y="2690813"/>
                <a:ext cx="36513" cy="39688"/>
              </a:xfrm>
              <a:custGeom>
                <a:avLst/>
                <a:gdLst/>
                <a:ahLst/>
                <a:cxnLst/>
                <a:rect l="l" t="t" r="r" b="b"/>
                <a:pathLst>
                  <a:path w="28" h="29" extrusionOk="0">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0" name="Google Shape;10964;p285">
                <a:extLst>
                  <a:ext uri="{FF2B5EF4-FFF2-40B4-BE49-F238E27FC236}">
                    <a16:creationId xmlns:a16="http://schemas.microsoft.com/office/drawing/2014/main" id="{2C853DD7-0CF3-465D-B278-4C1F84619535}"/>
                  </a:ext>
                </a:extLst>
              </p:cNvPr>
              <p:cNvSpPr/>
              <p:nvPr/>
            </p:nvSpPr>
            <p:spPr>
              <a:xfrm>
                <a:off x="6383338" y="2563813"/>
                <a:ext cx="71438" cy="101600"/>
              </a:xfrm>
              <a:custGeom>
                <a:avLst/>
                <a:gdLst/>
                <a:ahLst/>
                <a:cxnLst/>
                <a:rect l="l" t="t" r="r" b="b"/>
                <a:pathLst>
                  <a:path w="54" h="76" extrusionOk="0">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1" name="Google Shape;10965;p285">
                <a:extLst>
                  <a:ext uri="{FF2B5EF4-FFF2-40B4-BE49-F238E27FC236}">
                    <a16:creationId xmlns:a16="http://schemas.microsoft.com/office/drawing/2014/main" id="{07B6B1E9-BF9B-4714-8B00-6ECF6232F725}"/>
                  </a:ext>
                </a:extLst>
              </p:cNvPr>
              <p:cNvSpPr/>
              <p:nvPr/>
            </p:nvSpPr>
            <p:spPr>
              <a:xfrm>
                <a:off x="6457950" y="2665413"/>
                <a:ext cx="23813" cy="41275"/>
              </a:xfrm>
              <a:custGeom>
                <a:avLst/>
                <a:gdLst/>
                <a:ahLst/>
                <a:cxnLst/>
                <a:rect l="l" t="t" r="r" b="b"/>
                <a:pathLst>
                  <a:path w="18" h="30" extrusionOk="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2" name="Google Shape;10966;p285">
                <a:extLst>
                  <a:ext uri="{FF2B5EF4-FFF2-40B4-BE49-F238E27FC236}">
                    <a16:creationId xmlns:a16="http://schemas.microsoft.com/office/drawing/2014/main" id="{A1657080-37EF-435E-B2AD-BD60B702ABBD}"/>
                  </a:ext>
                </a:extLst>
              </p:cNvPr>
              <p:cNvSpPr/>
              <p:nvPr/>
            </p:nvSpPr>
            <p:spPr>
              <a:xfrm>
                <a:off x="6423025" y="2676525"/>
                <a:ext cx="19050" cy="25400"/>
              </a:xfrm>
              <a:custGeom>
                <a:avLst/>
                <a:gdLst/>
                <a:ahLst/>
                <a:cxnLst/>
                <a:rect l="l" t="t" r="r" b="b"/>
                <a:pathLst>
                  <a:path w="14" h="19" extrusionOk="0">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3" name="Google Shape;10967;p285">
                <a:extLst>
                  <a:ext uri="{FF2B5EF4-FFF2-40B4-BE49-F238E27FC236}">
                    <a16:creationId xmlns:a16="http://schemas.microsoft.com/office/drawing/2014/main" id="{F580BC60-2E27-4094-AA3A-E84EA058663F}"/>
                  </a:ext>
                </a:extLst>
              </p:cNvPr>
              <p:cNvSpPr/>
              <p:nvPr/>
            </p:nvSpPr>
            <p:spPr>
              <a:xfrm>
                <a:off x="6432550" y="2692400"/>
                <a:ext cx="19050" cy="31750"/>
              </a:xfrm>
              <a:custGeom>
                <a:avLst/>
                <a:gdLst/>
                <a:ahLst/>
                <a:cxnLst/>
                <a:rect l="l" t="t" r="r" b="b"/>
                <a:pathLst>
                  <a:path w="14" h="24" extrusionOk="0">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4" name="Google Shape;10968;p285">
                <a:extLst>
                  <a:ext uri="{FF2B5EF4-FFF2-40B4-BE49-F238E27FC236}">
                    <a16:creationId xmlns:a16="http://schemas.microsoft.com/office/drawing/2014/main" id="{B817FF90-21D4-4AFD-937F-D0A9DF374FA0}"/>
                  </a:ext>
                </a:extLst>
              </p:cNvPr>
              <p:cNvSpPr/>
              <p:nvPr/>
            </p:nvSpPr>
            <p:spPr>
              <a:xfrm>
                <a:off x="6450013" y="2693988"/>
                <a:ext cx="7938" cy="20638"/>
              </a:xfrm>
              <a:custGeom>
                <a:avLst/>
                <a:gdLst/>
                <a:ahLst/>
                <a:cxnLst/>
                <a:rect l="l" t="t" r="r" b="b"/>
                <a:pathLst>
                  <a:path w="7" h="15" extrusionOk="0">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5" name="Google Shape;10969;p285">
                <a:extLst>
                  <a:ext uri="{FF2B5EF4-FFF2-40B4-BE49-F238E27FC236}">
                    <a16:creationId xmlns:a16="http://schemas.microsoft.com/office/drawing/2014/main" id="{F2E7FDF7-7E68-4311-9DF6-61ED22F2E426}"/>
                  </a:ext>
                </a:extLst>
              </p:cNvPr>
              <p:cNvSpPr/>
              <p:nvPr/>
            </p:nvSpPr>
            <p:spPr>
              <a:xfrm>
                <a:off x="6454775" y="2706688"/>
                <a:ext cx="11113" cy="11113"/>
              </a:xfrm>
              <a:custGeom>
                <a:avLst/>
                <a:gdLst/>
                <a:ahLst/>
                <a:cxnLst/>
                <a:rect l="l" t="t" r="r" b="b"/>
                <a:pathLst>
                  <a:path w="8" h="8" extrusionOk="0">
                    <a:moveTo>
                      <a:pt x="8" y="0"/>
                    </a:moveTo>
                    <a:cubicBezTo>
                      <a:pt x="8" y="4"/>
                      <a:pt x="6" y="8"/>
                      <a:pt x="2" y="8"/>
                    </a:cubicBezTo>
                    <a:cubicBezTo>
                      <a:pt x="1" y="8"/>
                      <a:pt x="0" y="6"/>
                      <a:pt x="0" y="6"/>
                    </a:cubicBezTo>
                    <a:cubicBezTo>
                      <a:pt x="0" y="3"/>
                      <a:pt x="2" y="2"/>
                      <a:pt x="3" y="0"/>
                    </a:cubicBezTo>
                    <a:cubicBezTo>
                      <a:pt x="5" y="1"/>
                      <a:pt x="7" y="1"/>
                      <a:pt x="8"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6" name="Google Shape;10970;p285">
                <a:extLst>
                  <a:ext uri="{FF2B5EF4-FFF2-40B4-BE49-F238E27FC236}">
                    <a16:creationId xmlns:a16="http://schemas.microsoft.com/office/drawing/2014/main" id="{49056995-4377-4BF0-B420-78ADCF5471CD}"/>
                  </a:ext>
                </a:extLst>
              </p:cNvPr>
              <p:cNvSpPr/>
              <p:nvPr/>
            </p:nvSpPr>
            <p:spPr>
              <a:xfrm>
                <a:off x="6442075" y="2665413"/>
                <a:ext cx="12700" cy="17463"/>
              </a:xfrm>
              <a:custGeom>
                <a:avLst/>
                <a:gdLst/>
                <a:ahLst/>
                <a:cxnLst/>
                <a:rect l="l" t="t" r="r" b="b"/>
                <a:pathLst>
                  <a:path w="10" h="12" extrusionOk="0">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7" name="Google Shape;10971;p285">
                <a:extLst>
                  <a:ext uri="{FF2B5EF4-FFF2-40B4-BE49-F238E27FC236}">
                    <a16:creationId xmlns:a16="http://schemas.microsoft.com/office/drawing/2014/main" id="{C0D720FB-3ACC-4D2E-A39D-CDE0E035BEB2}"/>
                  </a:ext>
                </a:extLst>
              </p:cNvPr>
              <p:cNvSpPr/>
              <p:nvPr/>
            </p:nvSpPr>
            <p:spPr>
              <a:xfrm>
                <a:off x="6397625" y="2649538"/>
                <a:ext cx="19050" cy="20638"/>
              </a:xfrm>
              <a:custGeom>
                <a:avLst/>
                <a:gdLst/>
                <a:ahLst/>
                <a:cxnLst/>
                <a:rect l="l" t="t" r="r" b="b"/>
                <a:pathLst>
                  <a:path w="15" h="15" extrusionOk="0">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8" name="Google Shape;10972;p285">
                <a:extLst>
                  <a:ext uri="{FF2B5EF4-FFF2-40B4-BE49-F238E27FC236}">
                    <a16:creationId xmlns:a16="http://schemas.microsoft.com/office/drawing/2014/main" id="{CB0DF65F-BF2B-4181-9C69-41FD46A9C6E4}"/>
                  </a:ext>
                </a:extLst>
              </p:cNvPr>
              <p:cNvSpPr/>
              <p:nvPr/>
            </p:nvSpPr>
            <p:spPr>
              <a:xfrm>
                <a:off x="6416675" y="2652713"/>
                <a:ext cx="6350" cy="1588"/>
              </a:xfrm>
              <a:custGeom>
                <a:avLst/>
                <a:gdLst/>
                <a:ahLst/>
                <a:cxnLst/>
                <a:rect l="l" t="t" r="r" b="b"/>
                <a:pathLst>
                  <a:path w="4" h="1" extrusionOk="0">
                    <a:moveTo>
                      <a:pt x="0" y="0"/>
                    </a:moveTo>
                    <a:cubicBezTo>
                      <a:pt x="1" y="1"/>
                      <a:pt x="3" y="1"/>
                      <a:pt x="4" y="1"/>
                    </a:cubicBezTo>
                    <a:cubicBezTo>
                      <a:pt x="3" y="0"/>
                      <a:pt x="1" y="0"/>
                      <a:pt x="0"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39" name="Google Shape;10973;p285">
                <a:extLst>
                  <a:ext uri="{FF2B5EF4-FFF2-40B4-BE49-F238E27FC236}">
                    <a16:creationId xmlns:a16="http://schemas.microsoft.com/office/drawing/2014/main" id="{3D4DE485-B07F-49C8-95F2-0CA07F51954B}"/>
                  </a:ext>
                </a:extLst>
              </p:cNvPr>
              <p:cNvSpPr/>
              <p:nvPr/>
            </p:nvSpPr>
            <p:spPr>
              <a:xfrm>
                <a:off x="6388100" y="2441575"/>
                <a:ext cx="36513" cy="50800"/>
              </a:xfrm>
              <a:custGeom>
                <a:avLst/>
                <a:gdLst/>
                <a:ahLst/>
                <a:cxnLst/>
                <a:rect l="l" t="t" r="r" b="b"/>
                <a:pathLst>
                  <a:path w="27" h="39" extrusionOk="0">
                    <a:moveTo>
                      <a:pt x="8" y="39"/>
                    </a:moveTo>
                    <a:cubicBezTo>
                      <a:pt x="0" y="39"/>
                      <a:pt x="1" y="33"/>
                      <a:pt x="1" y="26"/>
                    </a:cubicBezTo>
                    <a:cubicBezTo>
                      <a:pt x="1" y="17"/>
                      <a:pt x="10" y="0"/>
                      <a:pt x="16" y="0"/>
                    </a:cubicBezTo>
                    <a:cubicBezTo>
                      <a:pt x="27" y="0"/>
                      <a:pt x="18" y="39"/>
                      <a:pt x="8" y="39"/>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0" name="Google Shape;10974;p285">
                <a:extLst>
                  <a:ext uri="{FF2B5EF4-FFF2-40B4-BE49-F238E27FC236}">
                    <a16:creationId xmlns:a16="http://schemas.microsoft.com/office/drawing/2014/main" id="{B0C9234D-1B27-4EF4-8764-51D119EA46E4}"/>
                  </a:ext>
                </a:extLst>
              </p:cNvPr>
              <p:cNvSpPr/>
              <p:nvPr/>
            </p:nvSpPr>
            <p:spPr>
              <a:xfrm>
                <a:off x="6194425" y="2532063"/>
                <a:ext cx="41275" cy="34925"/>
              </a:xfrm>
              <a:custGeom>
                <a:avLst/>
                <a:gdLst/>
                <a:ahLst/>
                <a:cxnLst/>
                <a:rect l="l" t="t" r="r" b="b"/>
                <a:pathLst>
                  <a:path w="31" h="27" extrusionOk="0">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1" name="Google Shape;10975;p285">
                <a:extLst>
                  <a:ext uri="{FF2B5EF4-FFF2-40B4-BE49-F238E27FC236}">
                    <a16:creationId xmlns:a16="http://schemas.microsoft.com/office/drawing/2014/main" id="{0B53DEF1-72D9-4617-8035-0595D7BF7655}"/>
                  </a:ext>
                </a:extLst>
              </p:cNvPr>
              <p:cNvSpPr/>
              <p:nvPr/>
            </p:nvSpPr>
            <p:spPr>
              <a:xfrm>
                <a:off x="6015038" y="2476500"/>
                <a:ext cx="195263" cy="374650"/>
              </a:xfrm>
              <a:custGeom>
                <a:avLst/>
                <a:gdLst/>
                <a:ahLst/>
                <a:cxnLst/>
                <a:rect l="l" t="t" r="r" b="b"/>
                <a:pathLst>
                  <a:path w="147" h="282" extrusionOk="0">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2" name="Google Shape;10976;p285">
                <a:extLst>
                  <a:ext uri="{FF2B5EF4-FFF2-40B4-BE49-F238E27FC236}">
                    <a16:creationId xmlns:a16="http://schemas.microsoft.com/office/drawing/2014/main" id="{AB28C017-8CE3-4A29-BDA0-8F82CA6CA6CF}"/>
                  </a:ext>
                </a:extLst>
              </p:cNvPr>
              <p:cNvSpPr/>
              <p:nvPr/>
            </p:nvSpPr>
            <p:spPr>
              <a:xfrm>
                <a:off x="6142038" y="2898775"/>
                <a:ext cx="26988" cy="25400"/>
              </a:xfrm>
              <a:custGeom>
                <a:avLst/>
                <a:gdLst/>
                <a:ahLst/>
                <a:cxnLst/>
                <a:rect l="l" t="t" r="r" b="b"/>
                <a:pathLst>
                  <a:path w="21" h="19" extrusionOk="0">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3" name="Google Shape;10977;p285">
                <a:extLst>
                  <a:ext uri="{FF2B5EF4-FFF2-40B4-BE49-F238E27FC236}">
                    <a16:creationId xmlns:a16="http://schemas.microsoft.com/office/drawing/2014/main" id="{E7698956-241B-4C42-87FE-11DEAC87A33A}"/>
                  </a:ext>
                </a:extLst>
              </p:cNvPr>
              <p:cNvSpPr/>
              <p:nvPr/>
            </p:nvSpPr>
            <p:spPr>
              <a:xfrm>
                <a:off x="6183313" y="2917825"/>
                <a:ext cx="11113" cy="11113"/>
              </a:xfrm>
              <a:custGeom>
                <a:avLst/>
                <a:gdLst/>
                <a:ahLst/>
                <a:cxnLst/>
                <a:rect l="l" t="t" r="r" b="b"/>
                <a:pathLst>
                  <a:path w="9" h="8" extrusionOk="0">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4" name="Google Shape;10978;p285">
                <a:extLst>
                  <a:ext uri="{FF2B5EF4-FFF2-40B4-BE49-F238E27FC236}">
                    <a16:creationId xmlns:a16="http://schemas.microsoft.com/office/drawing/2014/main" id="{4BAFFD2A-25E7-4E07-9670-B8CE0798722F}"/>
                  </a:ext>
                </a:extLst>
              </p:cNvPr>
              <p:cNvSpPr/>
              <p:nvPr/>
            </p:nvSpPr>
            <p:spPr>
              <a:xfrm>
                <a:off x="6035675" y="2892425"/>
                <a:ext cx="9525" cy="15875"/>
              </a:xfrm>
              <a:custGeom>
                <a:avLst/>
                <a:gdLst/>
                <a:ahLst/>
                <a:cxnLst/>
                <a:rect l="l" t="t" r="r" b="b"/>
                <a:pathLst>
                  <a:path w="8" h="12" extrusionOk="0">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5" name="Google Shape;10979;p285">
                <a:extLst>
                  <a:ext uri="{FF2B5EF4-FFF2-40B4-BE49-F238E27FC236}">
                    <a16:creationId xmlns:a16="http://schemas.microsoft.com/office/drawing/2014/main" id="{EA3A83B9-CE2F-4DCB-AF2A-19C80134EFA0}"/>
                  </a:ext>
                </a:extLst>
              </p:cNvPr>
              <p:cNvSpPr/>
              <p:nvPr/>
            </p:nvSpPr>
            <p:spPr>
              <a:xfrm>
                <a:off x="6013450" y="2855913"/>
                <a:ext cx="15875" cy="15875"/>
              </a:xfrm>
              <a:custGeom>
                <a:avLst/>
                <a:gdLst/>
                <a:ahLst/>
                <a:cxnLst/>
                <a:rect l="l" t="t" r="r" b="b"/>
                <a:pathLst>
                  <a:path w="12" h="11" extrusionOk="0">
                    <a:moveTo>
                      <a:pt x="2" y="0"/>
                    </a:moveTo>
                    <a:cubicBezTo>
                      <a:pt x="5" y="2"/>
                      <a:pt x="12" y="11"/>
                      <a:pt x="8" y="11"/>
                    </a:cubicBezTo>
                    <a:cubicBezTo>
                      <a:pt x="6" y="11"/>
                      <a:pt x="1" y="4"/>
                      <a:pt x="0" y="1"/>
                    </a:cubicBezTo>
                    <a:cubicBezTo>
                      <a:pt x="0" y="1"/>
                      <a:pt x="0" y="1"/>
                      <a:pt x="0" y="1"/>
                    </a:cubicBezTo>
                    <a:lnTo>
                      <a:pt x="2"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6" name="Google Shape;10980;p285">
                <a:extLst>
                  <a:ext uri="{FF2B5EF4-FFF2-40B4-BE49-F238E27FC236}">
                    <a16:creationId xmlns:a16="http://schemas.microsoft.com/office/drawing/2014/main" id="{D3EFFEFC-78BC-40AE-AEDC-69F148112178}"/>
                  </a:ext>
                </a:extLst>
              </p:cNvPr>
              <p:cNvSpPr/>
              <p:nvPr/>
            </p:nvSpPr>
            <p:spPr>
              <a:xfrm>
                <a:off x="6548438" y="2284413"/>
                <a:ext cx="41275" cy="49213"/>
              </a:xfrm>
              <a:custGeom>
                <a:avLst/>
                <a:gdLst/>
                <a:ahLst/>
                <a:cxnLst/>
                <a:rect l="l" t="t" r="r" b="b"/>
                <a:pathLst>
                  <a:path w="30" h="37" extrusionOk="0">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7" name="Google Shape;10981;p285">
                <a:extLst>
                  <a:ext uri="{FF2B5EF4-FFF2-40B4-BE49-F238E27FC236}">
                    <a16:creationId xmlns:a16="http://schemas.microsoft.com/office/drawing/2014/main" id="{8E6DF4B6-9542-472A-B0F1-874CD3F9F244}"/>
                  </a:ext>
                </a:extLst>
              </p:cNvPr>
              <p:cNvSpPr/>
              <p:nvPr/>
            </p:nvSpPr>
            <p:spPr>
              <a:xfrm>
                <a:off x="6596063" y="2271713"/>
                <a:ext cx="42863" cy="30163"/>
              </a:xfrm>
              <a:custGeom>
                <a:avLst/>
                <a:gdLst/>
                <a:ahLst/>
                <a:cxnLst/>
                <a:rect l="l" t="t" r="r" b="b"/>
                <a:pathLst>
                  <a:path w="33" h="23" extrusionOk="0">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8" name="Google Shape;10982;p285">
                <a:extLst>
                  <a:ext uri="{FF2B5EF4-FFF2-40B4-BE49-F238E27FC236}">
                    <a16:creationId xmlns:a16="http://schemas.microsoft.com/office/drawing/2014/main" id="{6D47CBF2-A5FB-43D4-AA7A-DE6EA99C9983}"/>
                  </a:ext>
                </a:extLst>
              </p:cNvPr>
              <p:cNvSpPr/>
              <p:nvPr/>
            </p:nvSpPr>
            <p:spPr>
              <a:xfrm>
                <a:off x="6572250" y="2136775"/>
                <a:ext cx="185738" cy="153988"/>
              </a:xfrm>
              <a:custGeom>
                <a:avLst/>
                <a:gdLst/>
                <a:ahLst/>
                <a:cxnLst/>
                <a:rect l="l" t="t" r="r" b="b"/>
                <a:pathLst>
                  <a:path w="140" h="115" extrusionOk="0">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49" name="Google Shape;10983;p285">
                <a:extLst>
                  <a:ext uri="{FF2B5EF4-FFF2-40B4-BE49-F238E27FC236}">
                    <a16:creationId xmlns:a16="http://schemas.microsoft.com/office/drawing/2014/main" id="{618778ED-D20C-4EE7-A062-4BABE671EC1F}"/>
                  </a:ext>
                </a:extLst>
              </p:cNvPr>
              <p:cNvSpPr/>
              <p:nvPr/>
            </p:nvSpPr>
            <p:spPr>
              <a:xfrm>
                <a:off x="6721475" y="2054225"/>
                <a:ext cx="96838" cy="80963"/>
              </a:xfrm>
              <a:custGeom>
                <a:avLst/>
                <a:gdLst/>
                <a:ahLst/>
                <a:cxnLst/>
                <a:rect l="l" t="t" r="r" b="b"/>
                <a:pathLst>
                  <a:path w="72" h="61" extrusionOk="0">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0" name="Google Shape;10984;p285">
                <a:extLst>
                  <a:ext uri="{FF2B5EF4-FFF2-40B4-BE49-F238E27FC236}">
                    <a16:creationId xmlns:a16="http://schemas.microsoft.com/office/drawing/2014/main" id="{D573EE7A-D6DF-4191-A6A8-8C6F88909442}"/>
                  </a:ext>
                </a:extLst>
              </p:cNvPr>
              <p:cNvSpPr/>
              <p:nvPr/>
            </p:nvSpPr>
            <p:spPr>
              <a:xfrm>
                <a:off x="6816725" y="2073275"/>
                <a:ext cx="15875" cy="14288"/>
              </a:xfrm>
              <a:custGeom>
                <a:avLst/>
                <a:gdLst/>
                <a:ahLst/>
                <a:cxnLst/>
                <a:rect l="l" t="t" r="r" b="b"/>
                <a:pathLst>
                  <a:path w="12" h="11" extrusionOk="0">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1" name="Google Shape;10985;p285">
                <a:extLst>
                  <a:ext uri="{FF2B5EF4-FFF2-40B4-BE49-F238E27FC236}">
                    <a16:creationId xmlns:a16="http://schemas.microsoft.com/office/drawing/2014/main" id="{16DD9E38-7AFC-46FF-A118-7E3AC3C26181}"/>
                  </a:ext>
                </a:extLst>
              </p:cNvPr>
              <p:cNvSpPr/>
              <p:nvPr/>
            </p:nvSpPr>
            <p:spPr>
              <a:xfrm>
                <a:off x="6848475" y="2052638"/>
                <a:ext cx="22225" cy="15875"/>
              </a:xfrm>
              <a:custGeom>
                <a:avLst/>
                <a:gdLst/>
                <a:ahLst/>
                <a:cxnLst/>
                <a:rect l="l" t="t" r="r" b="b"/>
                <a:pathLst>
                  <a:path w="17" h="12" extrusionOk="0">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2" name="Google Shape;10986;p285">
                <a:extLst>
                  <a:ext uri="{FF2B5EF4-FFF2-40B4-BE49-F238E27FC236}">
                    <a16:creationId xmlns:a16="http://schemas.microsoft.com/office/drawing/2014/main" id="{C3878D79-097B-4F00-AF26-84FA40CBCADA}"/>
                  </a:ext>
                </a:extLst>
              </p:cNvPr>
              <p:cNvSpPr/>
              <p:nvPr/>
            </p:nvSpPr>
            <p:spPr>
              <a:xfrm>
                <a:off x="6888163" y="2035175"/>
                <a:ext cx="12700" cy="11113"/>
              </a:xfrm>
              <a:custGeom>
                <a:avLst/>
                <a:gdLst/>
                <a:ahLst/>
                <a:cxnLst/>
                <a:rect l="l" t="t" r="r" b="b"/>
                <a:pathLst>
                  <a:path w="9" h="9" extrusionOk="0">
                    <a:moveTo>
                      <a:pt x="1" y="6"/>
                    </a:moveTo>
                    <a:cubicBezTo>
                      <a:pt x="3" y="6"/>
                      <a:pt x="1" y="4"/>
                      <a:pt x="2" y="3"/>
                    </a:cubicBezTo>
                    <a:cubicBezTo>
                      <a:pt x="3" y="0"/>
                      <a:pt x="8" y="0"/>
                      <a:pt x="9" y="0"/>
                    </a:cubicBezTo>
                    <a:cubicBezTo>
                      <a:pt x="8" y="3"/>
                      <a:pt x="5" y="9"/>
                      <a:pt x="1" y="9"/>
                    </a:cubicBezTo>
                    <a:cubicBezTo>
                      <a:pt x="0" y="9"/>
                      <a:pt x="0" y="6"/>
                      <a:pt x="1" y="6"/>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3" name="Google Shape;10987;p285">
                <a:extLst>
                  <a:ext uri="{FF2B5EF4-FFF2-40B4-BE49-F238E27FC236}">
                    <a16:creationId xmlns:a16="http://schemas.microsoft.com/office/drawing/2014/main" id="{328C7426-10BB-4C34-B2BF-A214DC486A2D}"/>
                  </a:ext>
                </a:extLst>
              </p:cNvPr>
              <p:cNvSpPr/>
              <p:nvPr/>
            </p:nvSpPr>
            <p:spPr>
              <a:xfrm>
                <a:off x="6753225" y="1855788"/>
                <a:ext cx="47625" cy="184150"/>
              </a:xfrm>
              <a:custGeom>
                <a:avLst/>
                <a:gdLst/>
                <a:ahLst/>
                <a:cxnLst/>
                <a:rect l="l" t="t" r="r" b="b"/>
                <a:pathLst>
                  <a:path w="36" h="138" extrusionOk="0">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4" name="Google Shape;10988;p285">
                <a:extLst>
                  <a:ext uri="{FF2B5EF4-FFF2-40B4-BE49-F238E27FC236}">
                    <a16:creationId xmlns:a16="http://schemas.microsoft.com/office/drawing/2014/main" id="{21C28633-B41F-46E3-B48E-03FFECC911B5}"/>
                  </a:ext>
                </a:extLst>
              </p:cNvPr>
              <p:cNvSpPr/>
              <p:nvPr/>
            </p:nvSpPr>
            <p:spPr>
              <a:xfrm>
                <a:off x="5241925" y="1219200"/>
                <a:ext cx="292100" cy="214313"/>
              </a:xfrm>
              <a:custGeom>
                <a:avLst/>
                <a:gdLst/>
                <a:ahLst/>
                <a:cxnLst/>
                <a:rect l="l" t="t" r="r" b="b"/>
                <a:pathLst>
                  <a:path w="220" h="161" extrusionOk="0">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5" name="Google Shape;10989;p285">
                <a:extLst>
                  <a:ext uri="{FF2B5EF4-FFF2-40B4-BE49-F238E27FC236}">
                    <a16:creationId xmlns:a16="http://schemas.microsoft.com/office/drawing/2014/main" id="{1D8EC0A1-6BC8-4AED-B35A-7013AB66A5C4}"/>
                  </a:ext>
                </a:extLst>
              </p:cNvPr>
              <p:cNvSpPr/>
              <p:nvPr/>
            </p:nvSpPr>
            <p:spPr>
              <a:xfrm>
                <a:off x="4713288" y="1196975"/>
                <a:ext cx="2847975" cy="1058863"/>
              </a:xfrm>
              <a:custGeom>
                <a:avLst/>
                <a:gdLst/>
                <a:ahLst/>
                <a:cxnLst/>
                <a:rect l="l" t="t" r="r" b="b"/>
                <a:pathLst>
                  <a:path w="2139" h="795" extrusionOk="0">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6" name="Google Shape;10990;p285">
                <a:extLst>
                  <a:ext uri="{FF2B5EF4-FFF2-40B4-BE49-F238E27FC236}">
                    <a16:creationId xmlns:a16="http://schemas.microsoft.com/office/drawing/2014/main" id="{ECE29D45-0E20-480A-B1D2-BB33EBC67903}"/>
                  </a:ext>
                </a:extLst>
              </p:cNvPr>
              <p:cNvSpPr/>
              <p:nvPr/>
            </p:nvSpPr>
            <p:spPr>
              <a:xfrm>
                <a:off x="5614988" y="1879600"/>
                <a:ext cx="1023938" cy="646113"/>
              </a:xfrm>
              <a:custGeom>
                <a:avLst/>
                <a:gdLst/>
                <a:ahLst/>
                <a:cxnLst/>
                <a:rect l="l" t="t" r="r" b="b"/>
                <a:pathLst>
                  <a:path w="769" h="486" extrusionOk="0">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7" name="Google Shape;10991;p285">
                <a:extLst>
                  <a:ext uri="{FF2B5EF4-FFF2-40B4-BE49-F238E27FC236}">
                    <a16:creationId xmlns:a16="http://schemas.microsoft.com/office/drawing/2014/main" id="{57F29367-4928-4F56-B26E-B9FE45D897F8}"/>
                  </a:ext>
                </a:extLst>
              </p:cNvPr>
              <p:cNvSpPr/>
              <p:nvPr/>
            </p:nvSpPr>
            <p:spPr>
              <a:xfrm>
                <a:off x="7369175" y="1395413"/>
                <a:ext cx="58738" cy="25400"/>
              </a:xfrm>
              <a:custGeom>
                <a:avLst/>
                <a:gdLst/>
                <a:ahLst/>
                <a:cxnLst/>
                <a:rect l="l" t="t" r="r" b="b"/>
                <a:pathLst>
                  <a:path w="44" h="19" extrusionOk="0">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8" name="Google Shape;10992;p285">
                <a:extLst>
                  <a:ext uri="{FF2B5EF4-FFF2-40B4-BE49-F238E27FC236}">
                    <a16:creationId xmlns:a16="http://schemas.microsoft.com/office/drawing/2014/main" id="{7E336D02-1C03-4BC9-9A78-8346D0A59E62}"/>
                  </a:ext>
                </a:extLst>
              </p:cNvPr>
              <p:cNvSpPr/>
              <p:nvPr/>
            </p:nvSpPr>
            <p:spPr>
              <a:xfrm>
                <a:off x="7191375" y="1443038"/>
                <a:ext cx="23813" cy="14288"/>
              </a:xfrm>
              <a:custGeom>
                <a:avLst/>
                <a:gdLst/>
                <a:ahLst/>
                <a:cxnLst/>
                <a:rect l="l" t="t" r="r" b="b"/>
                <a:pathLst>
                  <a:path w="18" h="10" extrusionOk="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59" name="Google Shape;10993;p285">
                <a:extLst>
                  <a:ext uri="{FF2B5EF4-FFF2-40B4-BE49-F238E27FC236}">
                    <a16:creationId xmlns:a16="http://schemas.microsoft.com/office/drawing/2014/main" id="{F53983B0-AA08-4649-B3E9-CE1F66E13952}"/>
                  </a:ext>
                </a:extLst>
              </p:cNvPr>
              <p:cNvSpPr/>
              <p:nvPr/>
            </p:nvSpPr>
            <p:spPr>
              <a:xfrm>
                <a:off x="6645275" y="1257300"/>
                <a:ext cx="11113" cy="12700"/>
              </a:xfrm>
              <a:custGeom>
                <a:avLst/>
                <a:gdLst/>
                <a:ahLst/>
                <a:cxnLst/>
                <a:rect l="l" t="t" r="r" b="b"/>
                <a:pathLst>
                  <a:path w="8" h="10" extrusionOk="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0" name="Google Shape;10994;p285">
                <a:extLst>
                  <a:ext uri="{FF2B5EF4-FFF2-40B4-BE49-F238E27FC236}">
                    <a16:creationId xmlns:a16="http://schemas.microsoft.com/office/drawing/2014/main" id="{1892C584-6845-4DB8-AA54-2A7F96083F8C}"/>
                  </a:ext>
                </a:extLst>
              </p:cNvPr>
              <p:cNvSpPr/>
              <p:nvPr/>
            </p:nvSpPr>
            <p:spPr>
              <a:xfrm>
                <a:off x="6249988" y="1300163"/>
                <a:ext cx="26988" cy="15875"/>
              </a:xfrm>
              <a:custGeom>
                <a:avLst/>
                <a:gdLst/>
                <a:ahLst/>
                <a:cxnLst/>
                <a:rect l="l" t="t" r="r" b="b"/>
                <a:pathLst>
                  <a:path w="20" h="12" extrusionOk="0">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1" name="Google Shape;10995;p285">
                <a:extLst>
                  <a:ext uri="{FF2B5EF4-FFF2-40B4-BE49-F238E27FC236}">
                    <a16:creationId xmlns:a16="http://schemas.microsoft.com/office/drawing/2014/main" id="{4E8AD4A6-2963-40CE-89ED-717B20988A99}"/>
                  </a:ext>
                </a:extLst>
              </p:cNvPr>
              <p:cNvSpPr/>
              <p:nvPr/>
            </p:nvSpPr>
            <p:spPr>
              <a:xfrm>
                <a:off x="6043613" y="1128713"/>
                <a:ext cx="100013" cy="57150"/>
              </a:xfrm>
              <a:custGeom>
                <a:avLst/>
                <a:gdLst/>
                <a:ahLst/>
                <a:cxnLst/>
                <a:rect l="l" t="t" r="r" b="b"/>
                <a:pathLst>
                  <a:path w="76" h="43" extrusionOk="0">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2" name="Google Shape;10996;p285">
                <a:extLst>
                  <a:ext uri="{FF2B5EF4-FFF2-40B4-BE49-F238E27FC236}">
                    <a16:creationId xmlns:a16="http://schemas.microsoft.com/office/drawing/2014/main" id="{C1EC464E-AC48-4B8C-AB9A-B19E409761D9}"/>
                  </a:ext>
                </a:extLst>
              </p:cNvPr>
              <p:cNvSpPr/>
              <p:nvPr/>
            </p:nvSpPr>
            <p:spPr>
              <a:xfrm>
                <a:off x="5900738" y="1101725"/>
                <a:ext cx="39688" cy="20638"/>
              </a:xfrm>
              <a:custGeom>
                <a:avLst/>
                <a:gdLst/>
                <a:ahLst/>
                <a:cxnLst/>
                <a:rect l="l" t="t" r="r" b="b"/>
                <a:pathLst>
                  <a:path w="30" h="16" extrusionOk="0">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3" name="Google Shape;10997;p285">
                <a:extLst>
                  <a:ext uri="{FF2B5EF4-FFF2-40B4-BE49-F238E27FC236}">
                    <a16:creationId xmlns:a16="http://schemas.microsoft.com/office/drawing/2014/main" id="{860EE516-72C9-4ED6-B446-B1997B3EE6A9}"/>
                  </a:ext>
                </a:extLst>
              </p:cNvPr>
              <p:cNvSpPr/>
              <p:nvPr/>
            </p:nvSpPr>
            <p:spPr>
              <a:xfrm>
                <a:off x="5913438" y="1057275"/>
                <a:ext cx="139700" cy="98425"/>
              </a:xfrm>
              <a:custGeom>
                <a:avLst/>
                <a:gdLst/>
                <a:ahLst/>
                <a:cxnLst/>
                <a:rect l="l" t="t" r="r" b="b"/>
                <a:pathLst>
                  <a:path w="105" h="74" extrusionOk="0">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4" name="Google Shape;10998;p285">
                <a:extLst>
                  <a:ext uri="{FF2B5EF4-FFF2-40B4-BE49-F238E27FC236}">
                    <a16:creationId xmlns:a16="http://schemas.microsoft.com/office/drawing/2014/main" id="{028090D6-FA86-4C68-9F4C-5FD0A72E1C3C}"/>
                  </a:ext>
                </a:extLst>
              </p:cNvPr>
              <p:cNvSpPr/>
              <p:nvPr/>
            </p:nvSpPr>
            <p:spPr>
              <a:xfrm>
                <a:off x="5973763" y="1212850"/>
                <a:ext cx="17463" cy="12700"/>
              </a:xfrm>
              <a:custGeom>
                <a:avLst/>
                <a:gdLst/>
                <a:ahLst/>
                <a:cxnLst/>
                <a:rect l="l" t="t" r="r" b="b"/>
                <a:pathLst>
                  <a:path w="13" h="9" extrusionOk="0">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5" name="Google Shape;10999;p285">
                <a:extLst>
                  <a:ext uri="{FF2B5EF4-FFF2-40B4-BE49-F238E27FC236}">
                    <a16:creationId xmlns:a16="http://schemas.microsoft.com/office/drawing/2014/main" id="{758C09CB-E677-403D-A3B2-424512EE2361}"/>
                  </a:ext>
                </a:extLst>
              </p:cNvPr>
              <p:cNvSpPr/>
              <p:nvPr/>
            </p:nvSpPr>
            <p:spPr>
              <a:xfrm>
                <a:off x="5886450" y="1060450"/>
                <a:ext cx="23813" cy="7938"/>
              </a:xfrm>
              <a:custGeom>
                <a:avLst/>
                <a:gdLst/>
                <a:ahLst/>
                <a:cxnLst/>
                <a:rect l="l" t="t" r="r" b="b"/>
                <a:pathLst>
                  <a:path w="18" h="6" extrusionOk="0">
                    <a:moveTo>
                      <a:pt x="18" y="4"/>
                    </a:moveTo>
                    <a:cubicBezTo>
                      <a:pt x="11" y="5"/>
                      <a:pt x="3" y="6"/>
                      <a:pt x="0" y="0"/>
                    </a:cubicBezTo>
                    <a:cubicBezTo>
                      <a:pt x="16" y="0"/>
                      <a:pt x="16" y="0"/>
                      <a:pt x="16" y="0"/>
                    </a:cubicBezTo>
                    <a:lnTo>
                      <a:pt x="18" y="4"/>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6" name="Google Shape;11000;p285">
                <a:extLst>
                  <a:ext uri="{FF2B5EF4-FFF2-40B4-BE49-F238E27FC236}">
                    <a16:creationId xmlns:a16="http://schemas.microsoft.com/office/drawing/2014/main" id="{8E648465-05A5-4AE5-B059-94A78F03A41F}"/>
                  </a:ext>
                </a:extLst>
              </p:cNvPr>
              <p:cNvSpPr/>
              <p:nvPr/>
            </p:nvSpPr>
            <p:spPr>
              <a:xfrm>
                <a:off x="6162675" y="1173163"/>
                <a:ext cx="20638" cy="9525"/>
              </a:xfrm>
              <a:custGeom>
                <a:avLst/>
                <a:gdLst/>
                <a:ahLst/>
                <a:cxnLst/>
                <a:rect l="l" t="t" r="r" b="b"/>
                <a:pathLst>
                  <a:path w="15" h="7" extrusionOk="0">
                    <a:moveTo>
                      <a:pt x="15" y="1"/>
                    </a:moveTo>
                    <a:cubicBezTo>
                      <a:pt x="14" y="4"/>
                      <a:pt x="12" y="7"/>
                      <a:pt x="9" y="7"/>
                    </a:cubicBezTo>
                    <a:cubicBezTo>
                      <a:pt x="4" y="7"/>
                      <a:pt x="1" y="4"/>
                      <a:pt x="0" y="2"/>
                    </a:cubicBezTo>
                    <a:cubicBezTo>
                      <a:pt x="9" y="0"/>
                      <a:pt x="11" y="2"/>
                      <a:pt x="15" y="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7" name="Google Shape;11001;p285">
                <a:extLst>
                  <a:ext uri="{FF2B5EF4-FFF2-40B4-BE49-F238E27FC236}">
                    <a16:creationId xmlns:a16="http://schemas.microsoft.com/office/drawing/2014/main" id="{EEA0DBE7-5E7C-4DF6-8936-049EA6254E77}"/>
                  </a:ext>
                </a:extLst>
              </p:cNvPr>
              <p:cNvSpPr/>
              <p:nvPr/>
            </p:nvSpPr>
            <p:spPr>
              <a:xfrm>
                <a:off x="5119688" y="1074738"/>
                <a:ext cx="117475" cy="36513"/>
              </a:xfrm>
              <a:custGeom>
                <a:avLst/>
                <a:gdLst/>
                <a:ahLst/>
                <a:cxnLst/>
                <a:rect l="l" t="t" r="r" b="b"/>
                <a:pathLst>
                  <a:path w="89" h="27" extrusionOk="0">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8" name="Google Shape;11002;p285">
                <a:extLst>
                  <a:ext uri="{FF2B5EF4-FFF2-40B4-BE49-F238E27FC236}">
                    <a16:creationId xmlns:a16="http://schemas.microsoft.com/office/drawing/2014/main" id="{FABC7E27-68B7-4CF2-8A9E-2E609F626EFE}"/>
                  </a:ext>
                </a:extLst>
              </p:cNvPr>
              <p:cNvSpPr/>
              <p:nvPr/>
            </p:nvSpPr>
            <p:spPr>
              <a:xfrm>
                <a:off x="5427663" y="1052513"/>
                <a:ext cx="41275" cy="26988"/>
              </a:xfrm>
              <a:custGeom>
                <a:avLst/>
                <a:gdLst/>
                <a:ahLst/>
                <a:cxnLst/>
                <a:rect l="l" t="t" r="r" b="b"/>
                <a:pathLst>
                  <a:path w="31" h="20" extrusionOk="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69" name="Google Shape;11003;p285">
                <a:extLst>
                  <a:ext uri="{FF2B5EF4-FFF2-40B4-BE49-F238E27FC236}">
                    <a16:creationId xmlns:a16="http://schemas.microsoft.com/office/drawing/2014/main" id="{0210ABC0-CB33-454C-A083-7C2873F4672F}"/>
                  </a:ext>
                </a:extLst>
              </p:cNvPr>
              <p:cNvSpPr/>
              <p:nvPr/>
            </p:nvSpPr>
            <p:spPr>
              <a:xfrm>
                <a:off x="5373688" y="1069975"/>
                <a:ext cx="44450" cy="25400"/>
              </a:xfrm>
              <a:custGeom>
                <a:avLst/>
                <a:gdLst/>
                <a:ahLst/>
                <a:cxnLst/>
                <a:rect l="l" t="t" r="r" b="b"/>
                <a:pathLst>
                  <a:path w="33" h="20" extrusionOk="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0" name="Google Shape;11004;p285">
                <a:extLst>
                  <a:ext uri="{FF2B5EF4-FFF2-40B4-BE49-F238E27FC236}">
                    <a16:creationId xmlns:a16="http://schemas.microsoft.com/office/drawing/2014/main" id="{159941DC-EA43-43CD-AE21-235DE90473AE}"/>
                  </a:ext>
                </a:extLst>
              </p:cNvPr>
              <p:cNvSpPr/>
              <p:nvPr/>
            </p:nvSpPr>
            <p:spPr>
              <a:xfrm>
                <a:off x="5314950" y="1092200"/>
                <a:ext cx="44450" cy="15875"/>
              </a:xfrm>
              <a:custGeom>
                <a:avLst/>
                <a:gdLst/>
                <a:ahLst/>
                <a:cxnLst/>
                <a:rect l="l" t="t" r="r" b="b"/>
                <a:pathLst>
                  <a:path w="34" h="12" extrusionOk="0">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1" name="Google Shape;11005;p285">
                <a:extLst>
                  <a:ext uri="{FF2B5EF4-FFF2-40B4-BE49-F238E27FC236}">
                    <a16:creationId xmlns:a16="http://schemas.microsoft.com/office/drawing/2014/main" id="{2329BD78-D41A-4B76-9188-3D28A9FE1534}"/>
                  </a:ext>
                </a:extLst>
              </p:cNvPr>
              <p:cNvSpPr/>
              <p:nvPr/>
            </p:nvSpPr>
            <p:spPr>
              <a:xfrm>
                <a:off x="5287963" y="1038225"/>
                <a:ext cx="71438" cy="49213"/>
              </a:xfrm>
              <a:custGeom>
                <a:avLst/>
                <a:gdLst/>
                <a:ahLst/>
                <a:cxnLst/>
                <a:rect l="l" t="t" r="r" b="b"/>
                <a:pathLst>
                  <a:path w="53" h="36" extrusionOk="0">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2" name="Google Shape;11006;p285">
                <a:extLst>
                  <a:ext uri="{FF2B5EF4-FFF2-40B4-BE49-F238E27FC236}">
                    <a16:creationId xmlns:a16="http://schemas.microsoft.com/office/drawing/2014/main" id="{95212183-1C75-46B4-9C3B-FD141388E766}"/>
                  </a:ext>
                </a:extLst>
              </p:cNvPr>
              <p:cNvSpPr/>
              <p:nvPr/>
            </p:nvSpPr>
            <p:spPr>
              <a:xfrm>
                <a:off x="6675438" y="1244600"/>
                <a:ext cx="128588" cy="49213"/>
              </a:xfrm>
              <a:custGeom>
                <a:avLst/>
                <a:gdLst/>
                <a:ahLst/>
                <a:cxnLst/>
                <a:rect l="l" t="t" r="r" b="b"/>
                <a:pathLst>
                  <a:path w="97" h="38" extrusionOk="0">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3" name="Google Shape;11007;p285">
                <a:extLst>
                  <a:ext uri="{FF2B5EF4-FFF2-40B4-BE49-F238E27FC236}">
                    <a16:creationId xmlns:a16="http://schemas.microsoft.com/office/drawing/2014/main" id="{110BF9C7-7DE2-4725-93CC-2015F7289046}"/>
                  </a:ext>
                </a:extLst>
              </p:cNvPr>
              <p:cNvSpPr/>
              <p:nvPr/>
            </p:nvSpPr>
            <p:spPr>
              <a:xfrm>
                <a:off x="4924425" y="2252663"/>
                <a:ext cx="34925" cy="17463"/>
              </a:xfrm>
              <a:custGeom>
                <a:avLst/>
                <a:gdLst/>
                <a:ahLst/>
                <a:cxnLst/>
                <a:rect l="l" t="t" r="r" b="b"/>
                <a:pathLst>
                  <a:path w="26" h="13" extrusionOk="0">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4" name="Google Shape;11008;p285">
                <a:extLst>
                  <a:ext uri="{FF2B5EF4-FFF2-40B4-BE49-F238E27FC236}">
                    <a16:creationId xmlns:a16="http://schemas.microsoft.com/office/drawing/2014/main" id="{1F3EA217-B086-4122-80AE-BCC6A3FD06CC}"/>
                  </a:ext>
                </a:extLst>
              </p:cNvPr>
              <p:cNvSpPr/>
              <p:nvPr/>
            </p:nvSpPr>
            <p:spPr>
              <a:xfrm>
                <a:off x="5183188" y="1463675"/>
                <a:ext cx="34925" cy="25400"/>
              </a:xfrm>
              <a:custGeom>
                <a:avLst/>
                <a:gdLst/>
                <a:ahLst/>
                <a:cxnLst/>
                <a:rect l="l" t="t" r="r" b="b"/>
                <a:pathLst>
                  <a:path w="26" h="19" extrusionOk="0">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5" name="Google Shape;11009;p285">
                <a:extLst>
                  <a:ext uri="{FF2B5EF4-FFF2-40B4-BE49-F238E27FC236}">
                    <a16:creationId xmlns:a16="http://schemas.microsoft.com/office/drawing/2014/main" id="{47F75F7D-5A4F-4C4F-9AC2-B2298ED132E0}"/>
                  </a:ext>
                </a:extLst>
              </p:cNvPr>
              <p:cNvSpPr/>
              <p:nvPr/>
            </p:nvSpPr>
            <p:spPr>
              <a:xfrm>
                <a:off x="5359400" y="1433513"/>
                <a:ext cx="26988" cy="25400"/>
              </a:xfrm>
              <a:custGeom>
                <a:avLst/>
                <a:gdLst/>
                <a:ahLst/>
                <a:cxnLst/>
                <a:rect l="l" t="t" r="r" b="b"/>
                <a:pathLst>
                  <a:path w="21" h="20" extrusionOk="0">
                    <a:moveTo>
                      <a:pt x="21" y="17"/>
                    </a:moveTo>
                    <a:cubicBezTo>
                      <a:pt x="21" y="20"/>
                      <a:pt x="15" y="19"/>
                      <a:pt x="15" y="19"/>
                    </a:cubicBezTo>
                    <a:cubicBezTo>
                      <a:pt x="10" y="19"/>
                      <a:pt x="0" y="14"/>
                      <a:pt x="0" y="8"/>
                    </a:cubicBezTo>
                    <a:cubicBezTo>
                      <a:pt x="0" y="0"/>
                      <a:pt x="21" y="8"/>
                      <a:pt x="21" y="17"/>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6" name="Google Shape;11010;p285">
                <a:extLst>
                  <a:ext uri="{FF2B5EF4-FFF2-40B4-BE49-F238E27FC236}">
                    <a16:creationId xmlns:a16="http://schemas.microsoft.com/office/drawing/2014/main" id="{01D265E2-E761-4BDD-9E2B-EB006F590948}"/>
                  </a:ext>
                </a:extLst>
              </p:cNvPr>
              <p:cNvSpPr/>
              <p:nvPr/>
            </p:nvSpPr>
            <p:spPr>
              <a:xfrm>
                <a:off x="5549900" y="1338263"/>
                <a:ext cx="25400" cy="17463"/>
              </a:xfrm>
              <a:custGeom>
                <a:avLst/>
                <a:gdLst/>
                <a:ahLst/>
                <a:cxnLst/>
                <a:rect l="l" t="t" r="r" b="b"/>
                <a:pathLst>
                  <a:path w="19" h="13" extrusionOk="0">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7" name="Google Shape;11011;p285">
                <a:extLst>
                  <a:ext uri="{FF2B5EF4-FFF2-40B4-BE49-F238E27FC236}">
                    <a16:creationId xmlns:a16="http://schemas.microsoft.com/office/drawing/2014/main" id="{662097C5-0790-42F5-81D3-54F2DEB1B452}"/>
                  </a:ext>
                </a:extLst>
              </p:cNvPr>
              <p:cNvSpPr/>
              <p:nvPr/>
            </p:nvSpPr>
            <p:spPr>
              <a:xfrm>
                <a:off x="6727825" y="1320800"/>
                <a:ext cx="53975" cy="22225"/>
              </a:xfrm>
              <a:custGeom>
                <a:avLst/>
                <a:gdLst/>
                <a:ahLst/>
                <a:cxnLst/>
                <a:rect l="l" t="t" r="r" b="b"/>
                <a:pathLst>
                  <a:path w="41" h="17" extrusionOk="0">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8" name="Google Shape;11012;p285">
                <a:extLst>
                  <a:ext uri="{FF2B5EF4-FFF2-40B4-BE49-F238E27FC236}">
                    <a16:creationId xmlns:a16="http://schemas.microsoft.com/office/drawing/2014/main" id="{433134A7-3827-457B-9A33-C1D1B4B47FC3}"/>
                  </a:ext>
                </a:extLst>
              </p:cNvPr>
              <p:cNvSpPr/>
              <p:nvPr/>
            </p:nvSpPr>
            <p:spPr>
              <a:xfrm>
                <a:off x="6832600" y="1266825"/>
                <a:ext cx="74613" cy="26988"/>
              </a:xfrm>
              <a:custGeom>
                <a:avLst/>
                <a:gdLst/>
                <a:ahLst/>
                <a:cxnLst/>
                <a:rect l="l" t="t" r="r" b="b"/>
                <a:pathLst>
                  <a:path w="56" h="20" extrusionOk="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sp>
            <p:nvSpPr>
              <p:cNvPr id="79" name="Google Shape;11013;p285">
                <a:extLst>
                  <a:ext uri="{FF2B5EF4-FFF2-40B4-BE49-F238E27FC236}">
                    <a16:creationId xmlns:a16="http://schemas.microsoft.com/office/drawing/2014/main" id="{A641F355-7C8F-48EF-B0E8-49F6336707C9}"/>
                  </a:ext>
                </a:extLst>
              </p:cNvPr>
              <p:cNvSpPr/>
              <p:nvPr/>
            </p:nvSpPr>
            <p:spPr>
              <a:xfrm>
                <a:off x="6726238" y="1303338"/>
                <a:ext cx="15875" cy="17463"/>
              </a:xfrm>
              <a:custGeom>
                <a:avLst/>
                <a:gdLst/>
                <a:ahLst/>
                <a:cxnLst/>
                <a:rect l="l" t="t" r="r" b="b"/>
                <a:pathLst>
                  <a:path w="12" h="13" extrusionOk="0">
                    <a:moveTo>
                      <a:pt x="12" y="7"/>
                    </a:moveTo>
                    <a:cubicBezTo>
                      <a:pt x="12" y="11"/>
                      <a:pt x="8" y="13"/>
                      <a:pt x="5" y="13"/>
                    </a:cubicBezTo>
                    <a:cubicBezTo>
                      <a:pt x="0" y="13"/>
                      <a:pt x="0" y="11"/>
                      <a:pt x="0" y="7"/>
                    </a:cubicBezTo>
                    <a:cubicBezTo>
                      <a:pt x="0" y="0"/>
                      <a:pt x="12" y="1"/>
                      <a:pt x="12" y="7"/>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chemeClr val="dk1"/>
                  </a:solidFill>
                  <a:latin typeface="Arial" panose="020B0604020202020204" pitchFamily="34" charset="0"/>
                  <a:ea typeface="Roboto Condensed"/>
                  <a:cs typeface="Arial" panose="020B0604020202020204" pitchFamily="34" charset="0"/>
                  <a:sym typeface="Roboto Condensed"/>
                </a:endParaRPr>
              </a:p>
            </p:txBody>
          </p:sp>
        </p:grpSp>
      </p:grpSp>
      <p:sp>
        <p:nvSpPr>
          <p:cNvPr id="180" name="TextBox 179">
            <a:extLst>
              <a:ext uri="{FF2B5EF4-FFF2-40B4-BE49-F238E27FC236}">
                <a16:creationId xmlns:a16="http://schemas.microsoft.com/office/drawing/2014/main" id="{6E928EF1-2710-4D8D-A5FF-09CD867A9B18}"/>
              </a:ext>
            </a:extLst>
          </p:cNvPr>
          <p:cNvSpPr txBox="1"/>
          <p:nvPr/>
        </p:nvSpPr>
        <p:spPr>
          <a:xfrm>
            <a:off x="462757" y="1180214"/>
            <a:ext cx="2855269" cy="1384995"/>
          </a:xfrm>
          <a:prstGeom prst="rect">
            <a:avLst/>
          </a:prstGeom>
          <a:noFill/>
          <a:ln>
            <a:noFill/>
          </a:ln>
        </p:spPr>
        <p:txBody>
          <a:bodyPr wrap="none" rtlCol="0">
            <a:spAutoFit/>
          </a:bodyPr>
          <a:lstStyle/>
          <a:p>
            <a:r>
              <a:rPr lang="ko-KR" altLang="en-US" sz="1400" b="1" dirty="0" smtClean="0">
                <a:solidFill>
                  <a:schemeClr val="accent1">
                    <a:lumMod val="75000"/>
                  </a:schemeClr>
                </a:solidFill>
                <a:latin typeface="Arial" panose="020B0604020202020204" pitchFamily="34" charset="0"/>
                <a:cs typeface="Arial" panose="020B0604020202020204" pitchFamily="34" charset="0"/>
              </a:rPr>
              <a:t>건선관절염의 </a:t>
            </a:r>
            <a:r>
              <a:rPr lang="ko-KR" altLang="en-US" sz="1400" b="1" dirty="0">
                <a:solidFill>
                  <a:schemeClr val="accent1">
                    <a:lumMod val="75000"/>
                  </a:schemeClr>
                </a:solidFill>
                <a:latin typeface="Arial" panose="020B0604020202020204" pitchFamily="34" charset="0"/>
                <a:cs typeface="Arial" panose="020B0604020202020204" pitchFamily="34" charset="0"/>
              </a:rPr>
              <a:t>전 세계 건강 부담</a:t>
            </a:r>
            <a:r>
              <a:rPr lang="en-MY" sz="1400" b="1" baseline="30000" dirty="0">
                <a:solidFill>
                  <a:schemeClr val="accent1">
                    <a:lumMod val="75000"/>
                  </a:schemeClr>
                </a:solidFill>
                <a:latin typeface="Arial" panose="020B0604020202020204" pitchFamily="34" charset="0"/>
                <a:cs typeface="Arial" panose="020B0604020202020204" pitchFamily="34" charset="0"/>
              </a:rPr>
              <a:t>1</a:t>
            </a:r>
            <a:r>
              <a:rPr lang="en-SG" sz="1400" b="1" dirty="0">
                <a:solidFill>
                  <a:schemeClr val="accent1">
                    <a:lumMod val="75000"/>
                  </a:schemeClr>
                </a:solidFill>
                <a:latin typeface="Arial" panose="020B0604020202020204" pitchFamily="34" charset="0"/>
                <a:cs typeface="Arial" panose="020B0604020202020204" pitchFamily="34" charset="0"/>
              </a:rPr>
              <a:t>*</a:t>
            </a:r>
          </a:p>
          <a:p>
            <a:endParaRPr lang="en-SG" sz="700" b="1" dirty="0">
              <a:latin typeface="Arial" panose="020B0604020202020204" pitchFamily="34" charset="0"/>
              <a:cs typeface="Arial" panose="020B0604020202020204" pitchFamily="34" charset="0"/>
            </a:endParaRPr>
          </a:p>
          <a:p>
            <a:r>
              <a:rPr lang="ko-KR" altLang="en-US" sz="1400" b="1" dirty="0">
                <a:latin typeface="Arial" panose="020B0604020202020204" pitchFamily="34" charset="0"/>
                <a:cs typeface="Arial" panose="020B0604020202020204" pitchFamily="34" charset="0"/>
              </a:rPr>
              <a:t>유병률</a:t>
            </a:r>
            <a:endParaRPr lang="en-US" altLang="ko-KR" sz="1400" b="1" dirty="0">
              <a:latin typeface="Arial" panose="020B0604020202020204" pitchFamily="34" charset="0"/>
              <a:cs typeface="Arial" panose="020B0604020202020204" pitchFamily="34" charset="0"/>
            </a:endParaRPr>
          </a:p>
          <a:p>
            <a:r>
              <a:rPr lang="ko-KR" altLang="en-US" sz="1400" dirty="0">
                <a:latin typeface="Arial" panose="020B0604020202020204" pitchFamily="34" charset="0"/>
                <a:cs typeface="Arial" panose="020B0604020202020204" pitchFamily="34" charset="0"/>
              </a:rPr>
              <a:t>피실험자 </a:t>
            </a:r>
            <a:r>
              <a:rPr lang="en-SG" sz="1400" dirty="0">
                <a:latin typeface="Arial" panose="020B0604020202020204" pitchFamily="34" charset="0"/>
                <a:cs typeface="Arial" panose="020B0604020202020204" pitchFamily="34" charset="0"/>
              </a:rPr>
              <a:t>100,000</a:t>
            </a:r>
            <a:r>
              <a:rPr lang="ko-KR" altLang="en-US" sz="1400" dirty="0">
                <a:latin typeface="Arial" panose="020B0604020202020204" pitchFamily="34" charset="0"/>
                <a:cs typeface="Arial" panose="020B0604020202020204" pitchFamily="34" charset="0"/>
              </a:rPr>
              <a:t>명 당 </a:t>
            </a:r>
            <a:r>
              <a:rPr lang="en-US" altLang="ko-KR" sz="1400" dirty="0">
                <a:latin typeface="Arial" panose="020B0604020202020204" pitchFamily="34" charset="0"/>
                <a:cs typeface="Arial" panose="020B0604020202020204" pitchFamily="34" charset="0"/>
              </a:rPr>
              <a:t>133</a:t>
            </a:r>
            <a:r>
              <a:rPr lang="ko-KR" altLang="en-US" sz="1400" dirty="0">
                <a:latin typeface="Arial" panose="020B0604020202020204" pitchFamily="34" charset="0"/>
                <a:cs typeface="Arial" panose="020B0604020202020204" pitchFamily="34" charset="0"/>
              </a:rPr>
              <a:t>명</a:t>
            </a:r>
            <a:r>
              <a:rPr lang="en-SG" sz="1400" dirty="0">
                <a:latin typeface="Arial" panose="020B0604020202020204" pitchFamily="34" charset="0"/>
                <a:cs typeface="Arial" panose="020B0604020202020204" pitchFamily="34" charset="0"/>
              </a:rPr>
              <a:t> </a:t>
            </a:r>
          </a:p>
          <a:p>
            <a:endParaRPr lang="en-SG" sz="700" dirty="0">
              <a:latin typeface="Arial" panose="020B0604020202020204" pitchFamily="34" charset="0"/>
              <a:cs typeface="Arial" panose="020B0604020202020204" pitchFamily="34" charset="0"/>
            </a:endParaRPr>
          </a:p>
          <a:p>
            <a:r>
              <a:rPr lang="ko-KR" altLang="en-US" sz="1400" b="1" dirty="0">
                <a:latin typeface="Arial" panose="020B0604020202020204" pitchFamily="34" charset="0"/>
                <a:cs typeface="Arial" panose="020B0604020202020204" pitchFamily="34" charset="0"/>
              </a:rPr>
              <a:t>발생률</a:t>
            </a:r>
            <a:endParaRPr lang="en-US" altLang="ko-KR" sz="1400" b="1" dirty="0">
              <a:latin typeface="Arial" panose="020B0604020202020204" pitchFamily="34" charset="0"/>
              <a:cs typeface="Arial" panose="020B0604020202020204" pitchFamily="34" charset="0"/>
            </a:endParaRPr>
          </a:p>
          <a:p>
            <a:r>
              <a:rPr lang="ko-KR" altLang="en-US" sz="1400" dirty="0">
                <a:latin typeface="Arial" panose="020B0604020202020204" pitchFamily="34" charset="0"/>
                <a:cs typeface="Arial" panose="020B0604020202020204" pitchFamily="34" charset="0"/>
              </a:rPr>
              <a:t>매년 </a:t>
            </a:r>
            <a:r>
              <a:rPr lang="en-SG" sz="1400" dirty="0">
                <a:latin typeface="Arial" panose="020B0604020202020204" pitchFamily="34" charset="0"/>
                <a:cs typeface="Arial" panose="020B0604020202020204" pitchFamily="34" charset="0"/>
              </a:rPr>
              <a:t>100,000</a:t>
            </a:r>
            <a:r>
              <a:rPr lang="ko-KR" altLang="en-US" sz="1400" dirty="0">
                <a:latin typeface="Arial" panose="020B0604020202020204" pitchFamily="34" charset="0"/>
                <a:cs typeface="Arial" panose="020B0604020202020204" pitchFamily="34" charset="0"/>
              </a:rPr>
              <a:t>명당 </a:t>
            </a:r>
            <a:r>
              <a:rPr lang="en-US" altLang="ko-KR" sz="1400" dirty="0">
                <a:latin typeface="Arial" panose="020B0604020202020204" pitchFamily="34" charset="0"/>
                <a:cs typeface="Arial" panose="020B0604020202020204" pitchFamily="34" charset="0"/>
              </a:rPr>
              <a:t>83</a:t>
            </a:r>
            <a:r>
              <a:rPr lang="ko-KR" altLang="en-US" sz="1400" dirty="0">
                <a:latin typeface="Arial" panose="020B0604020202020204" pitchFamily="34" charset="0"/>
                <a:cs typeface="Arial" panose="020B0604020202020204" pitchFamily="34" charset="0"/>
              </a:rPr>
              <a:t>명</a:t>
            </a:r>
            <a:endParaRPr lang="en-SG" sz="1400" dirty="0">
              <a:latin typeface="Arial" panose="020B0604020202020204" pitchFamily="34" charset="0"/>
              <a:cs typeface="Arial" panose="020B0604020202020204" pitchFamily="34" charset="0"/>
            </a:endParaRPr>
          </a:p>
        </p:txBody>
      </p:sp>
      <p:sp>
        <p:nvSpPr>
          <p:cNvPr id="181" name="TextBox 180">
            <a:extLst>
              <a:ext uri="{FF2B5EF4-FFF2-40B4-BE49-F238E27FC236}">
                <a16:creationId xmlns:a16="http://schemas.microsoft.com/office/drawing/2014/main" id="{E77D346A-1BC9-4993-89E3-C3F05E848212}"/>
              </a:ext>
            </a:extLst>
          </p:cNvPr>
          <p:cNvSpPr txBox="1"/>
          <p:nvPr/>
        </p:nvSpPr>
        <p:spPr>
          <a:xfrm>
            <a:off x="3795810" y="1416487"/>
            <a:ext cx="2330606" cy="523220"/>
          </a:xfrm>
          <a:prstGeom prst="rect">
            <a:avLst/>
          </a:prstGeom>
          <a:noFill/>
          <a:ln>
            <a:noFill/>
          </a:ln>
        </p:spPr>
        <p:txBody>
          <a:bodyPr wrap="square" rtlCol="0">
            <a:spAutoFit/>
          </a:bodyPr>
          <a:lstStyle/>
          <a:p>
            <a:pPr algn="ctr"/>
            <a:r>
              <a:rPr lang="ko-KR" altLang="en-US" sz="1400" b="1" dirty="0">
                <a:solidFill>
                  <a:schemeClr val="accent1">
                    <a:lumMod val="75000"/>
                  </a:schemeClr>
                </a:solidFill>
                <a:latin typeface="Arial" panose="020B0604020202020204" pitchFamily="34" charset="0"/>
                <a:cs typeface="Arial" panose="020B0604020202020204" pitchFamily="34" charset="0"/>
              </a:rPr>
              <a:t>건선 환자의 </a:t>
            </a:r>
            <a:r>
              <a:rPr lang="ko-KR" altLang="en-US" sz="1400" b="1" dirty="0" err="1" smtClean="0">
                <a:solidFill>
                  <a:schemeClr val="accent1">
                    <a:lumMod val="75000"/>
                  </a:schemeClr>
                </a:solidFill>
                <a:latin typeface="Arial" panose="020B0604020202020204" pitchFamily="34" charset="0"/>
                <a:cs typeface="Arial" panose="020B0604020202020204" pitchFamily="34" charset="0"/>
              </a:rPr>
              <a:t>건선관절염</a:t>
            </a:r>
            <a:r>
              <a:rPr lang="en-US" altLang="ko-KR" sz="1400" b="1" dirty="0" smtClean="0">
                <a:solidFill>
                  <a:schemeClr val="accent1">
                    <a:lumMod val="75000"/>
                  </a:schemeClr>
                </a:solidFill>
                <a:latin typeface="Arial" panose="020B0604020202020204" pitchFamily="34" charset="0"/>
                <a:cs typeface="Arial" panose="020B0604020202020204" pitchFamily="34" charset="0"/>
              </a:rPr>
              <a:t> </a:t>
            </a:r>
            <a:r>
              <a:rPr lang="ko-KR" altLang="en-US" sz="1400" b="1" dirty="0">
                <a:solidFill>
                  <a:schemeClr val="accent1">
                    <a:lumMod val="75000"/>
                  </a:schemeClr>
                </a:solidFill>
                <a:latin typeface="Arial" panose="020B0604020202020204" pitchFamily="34" charset="0"/>
                <a:cs typeface="Arial" panose="020B0604020202020204" pitchFamily="34" charset="0"/>
              </a:rPr>
              <a:t>유병률</a:t>
            </a:r>
            <a:r>
              <a:rPr lang="en-MY" sz="1400" b="1" baseline="30000" dirty="0">
                <a:solidFill>
                  <a:schemeClr val="accent1">
                    <a:lumMod val="75000"/>
                  </a:schemeClr>
                </a:solidFill>
                <a:latin typeface="Arial" panose="020B0604020202020204" pitchFamily="34" charset="0"/>
                <a:cs typeface="Arial" panose="020B0604020202020204" pitchFamily="34" charset="0"/>
              </a:rPr>
              <a:t>2-4</a:t>
            </a:r>
            <a:endParaRPr lang="en-SG" sz="1400" b="1" dirty="0">
              <a:solidFill>
                <a:schemeClr val="accent1">
                  <a:lumMod val="75000"/>
                </a:schemeClr>
              </a:solidFill>
              <a:latin typeface="Arial" panose="020B0604020202020204" pitchFamily="34" charset="0"/>
              <a:cs typeface="Arial" panose="020B0604020202020204" pitchFamily="34" charset="0"/>
            </a:endParaRPr>
          </a:p>
        </p:txBody>
      </p:sp>
      <p:pic>
        <p:nvPicPr>
          <p:cNvPr id="184" name="Graphic 183" descr="Marker">
            <a:extLst>
              <a:ext uri="{FF2B5EF4-FFF2-40B4-BE49-F238E27FC236}">
                <a16:creationId xmlns:a16="http://schemas.microsoft.com/office/drawing/2014/main" id="{3309FC53-AA1E-47C3-A9D9-7AB75FF16E9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5519098" y="2619985"/>
            <a:ext cx="144000" cy="144000"/>
          </a:xfrm>
          <a:prstGeom prst="rect">
            <a:avLst/>
          </a:prstGeom>
        </p:spPr>
      </p:pic>
      <p:pic>
        <p:nvPicPr>
          <p:cNvPr id="185" name="Graphic 184" descr="Marker">
            <a:extLst>
              <a:ext uri="{FF2B5EF4-FFF2-40B4-BE49-F238E27FC236}">
                <a16:creationId xmlns:a16="http://schemas.microsoft.com/office/drawing/2014/main" id="{381E54F1-809E-4BFF-9DB3-2B797B89C378}"/>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5317615" y="2614798"/>
            <a:ext cx="144000" cy="144000"/>
          </a:xfrm>
          <a:prstGeom prst="rect">
            <a:avLst/>
          </a:prstGeom>
        </p:spPr>
      </p:pic>
      <p:pic>
        <p:nvPicPr>
          <p:cNvPr id="186" name="Graphic 185" descr="Marker">
            <a:extLst>
              <a:ext uri="{FF2B5EF4-FFF2-40B4-BE49-F238E27FC236}">
                <a16:creationId xmlns:a16="http://schemas.microsoft.com/office/drawing/2014/main" id="{7C4C32BE-0575-4380-B2E3-B1F7C424831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4842785" y="2548969"/>
            <a:ext cx="144000" cy="144000"/>
          </a:xfrm>
          <a:prstGeom prst="rect">
            <a:avLst/>
          </a:prstGeom>
        </p:spPr>
      </p:pic>
      <p:pic>
        <p:nvPicPr>
          <p:cNvPr id="187" name="Graphic 186" descr="Marker">
            <a:extLst>
              <a:ext uri="{FF2B5EF4-FFF2-40B4-BE49-F238E27FC236}">
                <a16:creationId xmlns:a16="http://schemas.microsoft.com/office/drawing/2014/main" id="{B2434EF9-87F9-4547-A036-E3A6DD35BA2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5013659" y="2932156"/>
            <a:ext cx="144000" cy="144000"/>
          </a:xfrm>
          <a:prstGeom prst="rect">
            <a:avLst/>
          </a:prstGeom>
        </p:spPr>
      </p:pic>
      <p:sp>
        <p:nvSpPr>
          <p:cNvPr id="188" name="TextBox 187">
            <a:extLst>
              <a:ext uri="{FF2B5EF4-FFF2-40B4-BE49-F238E27FC236}">
                <a16:creationId xmlns:a16="http://schemas.microsoft.com/office/drawing/2014/main" id="{71240DEE-B1D2-4C7E-8885-34F657AA318D}"/>
              </a:ext>
            </a:extLst>
          </p:cNvPr>
          <p:cNvSpPr txBox="1"/>
          <p:nvPr/>
        </p:nvSpPr>
        <p:spPr>
          <a:xfrm>
            <a:off x="5586313" y="2558695"/>
            <a:ext cx="902827" cy="461665"/>
          </a:xfrm>
          <a:prstGeom prst="rect">
            <a:avLst/>
          </a:prstGeom>
          <a:noFill/>
          <a:ln>
            <a:noFill/>
          </a:ln>
        </p:spPr>
        <p:txBody>
          <a:bodyPr wrap="square" rtlCol="0">
            <a:spAutoFit/>
          </a:bodyPr>
          <a:lstStyle/>
          <a:p>
            <a:r>
              <a:rPr lang="ko-KR" altLang="en-US" sz="1200" b="1" dirty="0">
                <a:solidFill>
                  <a:schemeClr val="accent1">
                    <a:lumMod val="75000"/>
                  </a:schemeClr>
                </a:solidFill>
                <a:latin typeface="Arial" panose="020B0604020202020204" pitchFamily="34" charset="0"/>
                <a:cs typeface="Arial" panose="020B0604020202020204" pitchFamily="34" charset="0"/>
              </a:rPr>
              <a:t>일본</a:t>
            </a:r>
            <a:endParaRPr lang="en-SG" sz="1200" b="1" dirty="0">
              <a:solidFill>
                <a:schemeClr val="accent1">
                  <a:lumMod val="75000"/>
                </a:schemeClr>
              </a:solidFill>
              <a:latin typeface="Arial" panose="020B0604020202020204" pitchFamily="34" charset="0"/>
              <a:cs typeface="Arial" panose="020B0604020202020204" pitchFamily="34" charset="0"/>
            </a:endParaRPr>
          </a:p>
          <a:p>
            <a:r>
              <a:rPr lang="en-SG" sz="1200" b="1" dirty="0">
                <a:solidFill>
                  <a:schemeClr val="accent1">
                    <a:lumMod val="75000"/>
                  </a:schemeClr>
                </a:solidFill>
                <a:latin typeface="Arial" panose="020B0604020202020204" pitchFamily="34" charset="0"/>
                <a:cs typeface="Arial" panose="020B0604020202020204" pitchFamily="34" charset="0"/>
              </a:rPr>
              <a:t>8~20%</a:t>
            </a:r>
          </a:p>
        </p:txBody>
      </p:sp>
      <p:sp>
        <p:nvSpPr>
          <p:cNvPr id="189" name="TextBox 188">
            <a:extLst>
              <a:ext uri="{FF2B5EF4-FFF2-40B4-BE49-F238E27FC236}">
                <a16:creationId xmlns:a16="http://schemas.microsoft.com/office/drawing/2014/main" id="{3765B639-0A35-4B28-8255-C1F298D802DF}"/>
              </a:ext>
            </a:extLst>
          </p:cNvPr>
          <p:cNvSpPr txBox="1"/>
          <p:nvPr/>
        </p:nvSpPr>
        <p:spPr>
          <a:xfrm>
            <a:off x="4939019" y="2180807"/>
            <a:ext cx="902827" cy="461665"/>
          </a:xfrm>
          <a:prstGeom prst="rect">
            <a:avLst/>
          </a:prstGeom>
          <a:noFill/>
          <a:ln>
            <a:noFill/>
          </a:ln>
        </p:spPr>
        <p:txBody>
          <a:bodyPr wrap="square" rtlCol="0">
            <a:spAutoFit/>
          </a:bodyPr>
          <a:lstStyle/>
          <a:p>
            <a:pPr algn="ctr"/>
            <a:r>
              <a:rPr lang="ko-KR" altLang="en-US" sz="1200" b="1" dirty="0">
                <a:solidFill>
                  <a:schemeClr val="accent1">
                    <a:lumMod val="75000"/>
                  </a:schemeClr>
                </a:solidFill>
                <a:latin typeface="Arial" panose="020B0604020202020204" pitchFamily="34" charset="0"/>
                <a:cs typeface="Arial" panose="020B0604020202020204" pitchFamily="34" charset="0"/>
              </a:rPr>
              <a:t>한국</a:t>
            </a:r>
            <a:r>
              <a:rPr lang="en-SG" sz="1200" b="1" dirty="0">
                <a:solidFill>
                  <a:schemeClr val="accent1">
                    <a:lumMod val="75000"/>
                  </a:schemeClr>
                </a:solidFill>
                <a:latin typeface="Arial" panose="020B0604020202020204" pitchFamily="34" charset="0"/>
                <a:cs typeface="Arial" panose="020B0604020202020204" pitchFamily="34" charset="0"/>
              </a:rPr>
              <a:t> </a:t>
            </a:r>
          </a:p>
          <a:p>
            <a:pPr algn="ctr"/>
            <a:r>
              <a:rPr lang="en-SG" sz="1200" b="1" dirty="0">
                <a:solidFill>
                  <a:schemeClr val="accent1">
                    <a:lumMod val="75000"/>
                  </a:schemeClr>
                </a:solidFill>
                <a:latin typeface="Arial" panose="020B0604020202020204" pitchFamily="34" charset="0"/>
                <a:cs typeface="Arial" panose="020B0604020202020204" pitchFamily="34" charset="0"/>
              </a:rPr>
              <a:t>9~14%</a:t>
            </a:r>
          </a:p>
        </p:txBody>
      </p:sp>
      <p:sp>
        <p:nvSpPr>
          <p:cNvPr id="190" name="TextBox 189">
            <a:extLst>
              <a:ext uri="{FF2B5EF4-FFF2-40B4-BE49-F238E27FC236}">
                <a16:creationId xmlns:a16="http://schemas.microsoft.com/office/drawing/2014/main" id="{4E87E486-A7B9-4A47-8FCF-0F3A4F2DF4BE}"/>
              </a:ext>
            </a:extLst>
          </p:cNvPr>
          <p:cNvSpPr txBox="1"/>
          <p:nvPr/>
        </p:nvSpPr>
        <p:spPr>
          <a:xfrm>
            <a:off x="4018077" y="2378673"/>
            <a:ext cx="902827" cy="461665"/>
          </a:xfrm>
          <a:prstGeom prst="rect">
            <a:avLst/>
          </a:prstGeom>
          <a:noFill/>
          <a:ln>
            <a:noFill/>
          </a:ln>
        </p:spPr>
        <p:txBody>
          <a:bodyPr wrap="square" rtlCol="0">
            <a:spAutoFit/>
          </a:bodyPr>
          <a:lstStyle/>
          <a:p>
            <a:pPr algn="r"/>
            <a:r>
              <a:rPr lang="ko-KR" altLang="en-US" sz="1200" b="1" dirty="0">
                <a:solidFill>
                  <a:schemeClr val="accent1">
                    <a:lumMod val="75000"/>
                  </a:schemeClr>
                </a:solidFill>
                <a:latin typeface="Arial" panose="020B0604020202020204" pitchFamily="34" charset="0"/>
                <a:cs typeface="Arial" panose="020B0604020202020204" pitchFamily="34" charset="0"/>
              </a:rPr>
              <a:t>중국</a:t>
            </a:r>
            <a:endParaRPr lang="en-SG" sz="1200" b="1" dirty="0">
              <a:solidFill>
                <a:schemeClr val="accent1">
                  <a:lumMod val="75000"/>
                </a:schemeClr>
              </a:solidFill>
              <a:latin typeface="Arial" panose="020B0604020202020204" pitchFamily="34" charset="0"/>
              <a:cs typeface="Arial" panose="020B0604020202020204" pitchFamily="34" charset="0"/>
            </a:endParaRPr>
          </a:p>
          <a:p>
            <a:pPr algn="r"/>
            <a:r>
              <a:rPr lang="en-SG" sz="1200" b="1" dirty="0">
                <a:solidFill>
                  <a:schemeClr val="accent1">
                    <a:lumMod val="75000"/>
                  </a:schemeClr>
                </a:solidFill>
                <a:latin typeface="Arial" panose="020B0604020202020204" pitchFamily="34" charset="0"/>
                <a:cs typeface="Arial" panose="020B0604020202020204" pitchFamily="34" charset="0"/>
              </a:rPr>
              <a:t>5~7%</a:t>
            </a:r>
          </a:p>
        </p:txBody>
      </p:sp>
      <p:sp>
        <p:nvSpPr>
          <p:cNvPr id="191" name="TextBox 190">
            <a:extLst>
              <a:ext uri="{FF2B5EF4-FFF2-40B4-BE49-F238E27FC236}">
                <a16:creationId xmlns:a16="http://schemas.microsoft.com/office/drawing/2014/main" id="{9BD4A2AB-8048-4328-B46B-FA619BA11DA0}"/>
              </a:ext>
            </a:extLst>
          </p:cNvPr>
          <p:cNvSpPr txBox="1"/>
          <p:nvPr/>
        </p:nvSpPr>
        <p:spPr>
          <a:xfrm>
            <a:off x="4619657" y="3040761"/>
            <a:ext cx="902827" cy="461665"/>
          </a:xfrm>
          <a:prstGeom prst="rect">
            <a:avLst/>
          </a:prstGeom>
          <a:noFill/>
          <a:ln>
            <a:noFill/>
          </a:ln>
        </p:spPr>
        <p:txBody>
          <a:bodyPr wrap="square" rtlCol="0">
            <a:spAutoFit/>
          </a:bodyPr>
          <a:lstStyle/>
          <a:p>
            <a:pPr algn="ctr"/>
            <a:r>
              <a:rPr lang="ko-KR" altLang="en-US" sz="1200" b="1" dirty="0">
                <a:solidFill>
                  <a:schemeClr val="accent1">
                    <a:lumMod val="75000"/>
                  </a:schemeClr>
                </a:solidFill>
                <a:latin typeface="Arial" panose="020B0604020202020204" pitchFamily="34" charset="0"/>
                <a:cs typeface="Arial" panose="020B0604020202020204" pitchFamily="34" charset="0"/>
              </a:rPr>
              <a:t>대만</a:t>
            </a:r>
            <a:endParaRPr lang="en-SG" sz="1200" b="1" dirty="0">
              <a:solidFill>
                <a:schemeClr val="accent1">
                  <a:lumMod val="75000"/>
                </a:schemeClr>
              </a:solidFill>
              <a:latin typeface="Arial" panose="020B0604020202020204" pitchFamily="34" charset="0"/>
              <a:cs typeface="Arial" panose="020B0604020202020204" pitchFamily="34" charset="0"/>
            </a:endParaRPr>
          </a:p>
          <a:p>
            <a:pPr algn="ctr"/>
            <a:r>
              <a:rPr lang="en-SG" sz="1200" b="1" dirty="0">
                <a:solidFill>
                  <a:schemeClr val="accent1">
                    <a:lumMod val="75000"/>
                  </a:schemeClr>
                </a:solidFill>
                <a:latin typeface="Arial" panose="020B0604020202020204" pitchFamily="34" charset="0"/>
                <a:cs typeface="Arial" panose="020B0604020202020204" pitchFamily="34" charset="0"/>
              </a:rPr>
              <a:t>3~13%</a:t>
            </a:r>
          </a:p>
        </p:txBody>
      </p:sp>
      <p:pic>
        <p:nvPicPr>
          <p:cNvPr id="193" name="Graphic 192" descr="Marker">
            <a:extLst>
              <a:ext uri="{FF2B5EF4-FFF2-40B4-BE49-F238E27FC236}">
                <a16:creationId xmlns:a16="http://schemas.microsoft.com/office/drawing/2014/main" id="{48AA9B7C-2AC8-4F7D-8E15-E52DC3906DF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5405846" y="3701273"/>
            <a:ext cx="144000" cy="144000"/>
          </a:xfrm>
          <a:prstGeom prst="rect">
            <a:avLst/>
          </a:prstGeom>
        </p:spPr>
      </p:pic>
      <p:sp>
        <p:nvSpPr>
          <p:cNvPr id="194" name="TextBox 193">
            <a:extLst>
              <a:ext uri="{FF2B5EF4-FFF2-40B4-BE49-F238E27FC236}">
                <a16:creationId xmlns:a16="http://schemas.microsoft.com/office/drawing/2014/main" id="{BCEE64B0-60B8-4D3A-A7E1-D24A95554F41}"/>
              </a:ext>
            </a:extLst>
          </p:cNvPr>
          <p:cNvSpPr txBox="1"/>
          <p:nvPr/>
        </p:nvSpPr>
        <p:spPr>
          <a:xfrm>
            <a:off x="5473061" y="3639983"/>
            <a:ext cx="902827" cy="461665"/>
          </a:xfrm>
          <a:prstGeom prst="rect">
            <a:avLst/>
          </a:prstGeom>
          <a:noFill/>
          <a:ln>
            <a:noFill/>
          </a:ln>
        </p:spPr>
        <p:txBody>
          <a:bodyPr wrap="square" rtlCol="0">
            <a:spAutoFit/>
          </a:bodyPr>
          <a:lstStyle/>
          <a:p>
            <a:r>
              <a:rPr lang="ko-KR" altLang="en-US" sz="1200" b="1" dirty="0">
                <a:solidFill>
                  <a:schemeClr val="accent1">
                    <a:lumMod val="75000"/>
                  </a:schemeClr>
                </a:solidFill>
                <a:latin typeface="Arial" panose="020B0604020202020204" pitchFamily="34" charset="0"/>
                <a:cs typeface="Arial" panose="020B0604020202020204" pitchFamily="34" charset="0"/>
              </a:rPr>
              <a:t>호주</a:t>
            </a:r>
            <a:endParaRPr lang="en-SG" sz="1200" b="1" dirty="0">
              <a:solidFill>
                <a:schemeClr val="accent1">
                  <a:lumMod val="75000"/>
                </a:schemeClr>
              </a:solidFill>
              <a:latin typeface="Arial" panose="020B0604020202020204" pitchFamily="34" charset="0"/>
              <a:cs typeface="Arial" panose="020B0604020202020204" pitchFamily="34" charset="0"/>
            </a:endParaRPr>
          </a:p>
          <a:p>
            <a:r>
              <a:rPr lang="en-SG" sz="1200" b="1" dirty="0">
                <a:solidFill>
                  <a:schemeClr val="accent1">
                    <a:lumMod val="75000"/>
                  </a:schemeClr>
                </a:solidFill>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3730351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smtClean="0"/>
              <a:t>건선관절염과 </a:t>
            </a:r>
            <a:r>
              <a:rPr lang="ko-KR" altLang="en-US" dirty="0"/>
              <a:t>건선의 연관성</a:t>
            </a:r>
            <a:endParaRPr lang="en-SG"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745201"/>
            <a:ext cx="4050192" cy="398299"/>
          </a:xfrm>
        </p:spPr>
        <p:txBody>
          <a:bodyPr>
            <a:normAutofit/>
          </a:bodyPr>
          <a:lstStyle/>
          <a:p>
            <a:r>
              <a:rPr lang="en-US" dirty="0"/>
              <a:t>PsA, </a:t>
            </a:r>
            <a:r>
              <a:rPr lang="ko-KR" altLang="en-US" dirty="0" err="1"/>
              <a:t>건선관절염</a:t>
            </a:r>
            <a:endParaRPr lang="en-US" dirty="0"/>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651375"/>
            <a:ext cx="4029441" cy="492125"/>
          </a:xfrm>
        </p:spPr>
        <p:txBody>
          <a:bodyPr>
            <a:normAutofit/>
          </a:bodyPr>
          <a:lstStyle/>
          <a:p>
            <a:r>
              <a:rPr lang="en-SG" dirty="0"/>
              <a:t>1. </a:t>
            </a:r>
            <a:r>
              <a:rPr lang="en-US" dirty="0"/>
              <a:t>Giannelli A. Rheumatol Ther 2019; 6:5-21.</a:t>
            </a:r>
          </a:p>
          <a:p>
            <a:r>
              <a:rPr lang="en-US" dirty="0"/>
              <a:t>2. Catanoso M, et al. </a:t>
            </a:r>
            <a:r>
              <a:rPr lang="en-US" dirty="0" err="1"/>
              <a:t>Reumatismo</a:t>
            </a:r>
            <a:r>
              <a:rPr lang="en-US" dirty="0"/>
              <a:t> 2012;64:66-70. </a:t>
            </a:r>
            <a:endParaRPr lang="en-SG" dirty="0"/>
          </a:p>
          <a:p>
            <a:r>
              <a:rPr lang="en-SG" dirty="0"/>
              <a:t>3. National Psoriasis Foundation. (</a:t>
            </a:r>
            <a:r>
              <a:rPr lang="en-SG" dirty="0">
                <a:hlinkClick r:id="rId3"/>
              </a:rPr>
              <a:t>https://www.psoriasis.org/about-psoriatic-arthritis</a:t>
            </a:r>
            <a:r>
              <a:rPr lang="en-SG" dirty="0"/>
              <a:t>)</a:t>
            </a:r>
          </a:p>
        </p:txBody>
      </p:sp>
      <p:graphicFrame>
        <p:nvGraphicFramePr>
          <p:cNvPr id="12" name="Chart 11">
            <a:extLst>
              <a:ext uri="{FF2B5EF4-FFF2-40B4-BE49-F238E27FC236}">
                <a16:creationId xmlns:a16="http://schemas.microsoft.com/office/drawing/2014/main" id="{74D8E492-B7E9-4C2E-80C0-30EC8409ED71}"/>
              </a:ext>
            </a:extLst>
          </p:cNvPr>
          <p:cNvGraphicFramePr/>
          <p:nvPr/>
        </p:nvGraphicFramePr>
        <p:xfrm>
          <a:off x="203808" y="1537996"/>
          <a:ext cx="3145725" cy="160655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022A5BC8-9849-4C87-9F1A-CD4A6AF67D1A}"/>
              </a:ext>
            </a:extLst>
          </p:cNvPr>
          <p:cNvSpPr txBox="1"/>
          <p:nvPr/>
        </p:nvSpPr>
        <p:spPr>
          <a:xfrm>
            <a:off x="744978" y="1196484"/>
            <a:ext cx="2292615" cy="630942"/>
          </a:xfrm>
          <a:prstGeom prst="rect">
            <a:avLst/>
          </a:prstGeom>
          <a:noFill/>
          <a:ln>
            <a:noFill/>
          </a:ln>
        </p:spPr>
        <p:txBody>
          <a:bodyPr wrap="none" rtlCol="0">
            <a:spAutoFit/>
          </a:bodyPr>
          <a:lstStyle/>
          <a:p>
            <a:r>
              <a:rPr lang="en-SG" sz="1400" b="1" dirty="0">
                <a:solidFill>
                  <a:schemeClr val="accent1">
                    <a:lumMod val="75000"/>
                  </a:schemeClr>
                </a:solidFill>
                <a:latin typeface="Arial" panose="020B0604020202020204" pitchFamily="34" charset="0"/>
                <a:cs typeface="Arial" panose="020B0604020202020204" pitchFamily="34" charset="0"/>
              </a:rPr>
              <a:t>         </a:t>
            </a:r>
            <a:r>
              <a:rPr lang="ko-KR" altLang="en-US" sz="1400" b="1" dirty="0" smtClean="0">
                <a:solidFill>
                  <a:schemeClr val="accent1">
                    <a:lumMod val="75000"/>
                  </a:schemeClr>
                </a:solidFill>
                <a:latin typeface="Arial" panose="020B0604020202020204" pitchFamily="34" charset="0"/>
                <a:cs typeface="Arial" panose="020B0604020202020204" pitchFamily="34" charset="0"/>
              </a:rPr>
              <a:t>건선관절염의 </a:t>
            </a:r>
            <a:r>
              <a:rPr lang="ko-KR" altLang="en-US" sz="1400" b="1" dirty="0">
                <a:solidFill>
                  <a:schemeClr val="accent1">
                    <a:lumMod val="75000"/>
                  </a:schemeClr>
                </a:solidFill>
                <a:latin typeface="Arial" panose="020B0604020202020204" pitchFamily="34" charset="0"/>
                <a:cs typeface="Arial" panose="020B0604020202020204" pitchFamily="34" charset="0"/>
              </a:rPr>
              <a:t>영향</a:t>
            </a:r>
            <a:r>
              <a:rPr lang="en-MY" sz="1400" b="1" baseline="30000" dirty="0">
                <a:solidFill>
                  <a:schemeClr val="accent1">
                    <a:lumMod val="75000"/>
                  </a:schemeClr>
                </a:solidFill>
                <a:latin typeface="Arial" panose="020B0604020202020204" pitchFamily="34" charset="0"/>
                <a:cs typeface="Arial" panose="020B0604020202020204" pitchFamily="34" charset="0"/>
              </a:rPr>
              <a:t>1-2</a:t>
            </a:r>
            <a:endParaRPr lang="en-SG" sz="1400" b="1" dirty="0">
              <a:solidFill>
                <a:schemeClr val="accent1">
                  <a:lumMod val="75000"/>
                </a:schemeClr>
              </a:solidFill>
              <a:latin typeface="Arial" panose="020B0604020202020204" pitchFamily="34" charset="0"/>
              <a:cs typeface="Arial" panose="020B0604020202020204" pitchFamily="34" charset="0"/>
            </a:endParaRPr>
          </a:p>
          <a:p>
            <a:endParaRPr lang="en-SG" sz="700" b="1" dirty="0">
              <a:latin typeface="Arial" panose="020B0604020202020204" pitchFamily="34" charset="0"/>
              <a:cs typeface="Arial" panose="020B0604020202020204" pitchFamily="34" charset="0"/>
            </a:endParaRPr>
          </a:p>
          <a:p>
            <a:endParaRPr lang="en-SG" sz="14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DE69456-674F-49A0-A373-62AC52A79323}"/>
              </a:ext>
            </a:extLst>
          </p:cNvPr>
          <p:cNvSpPr txBox="1"/>
          <p:nvPr/>
        </p:nvSpPr>
        <p:spPr>
          <a:xfrm>
            <a:off x="1469292" y="3302699"/>
            <a:ext cx="2468946" cy="276999"/>
          </a:xfrm>
          <a:prstGeom prst="rect">
            <a:avLst/>
          </a:prstGeom>
          <a:noFill/>
          <a:ln>
            <a:noFill/>
          </a:ln>
        </p:spPr>
        <p:txBody>
          <a:bodyPr wrap="none" rtlCol="0">
            <a:spAutoFit/>
          </a:bodyPr>
          <a:lstStyle/>
          <a:p>
            <a:r>
              <a:rPr lang="ko-KR" altLang="en-US" sz="1200" dirty="0" smtClean="0">
                <a:latin typeface="Arial" panose="020B0604020202020204" pitchFamily="34" charset="0"/>
                <a:cs typeface="Arial" panose="020B0604020202020204" pitchFamily="34" charset="0"/>
              </a:rPr>
              <a:t>건선이 건선관절염보다 먼저 발병</a:t>
            </a:r>
            <a:endParaRPr lang="en-SG" sz="12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2A2169D-5C96-48D3-A071-D83B718A9E5E}"/>
              </a:ext>
            </a:extLst>
          </p:cNvPr>
          <p:cNvSpPr txBox="1"/>
          <p:nvPr/>
        </p:nvSpPr>
        <p:spPr>
          <a:xfrm>
            <a:off x="1452820" y="4136361"/>
            <a:ext cx="1502334" cy="276999"/>
          </a:xfrm>
          <a:prstGeom prst="rect">
            <a:avLst/>
          </a:prstGeom>
          <a:noFill/>
          <a:ln>
            <a:noFill/>
          </a:ln>
        </p:spPr>
        <p:txBody>
          <a:bodyPr wrap="none" rtlCol="0">
            <a:spAutoFit/>
          </a:bodyPr>
          <a:lstStyle/>
          <a:p>
            <a:r>
              <a:rPr lang="ko-KR" altLang="en-US" sz="1200" dirty="0">
                <a:latin typeface="Arial" panose="020B0604020202020204" pitchFamily="34" charset="0"/>
                <a:cs typeface="Arial" panose="020B0604020202020204" pitchFamily="34" charset="0"/>
              </a:rPr>
              <a:t>동시에 증상이 보임</a:t>
            </a:r>
            <a:endParaRPr lang="en-SG"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9CEF039-4813-43A3-8913-BB89A8185968}"/>
              </a:ext>
            </a:extLst>
          </p:cNvPr>
          <p:cNvSpPr txBox="1"/>
          <p:nvPr/>
        </p:nvSpPr>
        <p:spPr>
          <a:xfrm>
            <a:off x="1452820" y="3719530"/>
            <a:ext cx="2468946" cy="276999"/>
          </a:xfrm>
          <a:prstGeom prst="rect">
            <a:avLst/>
          </a:prstGeom>
          <a:noFill/>
          <a:ln>
            <a:noFill/>
          </a:ln>
        </p:spPr>
        <p:txBody>
          <a:bodyPr wrap="none" rtlCol="0">
            <a:spAutoFit/>
          </a:bodyPr>
          <a:lstStyle/>
          <a:p>
            <a:r>
              <a:rPr lang="ko-KR" altLang="en-US" sz="1200" dirty="0" smtClean="0">
                <a:latin typeface="Arial" panose="020B0604020202020204" pitchFamily="34" charset="0"/>
                <a:cs typeface="Arial" panose="020B0604020202020204" pitchFamily="34" charset="0"/>
              </a:rPr>
              <a:t>건선관절염이 건선보다 먼저 발병</a:t>
            </a:r>
            <a:endParaRPr lang="en-SG" sz="12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FE7F8A05-D3AD-4B25-80D1-F5F728478C2B}"/>
              </a:ext>
            </a:extLst>
          </p:cNvPr>
          <p:cNvSpPr txBox="1"/>
          <p:nvPr/>
        </p:nvSpPr>
        <p:spPr>
          <a:xfrm>
            <a:off x="525813" y="3214019"/>
            <a:ext cx="697627" cy="400110"/>
          </a:xfrm>
          <a:prstGeom prst="rect">
            <a:avLst/>
          </a:prstGeom>
          <a:noFill/>
          <a:ln>
            <a:noFill/>
          </a:ln>
        </p:spPr>
        <p:txBody>
          <a:bodyPr wrap="none" rtlCol="0">
            <a:spAutoFit/>
          </a:bodyPr>
          <a:lstStyle/>
          <a:p>
            <a:r>
              <a:rPr lang="en-SG" sz="2000" b="1" dirty="0">
                <a:solidFill>
                  <a:srgbClr val="652C74"/>
                </a:solidFill>
                <a:latin typeface="Arial" panose="020B0604020202020204" pitchFamily="34" charset="0"/>
                <a:cs typeface="Arial" panose="020B0604020202020204" pitchFamily="34" charset="0"/>
              </a:rPr>
              <a:t>85%</a:t>
            </a:r>
          </a:p>
        </p:txBody>
      </p:sp>
      <p:sp>
        <p:nvSpPr>
          <p:cNvPr id="20" name="TextBox 19">
            <a:extLst>
              <a:ext uri="{FF2B5EF4-FFF2-40B4-BE49-F238E27FC236}">
                <a16:creationId xmlns:a16="http://schemas.microsoft.com/office/drawing/2014/main" id="{320986B5-F549-484E-81A6-88BAD298B193}"/>
              </a:ext>
            </a:extLst>
          </p:cNvPr>
          <p:cNvSpPr txBox="1"/>
          <p:nvPr/>
        </p:nvSpPr>
        <p:spPr>
          <a:xfrm>
            <a:off x="412000" y="3622804"/>
            <a:ext cx="989373" cy="400110"/>
          </a:xfrm>
          <a:prstGeom prst="rect">
            <a:avLst/>
          </a:prstGeom>
          <a:noFill/>
          <a:ln>
            <a:noFill/>
          </a:ln>
        </p:spPr>
        <p:txBody>
          <a:bodyPr wrap="none" rtlCol="0">
            <a:spAutoFit/>
          </a:bodyPr>
          <a:lstStyle/>
          <a:p>
            <a:r>
              <a:rPr lang="en-SG" sz="2000" b="1" dirty="0">
                <a:solidFill>
                  <a:srgbClr val="4771AA"/>
                </a:solidFill>
                <a:latin typeface="Arial" panose="020B0604020202020204" pitchFamily="34" charset="0"/>
                <a:cs typeface="Arial" panose="020B0604020202020204" pitchFamily="34" charset="0"/>
              </a:rPr>
              <a:t>5~10%</a:t>
            </a:r>
          </a:p>
        </p:txBody>
      </p:sp>
      <p:sp>
        <p:nvSpPr>
          <p:cNvPr id="21" name="TextBox 20">
            <a:extLst>
              <a:ext uri="{FF2B5EF4-FFF2-40B4-BE49-F238E27FC236}">
                <a16:creationId xmlns:a16="http://schemas.microsoft.com/office/drawing/2014/main" id="{F530D288-7A4C-457F-8AA8-B36EBEED5738}"/>
              </a:ext>
            </a:extLst>
          </p:cNvPr>
          <p:cNvSpPr txBox="1"/>
          <p:nvPr/>
        </p:nvSpPr>
        <p:spPr>
          <a:xfrm>
            <a:off x="412000" y="4031589"/>
            <a:ext cx="989373" cy="400110"/>
          </a:xfrm>
          <a:prstGeom prst="rect">
            <a:avLst/>
          </a:prstGeom>
          <a:noFill/>
          <a:ln>
            <a:noFill/>
          </a:ln>
        </p:spPr>
        <p:txBody>
          <a:bodyPr wrap="none" rtlCol="0">
            <a:spAutoFit/>
          </a:bodyPr>
          <a:lstStyle/>
          <a:p>
            <a:r>
              <a:rPr lang="en-SG" sz="2000" b="1" dirty="0">
                <a:solidFill>
                  <a:srgbClr val="D96B2B"/>
                </a:solidFill>
                <a:latin typeface="Arial" panose="020B0604020202020204" pitchFamily="34" charset="0"/>
                <a:cs typeface="Arial" panose="020B0604020202020204" pitchFamily="34" charset="0"/>
              </a:rPr>
              <a:t>5~10%</a:t>
            </a:r>
          </a:p>
        </p:txBody>
      </p:sp>
      <p:sp>
        <p:nvSpPr>
          <p:cNvPr id="29" name="Content Placeholder 2">
            <a:extLst>
              <a:ext uri="{FF2B5EF4-FFF2-40B4-BE49-F238E27FC236}">
                <a16:creationId xmlns:a16="http://schemas.microsoft.com/office/drawing/2014/main" id="{27D7450B-C3F2-40AC-83F5-BB676D4636E8}"/>
              </a:ext>
            </a:extLst>
          </p:cNvPr>
          <p:cNvSpPr>
            <a:spLocks noGrp="1"/>
          </p:cNvSpPr>
          <p:nvPr>
            <p:ph idx="1"/>
          </p:nvPr>
        </p:nvSpPr>
        <p:spPr>
          <a:xfrm>
            <a:off x="3890703" y="1207911"/>
            <a:ext cx="4613006" cy="3223788"/>
          </a:xfrm>
        </p:spPr>
        <p:txBody>
          <a:bodyPr>
            <a:normAutofit/>
          </a:bodyPr>
          <a:lstStyle/>
          <a:p>
            <a:pPr lvl="0">
              <a:lnSpc>
                <a:spcPct val="150000"/>
              </a:lnSpc>
              <a:spcAft>
                <a:spcPts val="500"/>
              </a:spcAft>
            </a:pPr>
            <a:r>
              <a:rPr lang="ko-KR" altLang="en-US" dirty="0" smtClean="0"/>
              <a:t>건선관절염은 건선 발병 </a:t>
            </a:r>
            <a:r>
              <a:rPr lang="ko-KR" altLang="en-US" dirty="0"/>
              <a:t>후 </a:t>
            </a:r>
            <a:r>
              <a:rPr lang="en-US" altLang="ko-KR" dirty="0"/>
              <a:t>10</a:t>
            </a:r>
            <a:r>
              <a:rPr lang="ko-KR" altLang="en-US" dirty="0"/>
              <a:t>년 이내에 발병하는 경우가 </a:t>
            </a:r>
            <a:r>
              <a:rPr lang="ko-KR" altLang="en-US" dirty="0" smtClean="0"/>
              <a:t>많다</a:t>
            </a:r>
            <a:r>
              <a:rPr lang="en-US" altLang="ko-KR" dirty="0"/>
              <a:t>.</a:t>
            </a:r>
            <a:r>
              <a:rPr lang="en-US" baseline="30000" dirty="0"/>
              <a:t>1,3</a:t>
            </a:r>
          </a:p>
          <a:p>
            <a:pPr lvl="0">
              <a:lnSpc>
                <a:spcPct val="150000"/>
              </a:lnSpc>
              <a:spcAft>
                <a:spcPts val="500"/>
              </a:spcAft>
            </a:pPr>
            <a:r>
              <a:rPr lang="ko-KR" altLang="en-US" dirty="0"/>
              <a:t>건선 환자의 최대 </a:t>
            </a:r>
            <a:r>
              <a:rPr lang="en-US" altLang="ko-KR" dirty="0"/>
              <a:t>30</a:t>
            </a:r>
            <a:r>
              <a:rPr lang="en-US" altLang="ko-KR" dirty="0" smtClean="0"/>
              <a:t>%</a:t>
            </a:r>
            <a:r>
              <a:rPr lang="ko-KR" altLang="en-US" dirty="0" smtClean="0"/>
              <a:t>에서 건선관절염이 발생한다</a:t>
            </a:r>
            <a:r>
              <a:rPr lang="en-US" altLang="ko-KR" dirty="0" smtClean="0"/>
              <a:t>.</a:t>
            </a:r>
            <a:r>
              <a:rPr lang="en-US" baseline="30000" dirty="0"/>
              <a:t>1</a:t>
            </a:r>
            <a:endParaRPr lang="en-US" dirty="0"/>
          </a:p>
          <a:p>
            <a:pPr lvl="0">
              <a:lnSpc>
                <a:spcPct val="150000"/>
              </a:lnSpc>
              <a:spcAft>
                <a:spcPts val="500"/>
              </a:spcAft>
            </a:pPr>
            <a:r>
              <a:rPr lang="ko-KR" altLang="en-US" dirty="0"/>
              <a:t>건선과 </a:t>
            </a:r>
            <a:r>
              <a:rPr lang="ko-KR" altLang="en-US" dirty="0" smtClean="0"/>
              <a:t>건선관절염의 </a:t>
            </a:r>
            <a:r>
              <a:rPr lang="ko-KR" altLang="en-US" dirty="0" err="1" smtClean="0"/>
              <a:t>중증도는</a:t>
            </a:r>
            <a:r>
              <a:rPr lang="ko-KR" altLang="en-US" dirty="0" smtClean="0"/>
              <a:t> 서로 </a:t>
            </a:r>
            <a:r>
              <a:rPr lang="ko-KR" altLang="en-US" dirty="0"/>
              <a:t>상관관계가 있는 것은 </a:t>
            </a:r>
            <a:r>
              <a:rPr lang="ko-KR" altLang="en-US" dirty="0" smtClean="0"/>
              <a:t>아니다</a:t>
            </a:r>
            <a:r>
              <a:rPr lang="en-US" altLang="ko-KR" dirty="0" smtClean="0"/>
              <a:t>. </a:t>
            </a:r>
            <a:r>
              <a:rPr lang="ko-KR" altLang="en-US" dirty="0" smtClean="0"/>
              <a:t>심한 건선 환자가 반드시 심한 건선관절염이 생기는 것은 아니며</a:t>
            </a:r>
            <a:r>
              <a:rPr lang="en-US" altLang="ko-KR" dirty="0" smtClean="0"/>
              <a:t>, </a:t>
            </a:r>
            <a:r>
              <a:rPr lang="ko-KR" altLang="en-US" dirty="0" smtClean="0"/>
              <a:t>피부 병변이 거의 없는 건선환자라도</a:t>
            </a:r>
            <a:r>
              <a:rPr lang="en-US" altLang="ko-KR" dirty="0" smtClean="0"/>
              <a:t>, </a:t>
            </a:r>
            <a:r>
              <a:rPr lang="ko-KR" altLang="en-US" dirty="0" smtClean="0"/>
              <a:t>심한 건선관절염이 생길 수 있다</a:t>
            </a:r>
            <a:r>
              <a:rPr lang="en-US" altLang="ko-KR" dirty="0" smtClean="0"/>
              <a:t>.</a:t>
            </a:r>
            <a:r>
              <a:rPr lang="en-US" baseline="30000" dirty="0"/>
              <a:t>3</a:t>
            </a:r>
            <a:endParaRPr lang="en-SG" dirty="0"/>
          </a:p>
        </p:txBody>
      </p:sp>
    </p:spTree>
    <p:extLst>
      <p:ext uri="{BB962C8B-B14F-4D97-AF65-F5344CB8AC3E}">
        <p14:creationId xmlns:p14="http://schemas.microsoft.com/office/powerpoint/2010/main" val="3559793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err="1" smtClean="0"/>
              <a:t>건선관절염</a:t>
            </a:r>
            <a:r>
              <a:rPr lang="en-SG" dirty="0" smtClean="0"/>
              <a:t> </a:t>
            </a:r>
            <a:r>
              <a:rPr lang="ko-KR" altLang="en-US" dirty="0"/>
              <a:t>질병 과정</a:t>
            </a:r>
            <a:endParaRPr lang="en-SG"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745201"/>
            <a:ext cx="4050192" cy="398299"/>
          </a:xfrm>
        </p:spPr>
        <p:txBody>
          <a:bodyPr>
            <a:normAutofit/>
          </a:bodyPr>
          <a:lstStyle/>
          <a:p>
            <a:r>
              <a:rPr lang="en-US" dirty="0"/>
              <a:t>PsA, </a:t>
            </a:r>
            <a:r>
              <a:rPr lang="ko-KR" altLang="en-US" dirty="0" err="1"/>
              <a:t>건선관절염</a:t>
            </a:r>
            <a:r>
              <a:rPr lang="en-US" dirty="0"/>
              <a:t>.</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624570" y="4651375"/>
            <a:ext cx="4029441" cy="492125"/>
          </a:xfrm>
        </p:spPr>
        <p:txBody>
          <a:bodyPr>
            <a:normAutofit/>
          </a:bodyPr>
          <a:lstStyle/>
          <a:p>
            <a:r>
              <a:rPr lang="en-SG" dirty="0"/>
              <a:t>1. Gottlieb A, et al. </a:t>
            </a:r>
            <a:r>
              <a:rPr lang="en-US" dirty="0"/>
              <a:t>J Am Acad Dermatol 2008;58:851-864.</a:t>
            </a:r>
            <a:endParaRPr lang="en-SG" dirty="0"/>
          </a:p>
          <a:p>
            <a:r>
              <a:rPr lang="en-SG" dirty="0"/>
              <a:t>2.  </a:t>
            </a:r>
            <a:r>
              <a:rPr lang="en-US" dirty="0"/>
              <a:t>Giannelli A. Rheumatol Ther 2019; 6:5-21.</a:t>
            </a:r>
          </a:p>
          <a:p>
            <a:r>
              <a:rPr lang="en-SG" dirty="0"/>
              <a:t>3.</a:t>
            </a:r>
            <a:r>
              <a:rPr lang="en-US" dirty="0"/>
              <a:t> Gladman DD, et al. Ann Rheum Dis 2005;64Suppl 2:ii14-17. </a:t>
            </a:r>
            <a:endParaRPr lang="en-SG" dirty="0"/>
          </a:p>
          <a:p>
            <a:endParaRPr lang="en-SG" dirty="0"/>
          </a:p>
        </p:txBody>
      </p:sp>
      <p:grpSp>
        <p:nvGrpSpPr>
          <p:cNvPr id="48" name="Group 47">
            <a:extLst>
              <a:ext uri="{FF2B5EF4-FFF2-40B4-BE49-F238E27FC236}">
                <a16:creationId xmlns:a16="http://schemas.microsoft.com/office/drawing/2014/main" id="{F16D9713-F6D8-4C92-B4FC-C6E00DEF14BC}"/>
              </a:ext>
            </a:extLst>
          </p:cNvPr>
          <p:cNvGrpSpPr/>
          <p:nvPr/>
        </p:nvGrpSpPr>
        <p:grpSpPr>
          <a:xfrm>
            <a:off x="732528" y="1097152"/>
            <a:ext cx="3488952" cy="1132463"/>
            <a:chOff x="305808" y="1097152"/>
            <a:chExt cx="3488952" cy="1132463"/>
          </a:xfrm>
        </p:grpSpPr>
        <p:sp>
          <p:nvSpPr>
            <p:cNvPr id="8" name="TextBox 7">
              <a:extLst>
                <a:ext uri="{FF2B5EF4-FFF2-40B4-BE49-F238E27FC236}">
                  <a16:creationId xmlns:a16="http://schemas.microsoft.com/office/drawing/2014/main" id="{A017108B-042C-4AE3-BA78-E587F5D618B1}"/>
                </a:ext>
              </a:extLst>
            </p:cNvPr>
            <p:cNvSpPr txBox="1"/>
            <p:nvPr/>
          </p:nvSpPr>
          <p:spPr>
            <a:xfrm>
              <a:off x="621205" y="1259471"/>
              <a:ext cx="3008826" cy="461665"/>
            </a:xfrm>
            <a:prstGeom prst="rect">
              <a:avLst/>
            </a:prstGeom>
            <a:noFill/>
            <a:ln>
              <a:noFill/>
            </a:ln>
          </p:spPr>
          <p:txBody>
            <a:bodyPr wrap="square" rtlCol="0">
              <a:spAutoFit/>
            </a:bodyPr>
            <a:lstStyle/>
            <a:p>
              <a:pPr algn="ctr"/>
              <a:r>
                <a:rPr lang="ko-KR" altLang="en-US" sz="1200" dirty="0" smtClean="0">
                  <a:latin typeface="Arial" panose="020B0604020202020204" pitchFamily="34" charset="0"/>
                  <a:cs typeface="Arial" panose="020B0604020202020204" pitchFamily="34" charset="0"/>
                </a:rPr>
                <a:t>건선관절염은 </a:t>
              </a:r>
              <a:r>
                <a:rPr lang="ko-KR" altLang="en-US" sz="1200" dirty="0">
                  <a:latin typeface="Arial" panose="020B0604020202020204" pitchFamily="34" charset="0"/>
                  <a:cs typeface="Arial" panose="020B0604020202020204" pitchFamily="34" charset="0"/>
                </a:rPr>
                <a:t>모든 연령대에 </a:t>
              </a:r>
              <a:r>
                <a:rPr lang="ko-KR" altLang="en-US" sz="1200" dirty="0" smtClean="0">
                  <a:latin typeface="Arial" panose="020B0604020202020204" pitchFamily="34" charset="0"/>
                  <a:cs typeface="Arial" panose="020B0604020202020204" pitchFamily="34" charset="0"/>
                </a:rPr>
                <a:t>발생할 수 있으나</a:t>
              </a:r>
              <a:r>
                <a:rPr lang="en-US" altLang="ko-KR" sz="1200" dirty="0" smtClean="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주로 이 나이의 </a:t>
              </a:r>
              <a:r>
                <a:rPr lang="ko-KR" altLang="en-US" sz="1200" dirty="0" smtClean="0">
                  <a:latin typeface="Arial" panose="020B0604020202020204" pitchFamily="34" charset="0"/>
                  <a:cs typeface="Arial" panose="020B0604020202020204" pitchFamily="34" charset="0"/>
                </a:rPr>
                <a:t>사람들에서 발생</a:t>
              </a:r>
              <a:r>
                <a:rPr lang="en-MY" sz="1200" baseline="30000" dirty="0" smtClean="0">
                  <a:latin typeface="Arial" panose="020B0604020202020204" pitchFamily="34" charset="0"/>
                  <a:cs typeface="Arial" panose="020B0604020202020204" pitchFamily="34" charset="0"/>
                </a:rPr>
                <a:t>1</a:t>
              </a:r>
              <a:endParaRPr lang="en-SG" sz="1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587AFB4-7944-4320-8057-2BC463D00DD4}"/>
                </a:ext>
              </a:extLst>
            </p:cNvPr>
            <p:cNvSpPr txBox="1"/>
            <p:nvPr/>
          </p:nvSpPr>
          <p:spPr>
            <a:xfrm>
              <a:off x="1242427" y="1752561"/>
              <a:ext cx="1673856" cy="477054"/>
            </a:xfrm>
            <a:prstGeom prst="rect">
              <a:avLst/>
            </a:prstGeom>
            <a:noFill/>
            <a:ln>
              <a:noFill/>
            </a:ln>
          </p:spPr>
          <p:txBody>
            <a:bodyPr wrap="none" rtlCol="0">
              <a:spAutoFit/>
            </a:bodyPr>
            <a:lstStyle/>
            <a:p>
              <a:r>
                <a:rPr lang="en-SG" sz="2500" b="1" dirty="0">
                  <a:solidFill>
                    <a:srgbClr val="652C74"/>
                  </a:solidFill>
                  <a:latin typeface="Arial" panose="020B0604020202020204" pitchFamily="34" charset="0"/>
                  <a:cs typeface="Arial" panose="020B0604020202020204" pitchFamily="34" charset="0"/>
                </a:rPr>
                <a:t>   30~50</a:t>
              </a:r>
              <a:r>
                <a:rPr lang="ko-KR" altLang="en-US" sz="2500" b="1" dirty="0">
                  <a:solidFill>
                    <a:srgbClr val="652C74"/>
                  </a:solidFill>
                  <a:latin typeface="Arial" panose="020B0604020202020204" pitchFamily="34" charset="0"/>
                  <a:cs typeface="Arial" panose="020B0604020202020204" pitchFamily="34" charset="0"/>
                </a:rPr>
                <a:t>세</a:t>
              </a:r>
              <a:endParaRPr lang="en-SG" sz="2500" dirty="0">
                <a:solidFill>
                  <a:srgbClr val="652C74"/>
                </a:solidFill>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00C885F8-A81E-4022-ACA1-564A4EEFEFC4}"/>
                </a:ext>
              </a:extLst>
            </p:cNvPr>
            <p:cNvSpPr/>
            <p:nvPr/>
          </p:nvSpPr>
          <p:spPr>
            <a:xfrm>
              <a:off x="456476" y="1226821"/>
              <a:ext cx="3338284" cy="923433"/>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8" name="Oval 17">
              <a:extLst>
                <a:ext uri="{FF2B5EF4-FFF2-40B4-BE49-F238E27FC236}">
                  <a16:creationId xmlns:a16="http://schemas.microsoft.com/office/drawing/2014/main" id="{7B4EB173-38E5-4995-8E81-68960572C087}"/>
                </a:ext>
              </a:extLst>
            </p:cNvPr>
            <p:cNvSpPr/>
            <p:nvPr/>
          </p:nvSpPr>
          <p:spPr>
            <a:xfrm>
              <a:off x="305808" y="1097152"/>
              <a:ext cx="432000" cy="43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latin typeface="Arial" panose="020B0604020202020204" pitchFamily="34" charset="0"/>
                  <a:cs typeface="Arial" panose="020B0604020202020204" pitchFamily="34" charset="0"/>
                </a:rPr>
                <a:t>1</a:t>
              </a:r>
            </a:p>
          </p:txBody>
        </p:sp>
      </p:grpSp>
      <p:grpSp>
        <p:nvGrpSpPr>
          <p:cNvPr id="47" name="Group 46">
            <a:extLst>
              <a:ext uri="{FF2B5EF4-FFF2-40B4-BE49-F238E27FC236}">
                <a16:creationId xmlns:a16="http://schemas.microsoft.com/office/drawing/2014/main" id="{E73E0C8F-2526-4BD6-9E0A-5268CB64F65B}"/>
              </a:ext>
            </a:extLst>
          </p:cNvPr>
          <p:cNvGrpSpPr/>
          <p:nvPr/>
        </p:nvGrpSpPr>
        <p:grpSpPr>
          <a:xfrm>
            <a:off x="732528" y="2189982"/>
            <a:ext cx="3488952" cy="1285026"/>
            <a:chOff x="305808" y="2192066"/>
            <a:chExt cx="3488952" cy="1285026"/>
          </a:xfrm>
        </p:grpSpPr>
        <p:sp>
          <p:nvSpPr>
            <p:cNvPr id="10" name="TextBox 9">
              <a:extLst>
                <a:ext uri="{FF2B5EF4-FFF2-40B4-BE49-F238E27FC236}">
                  <a16:creationId xmlns:a16="http://schemas.microsoft.com/office/drawing/2014/main" id="{BC57F782-4E5B-4A81-95DD-1E1431397A39}"/>
                </a:ext>
              </a:extLst>
            </p:cNvPr>
            <p:cNvSpPr txBox="1"/>
            <p:nvPr/>
          </p:nvSpPr>
          <p:spPr>
            <a:xfrm>
              <a:off x="850637" y="2348258"/>
              <a:ext cx="2549963" cy="276999"/>
            </a:xfrm>
            <a:prstGeom prst="rect">
              <a:avLst/>
            </a:prstGeom>
            <a:noFill/>
            <a:ln>
              <a:noFill/>
            </a:ln>
          </p:spPr>
          <p:txBody>
            <a:bodyPr wrap="square" rtlCol="0">
              <a:spAutoFit/>
            </a:bodyPr>
            <a:lstStyle/>
            <a:p>
              <a:pPr algn="ctr"/>
              <a:r>
                <a:rPr lang="ko-KR" altLang="en-US" sz="1200" dirty="0">
                  <a:latin typeface="Arial" panose="020B0604020202020204" pitchFamily="34" charset="0"/>
                  <a:cs typeface="Arial" panose="020B0604020202020204" pitchFamily="34" charset="0"/>
                </a:rPr>
                <a:t>질병은 다양하게 </a:t>
              </a:r>
              <a:r>
                <a:rPr lang="ko-KR" altLang="en-US" sz="1200" dirty="0" smtClean="0">
                  <a:latin typeface="Arial" panose="020B0604020202020204" pitchFamily="34" charset="0"/>
                  <a:cs typeface="Arial" panose="020B0604020202020204" pitchFamily="34" charset="0"/>
                </a:rPr>
                <a:t>나타남</a:t>
              </a:r>
              <a:r>
                <a:rPr lang="en-MY" sz="1200" baseline="30000" dirty="0" smtClean="0">
                  <a:latin typeface="Arial" panose="020B0604020202020204" pitchFamily="34" charset="0"/>
                  <a:cs typeface="Arial" panose="020B0604020202020204" pitchFamily="34" charset="0"/>
                </a:rPr>
                <a:t>1-2</a:t>
              </a:r>
              <a:endParaRPr lang="en-SG" sz="1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AAA3645-2B10-4DDE-BD01-8B1288178116}"/>
                </a:ext>
              </a:extLst>
            </p:cNvPr>
            <p:cNvSpPr txBox="1"/>
            <p:nvPr/>
          </p:nvSpPr>
          <p:spPr>
            <a:xfrm>
              <a:off x="735705" y="2561360"/>
              <a:ext cx="2779826" cy="369332"/>
            </a:xfrm>
            <a:prstGeom prst="rect">
              <a:avLst/>
            </a:prstGeom>
            <a:noFill/>
            <a:ln>
              <a:noFill/>
            </a:ln>
          </p:spPr>
          <p:txBody>
            <a:bodyPr wrap="square" rtlCol="0">
              <a:spAutoFit/>
            </a:bodyPr>
            <a:lstStyle/>
            <a:p>
              <a:pPr algn="ctr"/>
              <a:r>
                <a:rPr lang="ko-KR" altLang="en-US" sz="1800" b="1" dirty="0">
                  <a:solidFill>
                    <a:srgbClr val="652C74"/>
                  </a:solidFill>
                  <a:latin typeface="Arial" panose="020B0604020202020204" pitchFamily="34" charset="0"/>
                  <a:cs typeface="Arial" panose="020B0604020202020204" pitchFamily="34" charset="0"/>
                </a:rPr>
                <a:t>경증 및 단일 관절염</a:t>
              </a:r>
              <a:endParaRPr lang="en-SG" sz="1800" b="1" dirty="0">
                <a:solidFill>
                  <a:srgbClr val="652C74"/>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CC5F2F0-B701-4448-B556-CE6C4B8CA410}"/>
                </a:ext>
              </a:extLst>
            </p:cNvPr>
            <p:cNvSpPr txBox="1"/>
            <p:nvPr/>
          </p:nvSpPr>
          <p:spPr>
            <a:xfrm>
              <a:off x="682365" y="2975123"/>
              <a:ext cx="2886506" cy="369332"/>
            </a:xfrm>
            <a:prstGeom prst="rect">
              <a:avLst/>
            </a:prstGeom>
            <a:noFill/>
            <a:ln>
              <a:noFill/>
            </a:ln>
          </p:spPr>
          <p:txBody>
            <a:bodyPr wrap="square" rtlCol="0">
              <a:spAutoFit/>
            </a:bodyPr>
            <a:lstStyle/>
            <a:p>
              <a:pPr algn="ctr"/>
              <a:r>
                <a:rPr lang="ko-KR" altLang="en-US" sz="1800" b="1" dirty="0">
                  <a:solidFill>
                    <a:srgbClr val="652C74"/>
                  </a:solidFill>
                  <a:latin typeface="Arial" panose="020B0604020202020204" pitchFamily="34" charset="0"/>
                  <a:cs typeface="Arial" panose="020B0604020202020204" pitchFamily="34" charset="0"/>
                </a:rPr>
                <a:t>중증 및 다발성 관절염</a:t>
              </a:r>
              <a:endParaRPr lang="en-SG" sz="1800" b="1" dirty="0">
                <a:solidFill>
                  <a:srgbClr val="652C74"/>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22088A46-62BF-4245-B8D9-A32E16661F3D}"/>
                </a:ext>
              </a:extLst>
            </p:cNvPr>
            <p:cNvSpPr/>
            <p:nvPr/>
          </p:nvSpPr>
          <p:spPr>
            <a:xfrm>
              <a:off x="456476" y="2315676"/>
              <a:ext cx="3338284" cy="1161416"/>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0" name="Oval 19">
              <a:extLst>
                <a:ext uri="{FF2B5EF4-FFF2-40B4-BE49-F238E27FC236}">
                  <a16:creationId xmlns:a16="http://schemas.microsoft.com/office/drawing/2014/main" id="{7BB3EC10-3740-4F4E-88CC-1F49C6E82B4C}"/>
                </a:ext>
              </a:extLst>
            </p:cNvPr>
            <p:cNvSpPr/>
            <p:nvPr/>
          </p:nvSpPr>
          <p:spPr>
            <a:xfrm>
              <a:off x="305808" y="2192066"/>
              <a:ext cx="432000" cy="43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latin typeface="Arial" panose="020B0604020202020204" pitchFamily="34" charset="0"/>
                  <a:cs typeface="Arial" panose="020B0604020202020204" pitchFamily="34" charset="0"/>
                </a:rPr>
                <a:t>2</a:t>
              </a:r>
            </a:p>
          </p:txBody>
        </p:sp>
      </p:grpSp>
      <p:grpSp>
        <p:nvGrpSpPr>
          <p:cNvPr id="49" name="Group 48">
            <a:extLst>
              <a:ext uri="{FF2B5EF4-FFF2-40B4-BE49-F238E27FC236}">
                <a16:creationId xmlns:a16="http://schemas.microsoft.com/office/drawing/2014/main" id="{D7ED3F3B-E725-490B-AA85-8B65C053E306}"/>
              </a:ext>
            </a:extLst>
          </p:cNvPr>
          <p:cNvGrpSpPr/>
          <p:nvPr/>
        </p:nvGrpSpPr>
        <p:grpSpPr>
          <a:xfrm>
            <a:off x="732528" y="3514737"/>
            <a:ext cx="3488952" cy="1021711"/>
            <a:chOff x="305808" y="3514737"/>
            <a:chExt cx="3488952" cy="1021711"/>
          </a:xfrm>
        </p:grpSpPr>
        <p:sp>
          <p:nvSpPr>
            <p:cNvPr id="36" name="TextBox 35">
              <a:extLst>
                <a:ext uri="{FF2B5EF4-FFF2-40B4-BE49-F238E27FC236}">
                  <a16:creationId xmlns:a16="http://schemas.microsoft.com/office/drawing/2014/main" id="{91DEC2F7-07A6-44CA-83B3-54EE7554166F}"/>
                </a:ext>
              </a:extLst>
            </p:cNvPr>
            <p:cNvSpPr txBox="1"/>
            <p:nvPr/>
          </p:nvSpPr>
          <p:spPr>
            <a:xfrm>
              <a:off x="850637" y="3670929"/>
              <a:ext cx="2549963" cy="276999"/>
            </a:xfrm>
            <a:prstGeom prst="rect">
              <a:avLst/>
            </a:prstGeom>
            <a:noFill/>
            <a:ln>
              <a:noFill/>
            </a:ln>
          </p:spPr>
          <p:txBody>
            <a:bodyPr wrap="square" rtlCol="0">
              <a:spAutoFit/>
            </a:bodyPr>
            <a:lstStyle/>
            <a:p>
              <a:pPr algn="ctr"/>
              <a:r>
                <a:rPr lang="ko-KR" altLang="en-US" sz="1200" dirty="0">
                  <a:latin typeface="Arial" panose="020B0604020202020204" pitchFamily="34" charset="0"/>
                  <a:cs typeface="Arial" panose="020B0604020202020204" pitchFamily="34" charset="0"/>
                </a:rPr>
                <a:t>대략</a:t>
              </a:r>
              <a:endParaRPr lang="en-SG" sz="1200"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F1DB4395-FF61-43EB-B7F5-4F1D658C9478}"/>
                </a:ext>
              </a:extLst>
            </p:cNvPr>
            <p:cNvSpPr txBox="1"/>
            <p:nvPr/>
          </p:nvSpPr>
          <p:spPr>
            <a:xfrm>
              <a:off x="735705" y="3917898"/>
              <a:ext cx="2779826" cy="369332"/>
            </a:xfrm>
            <a:prstGeom prst="rect">
              <a:avLst/>
            </a:prstGeom>
            <a:noFill/>
            <a:ln>
              <a:noFill/>
            </a:ln>
          </p:spPr>
          <p:txBody>
            <a:bodyPr wrap="square" rtlCol="0">
              <a:spAutoFit/>
            </a:bodyPr>
            <a:lstStyle/>
            <a:p>
              <a:pPr algn="ctr"/>
              <a:r>
                <a:rPr lang="ko-KR" altLang="en-US" sz="1800" b="1" dirty="0" smtClean="0">
                  <a:solidFill>
                    <a:srgbClr val="652C74"/>
                  </a:solidFill>
                  <a:latin typeface="Arial" panose="020B0604020202020204" pitchFamily="34" charset="0"/>
                  <a:cs typeface="Arial" panose="020B0604020202020204" pitchFamily="34" charset="0"/>
                </a:rPr>
                <a:t>건선관절염의 </a:t>
              </a:r>
              <a:r>
                <a:rPr lang="en-US" altLang="ko-KR" sz="1800" b="1" dirty="0">
                  <a:solidFill>
                    <a:srgbClr val="652C74"/>
                  </a:solidFill>
                  <a:latin typeface="Arial" panose="020B0604020202020204" pitchFamily="34" charset="0"/>
                  <a:cs typeface="Arial" panose="020B0604020202020204" pitchFamily="34" charset="0"/>
                </a:rPr>
                <a:t>20%</a:t>
              </a:r>
              <a:endParaRPr lang="en-SG" sz="1800" b="1" dirty="0">
                <a:solidFill>
                  <a:srgbClr val="652C74"/>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5AC15B7A-A014-4A19-BB87-2F7E5918F00C}"/>
                </a:ext>
              </a:extLst>
            </p:cNvPr>
            <p:cNvSpPr txBox="1"/>
            <p:nvPr/>
          </p:nvSpPr>
          <p:spPr>
            <a:xfrm>
              <a:off x="531800" y="4259449"/>
              <a:ext cx="3262960" cy="276999"/>
            </a:xfrm>
            <a:prstGeom prst="rect">
              <a:avLst/>
            </a:prstGeom>
            <a:noFill/>
            <a:ln>
              <a:noFill/>
            </a:ln>
          </p:spPr>
          <p:txBody>
            <a:bodyPr wrap="square" rtlCol="0">
              <a:spAutoFit/>
            </a:bodyPr>
            <a:lstStyle/>
            <a:p>
              <a:pPr algn="ctr"/>
              <a:r>
                <a:rPr lang="ko-KR" altLang="en-US" sz="1200" dirty="0" smtClean="0">
                  <a:latin typeface="Arial" panose="020B0604020202020204" pitchFamily="34" charset="0"/>
                  <a:cs typeface="Arial" panose="020B0604020202020204" pitchFamily="34" charset="0"/>
                </a:rPr>
                <a:t>환자들이 </a:t>
              </a:r>
              <a:r>
                <a:rPr lang="ko-KR" altLang="en-US" sz="1200" dirty="0">
                  <a:latin typeface="Arial" panose="020B0604020202020204" pitchFamily="34" charset="0"/>
                  <a:cs typeface="Arial" panose="020B0604020202020204" pitchFamily="34" charset="0"/>
                </a:rPr>
                <a:t>질병의 장애를 </a:t>
              </a:r>
              <a:r>
                <a:rPr lang="ko-KR" altLang="en-US" sz="1200" dirty="0" smtClean="0">
                  <a:latin typeface="Arial" panose="020B0604020202020204" pitchFamily="34" charset="0"/>
                  <a:cs typeface="Arial" panose="020B0604020202020204" pitchFamily="34" charset="0"/>
                </a:rPr>
                <a:t>얻음</a:t>
              </a:r>
              <a:r>
                <a:rPr lang="en-MY" sz="1200" baseline="30000" dirty="0" smtClean="0">
                  <a:latin typeface="Arial" panose="020B0604020202020204" pitchFamily="34" charset="0"/>
                  <a:cs typeface="Arial" panose="020B0604020202020204" pitchFamily="34" charset="0"/>
                </a:rPr>
                <a:t>2-3</a:t>
              </a:r>
              <a:endParaRPr lang="en-SG" sz="1200" dirty="0">
                <a:latin typeface="Arial" panose="020B060402020202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2C111AF0-793E-446A-B7F6-50CC9BD3436E}"/>
                </a:ext>
              </a:extLst>
            </p:cNvPr>
            <p:cNvSpPr/>
            <p:nvPr/>
          </p:nvSpPr>
          <p:spPr>
            <a:xfrm>
              <a:off x="456476" y="3638347"/>
              <a:ext cx="3338284" cy="898101"/>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Oval 45">
              <a:extLst>
                <a:ext uri="{FF2B5EF4-FFF2-40B4-BE49-F238E27FC236}">
                  <a16:creationId xmlns:a16="http://schemas.microsoft.com/office/drawing/2014/main" id="{E750E423-9CF2-4828-89B6-5ADAC1790FB3}"/>
                </a:ext>
              </a:extLst>
            </p:cNvPr>
            <p:cNvSpPr/>
            <p:nvPr/>
          </p:nvSpPr>
          <p:spPr>
            <a:xfrm>
              <a:off x="305808" y="3514737"/>
              <a:ext cx="432000" cy="43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latin typeface="Arial" panose="020B0604020202020204" pitchFamily="34" charset="0"/>
                  <a:cs typeface="Arial" panose="020B0604020202020204" pitchFamily="34" charset="0"/>
                </a:rPr>
                <a:t>3</a:t>
              </a:r>
            </a:p>
          </p:txBody>
        </p:sp>
      </p:grpSp>
      <p:sp>
        <p:nvSpPr>
          <p:cNvPr id="51" name="TextBox 50">
            <a:extLst>
              <a:ext uri="{FF2B5EF4-FFF2-40B4-BE49-F238E27FC236}">
                <a16:creationId xmlns:a16="http://schemas.microsoft.com/office/drawing/2014/main" id="{F1AD8DA3-2EB3-4715-B45E-0556BC612E21}"/>
              </a:ext>
            </a:extLst>
          </p:cNvPr>
          <p:cNvSpPr txBox="1"/>
          <p:nvPr/>
        </p:nvSpPr>
        <p:spPr>
          <a:xfrm>
            <a:off x="4824118" y="1481861"/>
            <a:ext cx="3454959" cy="461665"/>
          </a:xfrm>
          <a:prstGeom prst="rect">
            <a:avLst/>
          </a:prstGeom>
          <a:noFill/>
          <a:ln>
            <a:noFill/>
          </a:ln>
        </p:spPr>
        <p:txBody>
          <a:bodyPr wrap="square" rtlCol="0">
            <a:spAutoFit/>
          </a:bodyPr>
          <a:lstStyle/>
          <a:p>
            <a:pPr algn="ctr"/>
            <a:r>
              <a:rPr lang="ko-KR" altLang="en-US" sz="1200" dirty="0" err="1" smtClean="0">
                <a:latin typeface="Arial" panose="020B0604020202020204" pitchFamily="34" charset="0"/>
                <a:cs typeface="Arial" panose="020B0604020202020204" pitchFamily="34" charset="0"/>
              </a:rPr>
              <a:t>건선관절염</a:t>
            </a:r>
            <a:r>
              <a:rPr lang="ko-KR" altLang="en-US" sz="1200" dirty="0" smtClean="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과정은 가변적이고 예측할 수 </a:t>
            </a:r>
            <a:r>
              <a:rPr lang="ko-KR" altLang="en-US" sz="1200" dirty="0" smtClean="0">
                <a:latin typeface="Arial" panose="020B0604020202020204" pitchFamily="34" charset="0"/>
                <a:cs typeface="Arial" panose="020B0604020202020204" pitchFamily="34" charset="0"/>
              </a:rPr>
              <a:t>없음</a:t>
            </a:r>
            <a:r>
              <a:rPr lang="en-US" altLang="ko-KR" sz="1200" dirty="0" smtClean="0">
                <a:latin typeface="Arial" panose="020B0604020202020204" pitchFamily="34" charset="0"/>
                <a:cs typeface="Arial" panose="020B0604020202020204" pitchFamily="34" charset="0"/>
              </a:rPr>
              <a:t>.</a:t>
            </a:r>
            <a:r>
              <a:rPr lang="en-SG" sz="1200" dirty="0" smtClean="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일반적으로</a:t>
            </a:r>
            <a:r>
              <a:rPr lang="en-US" altLang="ko-KR" sz="1200" dirty="0">
                <a:latin typeface="Arial" panose="020B0604020202020204" pitchFamily="34" charset="0"/>
                <a:cs typeface="Arial" panose="020B0604020202020204" pitchFamily="34" charset="0"/>
              </a:rPr>
              <a:t>,</a:t>
            </a:r>
            <a:r>
              <a:rPr lang="ko-KR" altLang="en-US" sz="1200" dirty="0">
                <a:latin typeface="Arial" panose="020B0604020202020204" pitchFamily="34" charset="0"/>
                <a:cs typeface="Arial" panose="020B0604020202020204" pitchFamily="34" charset="0"/>
              </a:rPr>
              <a:t> </a:t>
            </a:r>
            <a:r>
              <a:rPr lang="ko-KR" altLang="en-US" sz="1200" dirty="0" err="1" smtClean="0">
                <a:latin typeface="Arial" panose="020B0604020202020204" pitchFamily="34" charset="0"/>
                <a:cs typeface="Arial" panose="020B0604020202020204" pitchFamily="34" charset="0"/>
              </a:rPr>
              <a:t>건선관절염</a:t>
            </a:r>
            <a:r>
              <a:rPr lang="ko-KR" altLang="en-US" sz="1200" dirty="0" smtClean="0">
                <a:latin typeface="Arial" panose="020B0604020202020204" pitchFamily="34" charset="0"/>
                <a:cs typeface="Arial" panose="020B0604020202020204" pitchFamily="34" charset="0"/>
              </a:rPr>
              <a:t> 환자는 </a:t>
            </a:r>
            <a:r>
              <a:rPr lang="ko-KR" altLang="en-US" sz="1200" dirty="0">
                <a:latin typeface="Arial" panose="020B0604020202020204" pitchFamily="34" charset="0"/>
                <a:cs typeface="Arial" panose="020B0604020202020204" pitchFamily="34" charset="0"/>
              </a:rPr>
              <a:t>질병의 과정을</a:t>
            </a:r>
            <a:endParaRPr lang="en-SG" sz="1200"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AC8656FA-4845-49E0-B93F-65EE78C7B6B3}"/>
              </a:ext>
            </a:extLst>
          </p:cNvPr>
          <p:cNvSpPr txBox="1"/>
          <p:nvPr/>
        </p:nvSpPr>
        <p:spPr>
          <a:xfrm>
            <a:off x="5109596" y="1889008"/>
            <a:ext cx="2884002" cy="369332"/>
          </a:xfrm>
          <a:prstGeom prst="rect">
            <a:avLst/>
          </a:prstGeom>
          <a:noFill/>
          <a:ln>
            <a:noFill/>
          </a:ln>
        </p:spPr>
        <p:txBody>
          <a:bodyPr wrap="square" rtlCol="0">
            <a:spAutoFit/>
          </a:bodyPr>
          <a:lstStyle/>
          <a:p>
            <a:pPr algn="ctr"/>
            <a:r>
              <a:rPr lang="ko-KR" altLang="en-US" sz="1800" b="1" dirty="0">
                <a:solidFill>
                  <a:srgbClr val="652C74"/>
                </a:solidFill>
                <a:latin typeface="Arial" panose="020B0604020202020204" pitchFamily="34" charset="0"/>
                <a:cs typeface="Arial" panose="020B0604020202020204" pitchFamily="34" charset="0"/>
              </a:rPr>
              <a:t>급격한 속도</a:t>
            </a:r>
            <a:endParaRPr lang="en-SG" sz="1800" b="1" dirty="0">
              <a:solidFill>
                <a:srgbClr val="652C74"/>
              </a:solidFill>
              <a:latin typeface="Arial" panose="020B0604020202020204" pitchFamily="34" charset="0"/>
              <a:cs typeface="Arial" panose="020B0604020202020204" pitchFamily="34" charset="0"/>
            </a:endParaRPr>
          </a:p>
        </p:txBody>
      </p:sp>
      <p:sp>
        <p:nvSpPr>
          <p:cNvPr id="55" name="Rectangle: Rounded Corners 54">
            <a:extLst>
              <a:ext uri="{FF2B5EF4-FFF2-40B4-BE49-F238E27FC236}">
                <a16:creationId xmlns:a16="http://schemas.microsoft.com/office/drawing/2014/main" id="{461EB8DC-779D-4EA2-803B-BA53FE9BDA98}"/>
              </a:ext>
            </a:extLst>
          </p:cNvPr>
          <p:cNvSpPr/>
          <p:nvPr/>
        </p:nvSpPr>
        <p:spPr>
          <a:xfrm>
            <a:off x="4536877" y="1449362"/>
            <a:ext cx="4029440" cy="1092830"/>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6" name="Oval 55">
            <a:extLst>
              <a:ext uri="{FF2B5EF4-FFF2-40B4-BE49-F238E27FC236}">
                <a16:creationId xmlns:a16="http://schemas.microsoft.com/office/drawing/2014/main" id="{3F00E47F-4CB2-4656-AC56-025E0EC7D3A0}"/>
              </a:ext>
            </a:extLst>
          </p:cNvPr>
          <p:cNvSpPr/>
          <p:nvPr/>
        </p:nvSpPr>
        <p:spPr>
          <a:xfrm>
            <a:off x="4386209" y="1325752"/>
            <a:ext cx="432000" cy="43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latin typeface="Arial" panose="020B0604020202020204" pitchFamily="34" charset="0"/>
                <a:cs typeface="Arial" panose="020B0604020202020204" pitchFamily="34" charset="0"/>
              </a:rPr>
              <a:t>4</a:t>
            </a:r>
          </a:p>
        </p:txBody>
      </p:sp>
      <p:sp>
        <p:nvSpPr>
          <p:cNvPr id="59" name="TextBox 58">
            <a:extLst>
              <a:ext uri="{FF2B5EF4-FFF2-40B4-BE49-F238E27FC236}">
                <a16:creationId xmlns:a16="http://schemas.microsoft.com/office/drawing/2014/main" id="{4C795C70-6E45-4852-BEF7-6CD4C50E40CF}"/>
              </a:ext>
            </a:extLst>
          </p:cNvPr>
          <p:cNvSpPr txBox="1"/>
          <p:nvPr/>
        </p:nvSpPr>
        <p:spPr>
          <a:xfrm>
            <a:off x="4824118" y="2203821"/>
            <a:ext cx="3454959" cy="276999"/>
          </a:xfrm>
          <a:prstGeom prst="rect">
            <a:avLst/>
          </a:prstGeom>
          <a:noFill/>
          <a:ln>
            <a:noFill/>
          </a:ln>
        </p:spPr>
        <p:txBody>
          <a:bodyPr wrap="square" rtlCol="0">
            <a:spAutoFit/>
          </a:bodyPr>
          <a:lstStyle/>
          <a:p>
            <a:pPr algn="ctr"/>
            <a:r>
              <a:rPr lang="ko-KR" altLang="en-US" sz="1200" dirty="0">
                <a:latin typeface="Arial" panose="020B0604020202020204" pitchFamily="34" charset="0"/>
                <a:cs typeface="Arial" panose="020B0604020202020204" pitchFamily="34" charset="0"/>
              </a:rPr>
              <a:t>로 </a:t>
            </a:r>
            <a:r>
              <a:rPr lang="ko-KR" altLang="en-US" sz="1200" dirty="0" smtClean="0">
                <a:latin typeface="Arial" panose="020B0604020202020204" pitchFamily="34" charset="0"/>
                <a:cs typeface="Arial" panose="020B0604020202020204" pitchFamily="34" charset="0"/>
              </a:rPr>
              <a:t>경험</a:t>
            </a:r>
            <a:r>
              <a:rPr lang="en-MY" sz="1200" baseline="30000" dirty="0" smtClean="0">
                <a:latin typeface="Arial" panose="020B0604020202020204" pitchFamily="34" charset="0"/>
                <a:cs typeface="Arial" panose="020B0604020202020204" pitchFamily="34" charset="0"/>
              </a:rPr>
              <a:t>1-3</a:t>
            </a:r>
            <a:endParaRPr lang="en-SG" sz="1200"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3D019431-B93B-420C-8641-A135BDF17823}"/>
              </a:ext>
            </a:extLst>
          </p:cNvPr>
          <p:cNvSpPr txBox="1"/>
          <p:nvPr/>
        </p:nvSpPr>
        <p:spPr>
          <a:xfrm>
            <a:off x="4824118" y="2852336"/>
            <a:ext cx="3454959" cy="276999"/>
          </a:xfrm>
          <a:prstGeom prst="rect">
            <a:avLst/>
          </a:prstGeom>
          <a:noFill/>
          <a:ln>
            <a:noFill/>
          </a:ln>
        </p:spPr>
        <p:txBody>
          <a:bodyPr wrap="square" rtlCol="0">
            <a:spAutoFit/>
          </a:bodyPr>
          <a:lstStyle/>
          <a:p>
            <a:pPr algn="ctr"/>
            <a:r>
              <a:rPr lang="ko-KR" altLang="en-US" sz="1200" dirty="0" err="1" smtClean="0">
                <a:latin typeface="Arial" panose="020B0604020202020204" pitchFamily="34" charset="0"/>
                <a:cs typeface="Arial" panose="020B0604020202020204" pitchFamily="34" charset="0"/>
              </a:rPr>
              <a:t>건선관절염</a:t>
            </a:r>
            <a:r>
              <a:rPr lang="en-SG" sz="1200" dirty="0" smtClean="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타임라인</a:t>
            </a:r>
            <a:r>
              <a:rPr lang="en-MY" sz="1200" baseline="30000" dirty="0">
                <a:latin typeface="Arial" panose="020B0604020202020204" pitchFamily="34" charset="0"/>
                <a:cs typeface="Arial" panose="020B0604020202020204" pitchFamily="34" charset="0"/>
              </a:rPr>
              <a:t>3</a:t>
            </a:r>
            <a:r>
              <a:rPr lang="en-SG" sz="1200" dirty="0">
                <a:latin typeface="Arial" panose="020B0604020202020204" pitchFamily="34" charset="0"/>
                <a:cs typeface="Arial" panose="020B0604020202020204" pitchFamily="34" charset="0"/>
              </a:rPr>
              <a:t>:</a:t>
            </a:r>
          </a:p>
        </p:txBody>
      </p:sp>
      <p:sp>
        <p:nvSpPr>
          <p:cNvPr id="65" name="Rectangle: Rounded Corners 64">
            <a:extLst>
              <a:ext uri="{FF2B5EF4-FFF2-40B4-BE49-F238E27FC236}">
                <a16:creationId xmlns:a16="http://schemas.microsoft.com/office/drawing/2014/main" id="{2E77B23E-AA61-47C2-B9E9-A2B658CD44BF}"/>
              </a:ext>
            </a:extLst>
          </p:cNvPr>
          <p:cNvSpPr/>
          <p:nvPr/>
        </p:nvSpPr>
        <p:spPr>
          <a:xfrm>
            <a:off x="4536877" y="2774117"/>
            <a:ext cx="4029440" cy="1514408"/>
          </a:xfrm>
          <a:prstGeom prst="round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7" name="Oval 66">
            <a:extLst>
              <a:ext uri="{FF2B5EF4-FFF2-40B4-BE49-F238E27FC236}">
                <a16:creationId xmlns:a16="http://schemas.microsoft.com/office/drawing/2014/main" id="{0FDA2501-1DB2-4F25-AD73-23821E1B05D1}"/>
              </a:ext>
            </a:extLst>
          </p:cNvPr>
          <p:cNvSpPr/>
          <p:nvPr/>
        </p:nvSpPr>
        <p:spPr>
          <a:xfrm>
            <a:off x="4386209" y="2650507"/>
            <a:ext cx="432000" cy="43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latin typeface="Arial" panose="020B0604020202020204" pitchFamily="34" charset="0"/>
                <a:cs typeface="Arial" panose="020B0604020202020204" pitchFamily="34" charset="0"/>
              </a:rPr>
              <a:t>5</a:t>
            </a:r>
          </a:p>
        </p:txBody>
      </p:sp>
      <p:sp>
        <p:nvSpPr>
          <p:cNvPr id="69" name="Arrow: Right 68">
            <a:extLst>
              <a:ext uri="{FF2B5EF4-FFF2-40B4-BE49-F238E27FC236}">
                <a16:creationId xmlns:a16="http://schemas.microsoft.com/office/drawing/2014/main" id="{4F2DA644-CF80-4768-B080-8E00FA008A3B}"/>
              </a:ext>
            </a:extLst>
          </p:cNvPr>
          <p:cNvSpPr/>
          <p:nvPr/>
        </p:nvSpPr>
        <p:spPr>
          <a:xfrm>
            <a:off x="4767041" y="3178428"/>
            <a:ext cx="3405272" cy="131029"/>
          </a:xfrm>
          <a:prstGeom prst="rightArrow">
            <a:avLst/>
          </a:prstGeom>
          <a:solidFill>
            <a:srgbClr val="3E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1" name="Oval 70">
            <a:extLst>
              <a:ext uri="{FF2B5EF4-FFF2-40B4-BE49-F238E27FC236}">
                <a16:creationId xmlns:a16="http://schemas.microsoft.com/office/drawing/2014/main" id="{F8AAA9B1-1BBC-4D87-A200-457CE285E632}"/>
              </a:ext>
            </a:extLst>
          </p:cNvPr>
          <p:cNvSpPr/>
          <p:nvPr/>
        </p:nvSpPr>
        <p:spPr>
          <a:xfrm>
            <a:off x="5395434" y="3189942"/>
            <a:ext cx="108000" cy="108000"/>
          </a:xfrm>
          <a:prstGeom prst="ellipse">
            <a:avLst/>
          </a:prstGeom>
          <a:solidFill>
            <a:schemeClr val="bg1"/>
          </a:solidFill>
          <a:ln w="38100">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3" name="Oval 72">
            <a:extLst>
              <a:ext uri="{FF2B5EF4-FFF2-40B4-BE49-F238E27FC236}">
                <a16:creationId xmlns:a16="http://schemas.microsoft.com/office/drawing/2014/main" id="{5FDCF5C4-CC85-47D5-8B6E-B74F7C1F2AF3}"/>
              </a:ext>
            </a:extLst>
          </p:cNvPr>
          <p:cNvSpPr/>
          <p:nvPr/>
        </p:nvSpPr>
        <p:spPr>
          <a:xfrm>
            <a:off x="7562714" y="3189942"/>
            <a:ext cx="108000" cy="108000"/>
          </a:xfrm>
          <a:prstGeom prst="ellipse">
            <a:avLst/>
          </a:prstGeom>
          <a:solidFill>
            <a:schemeClr val="bg1"/>
          </a:solidFill>
          <a:ln w="38100">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5" name="TextBox 74">
            <a:extLst>
              <a:ext uri="{FF2B5EF4-FFF2-40B4-BE49-F238E27FC236}">
                <a16:creationId xmlns:a16="http://schemas.microsoft.com/office/drawing/2014/main" id="{0B015B09-32C1-4213-A949-452F6C3FA396}"/>
              </a:ext>
            </a:extLst>
          </p:cNvPr>
          <p:cNvSpPr txBox="1"/>
          <p:nvPr/>
        </p:nvSpPr>
        <p:spPr>
          <a:xfrm>
            <a:off x="5033293" y="3354212"/>
            <a:ext cx="832279" cy="400110"/>
          </a:xfrm>
          <a:prstGeom prst="rect">
            <a:avLst/>
          </a:prstGeom>
          <a:noFill/>
          <a:ln>
            <a:noFill/>
          </a:ln>
        </p:spPr>
        <p:txBody>
          <a:bodyPr wrap="none" rtlCol="0">
            <a:spAutoFit/>
          </a:bodyPr>
          <a:lstStyle/>
          <a:p>
            <a:pPr algn="ctr"/>
            <a:r>
              <a:rPr lang="en-SG" sz="2000" b="1" dirty="0">
                <a:solidFill>
                  <a:srgbClr val="652C74"/>
                </a:solidFill>
                <a:latin typeface="Arial" panose="020B0604020202020204" pitchFamily="34" charset="0"/>
                <a:cs typeface="Arial" panose="020B0604020202020204" pitchFamily="34" charset="0"/>
              </a:rPr>
              <a:t>2</a:t>
            </a:r>
            <a:r>
              <a:rPr lang="ko-KR" altLang="en-US" sz="1200" dirty="0">
                <a:latin typeface="Arial" panose="020B0604020202020204" pitchFamily="34" charset="0"/>
                <a:cs typeface="Arial" panose="020B0604020202020204" pitchFamily="34" charset="0"/>
              </a:rPr>
              <a:t>년 내에</a:t>
            </a:r>
            <a:endParaRPr lang="en-SG" sz="120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C29B888E-AD83-4EF9-B590-E4E9D3489B3C}"/>
              </a:ext>
            </a:extLst>
          </p:cNvPr>
          <p:cNvSpPr txBox="1"/>
          <p:nvPr/>
        </p:nvSpPr>
        <p:spPr>
          <a:xfrm>
            <a:off x="7107597" y="3320971"/>
            <a:ext cx="1018227" cy="400110"/>
          </a:xfrm>
          <a:prstGeom prst="rect">
            <a:avLst/>
          </a:prstGeom>
          <a:noFill/>
          <a:ln>
            <a:noFill/>
          </a:ln>
        </p:spPr>
        <p:txBody>
          <a:bodyPr wrap="none" rtlCol="0">
            <a:spAutoFit/>
          </a:bodyPr>
          <a:lstStyle/>
          <a:p>
            <a:pPr algn="ctr"/>
            <a:r>
              <a:rPr lang="en-SG" sz="1200" dirty="0">
                <a:latin typeface="Arial" panose="020B0604020202020204" pitchFamily="34" charset="0"/>
                <a:cs typeface="Arial" panose="020B0604020202020204" pitchFamily="34" charset="0"/>
              </a:rPr>
              <a:t> </a:t>
            </a:r>
            <a:r>
              <a:rPr lang="en-SG" sz="2000" b="1" dirty="0">
                <a:solidFill>
                  <a:srgbClr val="652C74"/>
                </a:solidFill>
                <a:latin typeface="Arial" panose="020B0604020202020204" pitchFamily="34" charset="0"/>
                <a:cs typeface="Arial" panose="020B0604020202020204" pitchFamily="34" charset="0"/>
              </a:rPr>
              <a:t>10</a:t>
            </a:r>
            <a:r>
              <a:rPr lang="ko-KR" altLang="en-US" sz="1200" dirty="0">
                <a:latin typeface="Arial" panose="020B0604020202020204" pitchFamily="34" charset="0"/>
                <a:cs typeface="Arial" panose="020B0604020202020204" pitchFamily="34" charset="0"/>
              </a:rPr>
              <a:t>년 이상</a:t>
            </a:r>
            <a:endParaRPr lang="en-SG" sz="1200" dirty="0">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F65D23E4-24A2-426C-B80E-9EA0FA78E16F}"/>
              </a:ext>
            </a:extLst>
          </p:cNvPr>
          <p:cNvSpPr txBox="1"/>
          <p:nvPr/>
        </p:nvSpPr>
        <p:spPr>
          <a:xfrm>
            <a:off x="4628371" y="3622931"/>
            <a:ext cx="1649728" cy="492443"/>
          </a:xfrm>
          <a:prstGeom prst="rect">
            <a:avLst/>
          </a:prstGeom>
          <a:noFill/>
          <a:ln>
            <a:noFill/>
          </a:ln>
        </p:spPr>
        <p:txBody>
          <a:bodyPr wrap="square" rtlCol="0">
            <a:spAutoFit/>
          </a:bodyPr>
          <a:lstStyle/>
          <a:p>
            <a:pPr algn="ctr"/>
            <a:r>
              <a:rPr lang="en-SG" sz="1400" b="1" dirty="0">
                <a:latin typeface="Arial" panose="020B0604020202020204" pitchFamily="34" charset="0"/>
                <a:cs typeface="Arial" panose="020B0604020202020204" pitchFamily="34" charset="0"/>
              </a:rPr>
              <a:t>47%</a:t>
            </a:r>
            <a:r>
              <a:rPr lang="ko-KR" altLang="en-US" sz="1200" dirty="0">
                <a:latin typeface="Arial" panose="020B0604020202020204" pitchFamily="34" charset="0"/>
                <a:cs typeface="Arial" panose="020B0604020202020204" pitchFamily="34" charset="0"/>
              </a:rPr>
              <a:t>가</a:t>
            </a:r>
            <a:r>
              <a:rPr lang="en-SG" sz="1200" dirty="0">
                <a:latin typeface="Arial" panose="020B0604020202020204" pitchFamily="34" charset="0"/>
                <a:cs typeface="Arial" panose="020B0604020202020204" pitchFamily="34" charset="0"/>
              </a:rPr>
              <a:t> 1</a:t>
            </a:r>
            <a:r>
              <a:rPr lang="ko-KR" altLang="en-US" sz="1200" dirty="0">
                <a:latin typeface="Arial" panose="020B0604020202020204" pitchFamily="34" charset="0"/>
                <a:cs typeface="Arial" panose="020B0604020202020204" pitchFamily="34" charset="0"/>
              </a:rPr>
              <a:t>개 이상의</a:t>
            </a:r>
            <a:r>
              <a:rPr lang="en-SG" sz="1200" dirty="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관절 미란을 경험</a:t>
            </a:r>
            <a:endParaRPr lang="en-SG" sz="1200" dirty="0">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C4BEB68E-18A4-4DF1-BCF5-584EDF37B871}"/>
              </a:ext>
            </a:extLst>
          </p:cNvPr>
          <p:cNvSpPr txBox="1"/>
          <p:nvPr/>
        </p:nvSpPr>
        <p:spPr>
          <a:xfrm>
            <a:off x="6625616" y="3638347"/>
            <a:ext cx="2090195" cy="646331"/>
          </a:xfrm>
          <a:prstGeom prst="rect">
            <a:avLst/>
          </a:prstGeom>
          <a:noFill/>
          <a:ln>
            <a:noFill/>
          </a:ln>
        </p:spPr>
        <p:txBody>
          <a:bodyPr wrap="square" rtlCol="0">
            <a:spAutoFit/>
          </a:bodyPr>
          <a:lstStyle/>
          <a:p>
            <a:pPr algn="ctr"/>
            <a:r>
              <a:rPr lang="en-US" altLang="ko-KR" sz="1200" b="1" dirty="0">
                <a:latin typeface="Arial" panose="020B0604020202020204" pitchFamily="34" charset="0"/>
                <a:cs typeface="Arial" panose="020B0604020202020204" pitchFamily="34" charset="0"/>
              </a:rPr>
              <a:t>50% </a:t>
            </a:r>
            <a:r>
              <a:rPr lang="ko-KR" altLang="en-US" sz="1200" b="1" dirty="0" smtClean="0">
                <a:latin typeface="Arial" panose="020B0604020202020204" pitchFamily="34" charset="0"/>
                <a:cs typeface="Arial" panose="020B0604020202020204" pitchFamily="34" charset="0"/>
              </a:rPr>
              <a:t>넘는</a:t>
            </a:r>
            <a:r>
              <a:rPr lang="ko-KR" altLang="en-US" sz="1200" dirty="0" smtClean="0">
                <a:latin typeface="Arial" panose="020B0604020202020204" pitchFamily="34" charset="0"/>
                <a:cs typeface="Arial" panose="020B0604020202020204" pitchFamily="34" charset="0"/>
              </a:rPr>
              <a:t> </a:t>
            </a:r>
            <a:r>
              <a:rPr lang="ko-KR" altLang="en-US" sz="1200" dirty="0">
                <a:latin typeface="Arial" panose="020B0604020202020204" pitchFamily="34" charset="0"/>
                <a:cs typeface="Arial" panose="020B0604020202020204" pitchFamily="34" charset="0"/>
              </a:rPr>
              <a:t>환자들이 </a:t>
            </a:r>
            <a:r>
              <a:rPr lang="en-US" altLang="ko-KR" sz="1200" dirty="0">
                <a:latin typeface="Arial" panose="020B0604020202020204" pitchFamily="34" charset="0"/>
                <a:cs typeface="Arial" panose="020B0604020202020204" pitchFamily="34" charset="0"/>
              </a:rPr>
              <a:t>5</a:t>
            </a:r>
            <a:r>
              <a:rPr lang="ko-KR" altLang="en-US" sz="1200" dirty="0">
                <a:latin typeface="Arial" panose="020B0604020202020204" pitchFamily="34" charset="0"/>
                <a:cs typeface="Arial" panose="020B0604020202020204" pitchFamily="34" charset="0"/>
              </a:rPr>
              <a:t>개 이상의 </a:t>
            </a:r>
            <a:r>
              <a:rPr lang="ko-KR" altLang="en-US" sz="1200" dirty="0" err="1">
                <a:latin typeface="Arial" panose="020B0604020202020204" pitchFamily="34" charset="0"/>
                <a:cs typeface="Arial" panose="020B0604020202020204" pitchFamily="34" charset="0"/>
              </a:rPr>
              <a:t>관절기형을</a:t>
            </a:r>
            <a:r>
              <a:rPr lang="ko-KR" altLang="en-US" sz="1200" dirty="0">
                <a:latin typeface="Arial" panose="020B0604020202020204" pitchFamily="34" charset="0"/>
                <a:cs typeface="Arial" panose="020B0604020202020204" pitchFamily="34" charset="0"/>
              </a:rPr>
              <a:t> </a:t>
            </a:r>
            <a:r>
              <a:rPr lang="ko-KR" altLang="en-US" sz="1200" dirty="0" smtClean="0">
                <a:latin typeface="Arial" panose="020B0604020202020204" pitchFamily="34" charset="0"/>
                <a:cs typeface="Arial" panose="020B0604020202020204" pitchFamily="34" charset="0"/>
              </a:rPr>
              <a:t>경험</a:t>
            </a:r>
            <a:endParaRPr lang="en-US" altLang="ko-KR" sz="1200" dirty="0">
              <a:latin typeface="Arial" panose="020B0604020202020204" pitchFamily="34" charset="0"/>
              <a:cs typeface="Arial" panose="020B0604020202020204" pitchFamily="34" charset="0"/>
            </a:endParaRPr>
          </a:p>
          <a:p>
            <a:pPr algn="ctr"/>
            <a:endParaRPr lang="en-SG"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309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a:xfrm>
            <a:off x="515850" y="194928"/>
            <a:ext cx="8515261" cy="731509"/>
          </a:xfrm>
        </p:spPr>
        <p:txBody>
          <a:bodyPr>
            <a:normAutofit/>
          </a:bodyPr>
          <a:lstStyle/>
          <a:p>
            <a:r>
              <a:rPr lang="ko-KR" altLang="en-US" sz="2000" dirty="0" smtClean="0"/>
              <a:t>건선관절염의</a:t>
            </a:r>
            <a:r>
              <a:rPr lang="en-SG" sz="2000" dirty="0" smtClean="0"/>
              <a:t> </a:t>
            </a:r>
            <a:r>
              <a:rPr lang="ko-KR" altLang="en-US" sz="2000" dirty="0" smtClean="0"/>
              <a:t>나쁜 </a:t>
            </a:r>
            <a:r>
              <a:rPr lang="ko-KR" altLang="en-US" sz="2000" dirty="0"/>
              <a:t>예후를 결정하는 위험 인자</a:t>
            </a:r>
            <a:r>
              <a:rPr lang="en-MY" sz="2000" baseline="30000" dirty="0"/>
              <a:t>1-3</a:t>
            </a:r>
            <a:endParaRPr lang="en-SG" sz="2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745201"/>
            <a:ext cx="3574992" cy="398299"/>
          </a:xfrm>
        </p:spPr>
        <p:txBody>
          <a:bodyPr>
            <a:normAutofit lnSpcReduction="10000"/>
          </a:bodyPr>
          <a:lstStyle/>
          <a:p>
            <a:r>
              <a:rPr lang="en-US" altLang="ko-KR" dirty="0"/>
              <a:t>DLQI, </a:t>
            </a:r>
            <a:r>
              <a:rPr lang="ko-KR" altLang="en-US" dirty="0"/>
              <a:t>피부과 삶의 질 지표</a:t>
            </a:r>
            <a:r>
              <a:rPr lang="en-US" altLang="ko-KR" dirty="0"/>
              <a:t>, ESR, </a:t>
            </a:r>
            <a:r>
              <a:rPr lang="ko-KR" altLang="en-US" dirty="0"/>
              <a:t>적혈구 침강 속도</a:t>
            </a:r>
            <a:r>
              <a:rPr lang="en-US" altLang="ko-KR" dirty="0"/>
              <a:t>, HAQ, </a:t>
            </a:r>
            <a:r>
              <a:rPr lang="ko-KR" altLang="en-US" dirty="0"/>
              <a:t>건강 평가 설문지</a:t>
            </a:r>
            <a:r>
              <a:rPr lang="en-US" altLang="ko-KR" dirty="0"/>
              <a:t>, HIV, </a:t>
            </a:r>
            <a:r>
              <a:rPr lang="ko-KR" altLang="en-US" dirty="0"/>
              <a:t>인간면역결핍바이러스 </a:t>
            </a:r>
            <a:r>
              <a:rPr lang="en-US" altLang="ko-KR" dirty="0"/>
              <a:t>PsA, </a:t>
            </a:r>
            <a:r>
              <a:rPr lang="ko-KR" altLang="en-US" dirty="0" err="1"/>
              <a:t>건선관절염</a:t>
            </a:r>
            <a:r>
              <a:rPr lang="en-US" altLang="ko-KR" dirty="0"/>
              <a:t>. SF-36, </a:t>
            </a:r>
            <a:r>
              <a:rPr lang="ko-KR" altLang="en-US" dirty="0"/>
              <a:t>의학연구 결과 </a:t>
            </a:r>
            <a:r>
              <a:rPr lang="en-US" altLang="ko-KR" dirty="0"/>
              <a:t>36</a:t>
            </a:r>
            <a:r>
              <a:rPr lang="ko-KR" altLang="en-US" dirty="0"/>
              <a:t>개 항목 단기유형 건강 조사</a:t>
            </a:r>
            <a:r>
              <a:rPr lang="en-US" altLang="ko-KR" dirty="0"/>
              <a:t>. </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176888" y="4755043"/>
            <a:ext cx="4714211" cy="388457"/>
          </a:xfrm>
        </p:spPr>
        <p:txBody>
          <a:bodyPr>
            <a:normAutofit lnSpcReduction="10000"/>
          </a:bodyPr>
          <a:lstStyle/>
          <a:p>
            <a:r>
              <a:rPr lang="en-SG" dirty="0"/>
              <a:t>1.</a:t>
            </a:r>
            <a:r>
              <a:rPr lang="en-US" dirty="0"/>
              <a:t> Gladman DD. F1000Research, 2016;5 (F1000 Faculty Rev):2670</a:t>
            </a:r>
          </a:p>
          <a:p>
            <a:r>
              <a:rPr lang="en-SG" dirty="0"/>
              <a:t>2. Ritchlin CT, et al. Ann Rheum Dis 2009;68:1387-1394.</a:t>
            </a:r>
            <a:endParaRPr lang="en-US" dirty="0"/>
          </a:p>
          <a:p>
            <a:r>
              <a:rPr lang="en-US" dirty="0"/>
              <a:t>3. Hammadi AA. Emedicine, ‘Psoriatic Arthritis’ Available at: </a:t>
            </a:r>
            <a:r>
              <a:rPr lang="en-US" dirty="0">
                <a:hlinkClick r:id="rId3"/>
              </a:rPr>
              <a:t>https://emedicine.medscape.com/article/2196539-print</a:t>
            </a:r>
            <a:endParaRPr lang="en-US" dirty="0"/>
          </a:p>
        </p:txBody>
      </p:sp>
      <p:sp>
        <p:nvSpPr>
          <p:cNvPr id="8" name="Content Placeholder 2">
            <a:extLst>
              <a:ext uri="{FF2B5EF4-FFF2-40B4-BE49-F238E27FC236}">
                <a16:creationId xmlns:a16="http://schemas.microsoft.com/office/drawing/2014/main" id="{E56E9C6C-3FA5-4DC1-8E62-2510988BBFC3}"/>
              </a:ext>
            </a:extLst>
          </p:cNvPr>
          <p:cNvSpPr txBox="1">
            <a:spLocks/>
          </p:cNvSpPr>
          <p:nvPr/>
        </p:nvSpPr>
        <p:spPr>
          <a:xfrm>
            <a:off x="589546" y="1756668"/>
            <a:ext cx="3838075" cy="2760016"/>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700"/>
              </a:spcAft>
            </a:pPr>
            <a:r>
              <a:rPr lang="ko-KR" altLang="en-US" dirty="0"/>
              <a:t>진단 지연</a:t>
            </a:r>
            <a:r>
              <a:rPr lang="en-US" baseline="30000" dirty="0"/>
              <a:t>1</a:t>
            </a:r>
          </a:p>
          <a:p>
            <a:pPr>
              <a:spcAft>
                <a:spcPts val="700"/>
              </a:spcAft>
            </a:pPr>
            <a:r>
              <a:rPr lang="ko-KR" altLang="en-US" dirty="0" smtClean="0"/>
              <a:t>염증을 </a:t>
            </a:r>
            <a:r>
              <a:rPr lang="ko-KR" altLang="en-US" dirty="0"/>
              <a:t>일으킨 관절의 수가 더 </a:t>
            </a:r>
            <a:r>
              <a:rPr lang="ko-KR" altLang="en-US" dirty="0" smtClean="0"/>
              <a:t>많음 </a:t>
            </a:r>
            <a:r>
              <a:rPr lang="en-US" dirty="0" smtClean="0"/>
              <a:t>(</a:t>
            </a:r>
            <a:r>
              <a:rPr lang="ko-KR" altLang="en-US" dirty="0" smtClean="0"/>
              <a:t>다발성 </a:t>
            </a:r>
            <a:r>
              <a:rPr lang="ko-KR" altLang="en-US" dirty="0"/>
              <a:t>관절염</a:t>
            </a:r>
            <a:r>
              <a:rPr lang="en-US" dirty="0"/>
              <a:t>)</a:t>
            </a:r>
            <a:r>
              <a:rPr lang="en-US" baseline="30000" dirty="0"/>
              <a:t>2</a:t>
            </a:r>
            <a:endParaRPr lang="en-SG" dirty="0"/>
          </a:p>
          <a:p>
            <a:pPr>
              <a:spcAft>
                <a:spcPts val="700"/>
              </a:spcAft>
            </a:pPr>
            <a:r>
              <a:rPr lang="en-SG" dirty="0"/>
              <a:t>ESR </a:t>
            </a:r>
            <a:r>
              <a:rPr lang="ko-KR" altLang="en-US" dirty="0"/>
              <a:t>상승</a:t>
            </a:r>
            <a:r>
              <a:rPr lang="en-US" baseline="30000" dirty="0"/>
              <a:t>2</a:t>
            </a:r>
          </a:p>
          <a:p>
            <a:pPr>
              <a:spcAft>
                <a:spcPts val="700"/>
              </a:spcAft>
            </a:pPr>
            <a:r>
              <a:rPr lang="ko-KR" altLang="en-US" dirty="0"/>
              <a:t>이전 약물의 실패</a:t>
            </a:r>
            <a:r>
              <a:rPr lang="en-US" baseline="30000" dirty="0"/>
              <a:t>2</a:t>
            </a:r>
            <a:endParaRPr lang="en-SG" dirty="0"/>
          </a:p>
          <a:p>
            <a:pPr>
              <a:spcAft>
                <a:spcPts val="700"/>
              </a:spcAft>
            </a:pPr>
            <a:r>
              <a:rPr lang="ko-KR" altLang="en-US" dirty="0"/>
              <a:t>관절 손상 </a:t>
            </a:r>
            <a:r>
              <a:rPr lang="ko-KR" altLang="en-US" dirty="0" smtClean="0"/>
              <a:t>유무 </a:t>
            </a:r>
            <a:r>
              <a:rPr lang="en-US" dirty="0" smtClean="0"/>
              <a:t>(</a:t>
            </a:r>
            <a:r>
              <a:rPr lang="ko-KR" altLang="en-US" dirty="0" smtClean="0"/>
              <a:t>임상적</a:t>
            </a:r>
            <a:r>
              <a:rPr lang="en-US" dirty="0" smtClean="0"/>
              <a:t> </a:t>
            </a:r>
            <a:r>
              <a:rPr lang="ko-KR" altLang="en-US" dirty="0"/>
              <a:t>혹은</a:t>
            </a:r>
            <a:r>
              <a:rPr lang="en-US" dirty="0"/>
              <a:t> x-ray)</a:t>
            </a:r>
            <a:r>
              <a:rPr lang="en-US" baseline="30000" dirty="0"/>
              <a:t>2</a:t>
            </a:r>
            <a:endParaRPr lang="en-SG" dirty="0"/>
          </a:p>
          <a:p>
            <a:pPr>
              <a:spcAft>
                <a:spcPts val="700"/>
              </a:spcAft>
            </a:pPr>
            <a:r>
              <a:rPr lang="ko-KR" altLang="en-US" dirty="0"/>
              <a:t>기능 상실</a:t>
            </a:r>
            <a:r>
              <a:rPr lang="en-US" dirty="0"/>
              <a:t>(HAQ)</a:t>
            </a:r>
            <a:r>
              <a:rPr lang="en-US" baseline="30000" dirty="0"/>
              <a:t>2</a:t>
            </a:r>
            <a:endParaRPr lang="en-US" dirty="0"/>
          </a:p>
          <a:p>
            <a:pPr>
              <a:spcAft>
                <a:spcPts val="700"/>
              </a:spcAft>
            </a:pPr>
            <a:r>
              <a:rPr lang="ko-KR" altLang="en-US" dirty="0" smtClean="0"/>
              <a:t>삶의 질</a:t>
            </a:r>
            <a:r>
              <a:rPr lang="en-US" dirty="0" smtClean="0"/>
              <a:t> </a:t>
            </a:r>
            <a:r>
              <a:rPr lang="ko-KR" altLang="en-US" dirty="0"/>
              <a:t>감소</a:t>
            </a:r>
            <a:r>
              <a:rPr lang="en-US" dirty="0"/>
              <a:t>(SF-36 or DLQI)</a:t>
            </a:r>
            <a:r>
              <a:rPr lang="en-US" baseline="30000" dirty="0"/>
              <a:t>2</a:t>
            </a:r>
            <a:endParaRPr lang="en-SG" dirty="0"/>
          </a:p>
        </p:txBody>
      </p:sp>
      <p:sp>
        <p:nvSpPr>
          <p:cNvPr id="9" name="Rectangle: Rounded Corners 8">
            <a:extLst>
              <a:ext uri="{FF2B5EF4-FFF2-40B4-BE49-F238E27FC236}">
                <a16:creationId xmlns:a16="http://schemas.microsoft.com/office/drawing/2014/main" id="{0FEED9AD-6910-4A63-802B-E1633DF37D62}"/>
              </a:ext>
            </a:extLst>
          </p:cNvPr>
          <p:cNvSpPr/>
          <p:nvPr/>
        </p:nvSpPr>
        <p:spPr>
          <a:xfrm>
            <a:off x="565564" y="1200845"/>
            <a:ext cx="3862057" cy="4908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a:latin typeface="Arial" panose="020B0604020202020204" pitchFamily="34" charset="0"/>
                <a:cs typeface="Arial" panose="020B0604020202020204" pitchFamily="34" charset="0"/>
              </a:rPr>
              <a:t>말초 관절 질환의 진행 및 손상과 관련된 요인</a:t>
            </a:r>
            <a:endParaRPr lang="en-SG" b="1" dirty="0">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26933078-68C2-4D46-9D85-4EC24EBFC0A4}"/>
              </a:ext>
            </a:extLst>
          </p:cNvPr>
          <p:cNvSpPr>
            <a:spLocks noGrp="1"/>
          </p:cNvSpPr>
          <p:nvPr>
            <p:ph idx="1"/>
          </p:nvPr>
        </p:nvSpPr>
        <p:spPr>
          <a:xfrm>
            <a:off x="4714451" y="1750624"/>
            <a:ext cx="3839924" cy="2760015"/>
          </a:xfrm>
        </p:spPr>
        <p:txBody>
          <a:bodyPr>
            <a:normAutofit lnSpcReduction="10000"/>
          </a:bodyPr>
          <a:lstStyle/>
          <a:p>
            <a:pPr>
              <a:lnSpc>
                <a:spcPct val="150000"/>
              </a:lnSpc>
              <a:spcAft>
                <a:spcPts val="700"/>
              </a:spcAft>
            </a:pPr>
            <a:r>
              <a:rPr lang="en-SG" dirty="0"/>
              <a:t>61</a:t>
            </a:r>
            <a:r>
              <a:rPr lang="ko-KR" altLang="en-US" dirty="0"/>
              <a:t>세 </a:t>
            </a:r>
            <a:r>
              <a:rPr lang="ko-KR" altLang="en-US" dirty="0" smtClean="0"/>
              <a:t>이상의 </a:t>
            </a:r>
            <a:r>
              <a:rPr lang="ko-KR" altLang="en-US" dirty="0" err="1" smtClean="0"/>
              <a:t>건선관절염</a:t>
            </a:r>
            <a:r>
              <a:rPr lang="ko-KR" altLang="en-US" dirty="0" smtClean="0"/>
              <a:t> 환자는 </a:t>
            </a:r>
            <a:r>
              <a:rPr lang="ko-KR" altLang="en-US" dirty="0"/>
              <a:t>젊은</a:t>
            </a:r>
            <a:r>
              <a:rPr lang="en-SG" dirty="0"/>
              <a:t> </a:t>
            </a:r>
            <a:r>
              <a:rPr lang="ko-KR" altLang="en-US" dirty="0" smtClean="0"/>
              <a:t>환자보다 </a:t>
            </a:r>
            <a:r>
              <a:rPr lang="ko-KR" altLang="en-US" dirty="0"/>
              <a:t>더 </a:t>
            </a:r>
            <a:r>
              <a:rPr lang="ko-KR" altLang="en-US" dirty="0" smtClean="0"/>
              <a:t>심각하게 발병하고 경과가 더 나쁘다</a:t>
            </a:r>
            <a:r>
              <a:rPr lang="en-US" altLang="ko-KR" dirty="0" smtClean="0"/>
              <a:t>.</a:t>
            </a:r>
            <a:endParaRPr lang="en-SG" dirty="0"/>
          </a:p>
          <a:p>
            <a:pPr>
              <a:lnSpc>
                <a:spcPct val="150000"/>
              </a:lnSpc>
              <a:spcAft>
                <a:spcPts val="700"/>
              </a:spcAft>
            </a:pPr>
            <a:r>
              <a:rPr lang="ko-KR" altLang="en-US" dirty="0"/>
              <a:t>약물 사용 이력</a:t>
            </a:r>
            <a:r>
              <a:rPr lang="en-US" altLang="ko-KR" dirty="0"/>
              <a:t>, </a:t>
            </a:r>
            <a:r>
              <a:rPr lang="ko-KR" altLang="en-US" dirty="0"/>
              <a:t>방사선 손상 증거</a:t>
            </a:r>
            <a:r>
              <a:rPr lang="en-US" altLang="ko-KR" dirty="0"/>
              <a:t>, </a:t>
            </a:r>
            <a:r>
              <a:rPr lang="ko-KR" altLang="en-US" dirty="0"/>
              <a:t>손톱 </a:t>
            </a:r>
            <a:r>
              <a:rPr lang="ko-KR" altLang="en-US" dirty="0" err="1"/>
              <a:t>병변</a:t>
            </a:r>
            <a:r>
              <a:rPr lang="ko-KR" altLang="en-US" dirty="0"/>
              <a:t> </a:t>
            </a:r>
            <a:r>
              <a:rPr lang="ko-KR" altLang="en-US" dirty="0" smtClean="0"/>
              <a:t>부재</a:t>
            </a:r>
            <a:r>
              <a:rPr lang="en-US" altLang="ko-KR" dirty="0" smtClean="0"/>
              <a:t>,</a:t>
            </a:r>
            <a:r>
              <a:rPr lang="ko-KR" altLang="en-US" dirty="0" smtClean="0"/>
              <a:t> </a:t>
            </a:r>
            <a:r>
              <a:rPr lang="en-US" altLang="ko-KR" dirty="0"/>
              <a:t>ESR(&gt;15mm/h)</a:t>
            </a:r>
            <a:r>
              <a:rPr lang="ko-KR" altLang="en-US" dirty="0"/>
              <a:t>의 상승은 </a:t>
            </a:r>
            <a:r>
              <a:rPr lang="ko-KR" altLang="en-US" dirty="0" err="1" smtClean="0"/>
              <a:t>건선관절염</a:t>
            </a:r>
            <a:r>
              <a:rPr lang="en-US" altLang="ko-KR" dirty="0" smtClean="0"/>
              <a:t> </a:t>
            </a:r>
            <a:r>
              <a:rPr lang="ko-KR" altLang="en-US" dirty="0"/>
              <a:t>환자의 사망률 증가와 관련이 있</a:t>
            </a:r>
            <a:r>
              <a:rPr lang="ko-KR" altLang="en-US" dirty="0" smtClean="0"/>
              <a:t>다</a:t>
            </a:r>
            <a:r>
              <a:rPr lang="en-US" altLang="ko-KR" dirty="0"/>
              <a:t>.</a:t>
            </a:r>
          </a:p>
          <a:p>
            <a:pPr>
              <a:lnSpc>
                <a:spcPct val="150000"/>
              </a:lnSpc>
              <a:spcAft>
                <a:spcPts val="700"/>
              </a:spcAft>
            </a:pPr>
            <a:r>
              <a:rPr lang="ko-KR" altLang="en-US" dirty="0"/>
              <a:t>질병을 진행을 억제하지 않으면 </a:t>
            </a:r>
            <a:r>
              <a:rPr lang="en-US" altLang="ko-KR" dirty="0"/>
              <a:t>HIV </a:t>
            </a:r>
            <a:r>
              <a:rPr lang="ko-KR" altLang="en-US" dirty="0"/>
              <a:t>감염이 악화될 수 </a:t>
            </a:r>
            <a:r>
              <a:rPr lang="ko-KR" altLang="en-US" dirty="0" smtClean="0"/>
              <a:t>있다</a:t>
            </a:r>
            <a:r>
              <a:rPr lang="en-US" altLang="ko-KR" dirty="0"/>
              <a:t>.</a:t>
            </a:r>
          </a:p>
        </p:txBody>
      </p:sp>
      <p:sp>
        <p:nvSpPr>
          <p:cNvPr id="17" name="Rectangle: Rounded Corners 16">
            <a:extLst>
              <a:ext uri="{FF2B5EF4-FFF2-40B4-BE49-F238E27FC236}">
                <a16:creationId xmlns:a16="http://schemas.microsoft.com/office/drawing/2014/main" id="{DDBB8319-0C78-45BE-BE80-01D4CCC23026}"/>
              </a:ext>
            </a:extLst>
          </p:cNvPr>
          <p:cNvSpPr/>
          <p:nvPr/>
        </p:nvSpPr>
        <p:spPr>
          <a:xfrm>
            <a:off x="4692318" y="1200845"/>
            <a:ext cx="3862057" cy="4908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smtClean="0">
                <a:latin typeface="Arial" panose="020B0604020202020204" pitchFamily="34" charset="0"/>
                <a:cs typeface="Arial" panose="020B0604020202020204" pitchFamily="34" charset="0"/>
              </a:rPr>
              <a:t>건선관절염의 </a:t>
            </a:r>
            <a:r>
              <a:rPr lang="ko-KR" altLang="en-US" b="1" dirty="0">
                <a:latin typeface="Arial" panose="020B0604020202020204" pitchFamily="34" charset="0"/>
                <a:cs typeface="Arial" panose="020B0604020202020204" pitchFamily="34" charset="0"/>
              </a:rPr>
              <a:t>진행 또는 결과에 영향을 미치는 기타 요인</a:t>
            </a:r>
            <a:r>
              <a:rPr lang="en-US" b="1" baseline="30000" dirty="0">
                <a:latin typeface="Arial" panose="020B0604020202020204" pitchFamily="34" charset="0"/>
                <a:cs typeface="Arial" panose="020B0604020202020204" pitchFamily="34" charset="0"/>
              </a:rPr>
              <a:t>3</a:t>
            </a:r>
            <a:endParaRPr lang="en-SG"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3617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smtClean="0"/>
              <a:t>건선관절염의 </a:t>
            </a:r>
            <a:r>
              <a:rPr lang="ko-KR" altLang="en-US" dirty="0"/>
              <a:t>영향</a:t>
            </a:r>
            <a:r>
              <a:rPr lang="en-SG" dirty="0"/>
              <a:t>: </a:t>
            </a:r>
            <a:r>
              <a:rPr lang="ko-KR" altLang="en-US" dirty="0"/>
              <a:t>동반질병</a:t>
            </a:r>
            <a:endParaRPr lang="en-SG" dirty="0"/>
          </a:p>
        </p:txBody>
      </p:sp>
      <p:sp>
        <p:nvSpPr>
          <p:cNvPr id="3" name="Content Placeholder 2">
            <a:extLst>
              <a:ext uri="{FF2B5EF4-FFF2-40B4-BE49-F238E27FC236}">
                <a16:creationId xmlns:a16="http://schemas.microsoft.com/office/drawing/2014/main" id="{203FA799-3662-4263-834D-CDE50E65702D}"/>
              </a:ext>
            </a:extLst>
          </p:cNvPr>
          <p:cNvSpPr>
            <a:spLocks noGrp="1"/>
          </p:cNvSpPr>
          <p:nvPr>
            <p:ph idx="1"/>
          </p:nvPr>
        </p:nvSpPr>
        <p:spPr>
          <a:xfrm>
            <a:off x="511689" y="1180215"/>
            <a:ext cx="8138159" cy="367719"/>
          </a:xfrm>
        </p:spPr>
        <p:txBody>
          <a:bodyPr>
            <a:normAutofit/>
          </a:bodyPr>
          <a:lstStyle/>
          <a:p>
            <a:pPr lvl="0"/>
            <a:r>
              <a:rPr lang="ko-KR" altLang="en-US" dirty="0"/>
              <a:t>건선관절염환자는 </a:t>
            </a:r>
            <a:r>
              <a:rPr lang="ko-KR" altLang="en-US" dirty="0" err="1"/>
              <a:t>대조군과</a:t>
            </a:r>
            <a:r>
              <a:rPr lang="ko-KR" altLang="en-US" dirty="0"/>
              <a:t> </a:t>
            </a:r>
            <a:r>
              <a:rPr lang="ko-KR" altLang="en-US" dirty="0" smtClean="0"/>
              <a:t>비교하여</a:t>
            </a:r>
            <a:r>
              <a:rPr lang="en-MY" altLang="ko-KR" dirty="0"/>
              <a:t> </a:t>
            </a:r>
            <a:r>
              <a:rPr lang="ko-KR" altLang="en-US" dirty="0" smtClean="0"/>
              <a:t>다음과 같은 </a:t>
            </a:r>
            <a:r>
              <a:rPr lang="ko-KR" altLang="en-US" dirty="0" err="1" smtClean="0"/>
              <a:t>동반질병을</a:t>
            </a:r>
            <a:r>
              <a:rPr lang="ko-KR" altLang="en-US" dirty="0" smtClean="0"/>
              <a:t> 갖는다</a:t>
            </a:r>
            <a:r>
              <a:rPr lang="en-US" altLang="ko-KR" dirty="0"/>
              <a:t>.</a:t>
            </a:r>
            <a:r>
              <a:rPr lang="en-MY" baseline="30000" dirty="0"/>
              <a:t>1</a:t>
            </a:r>
            <a:r>
              <a:rPr lang="en-MY" dirty="0"/>
              <a:t> </a:t>
            </a:r>
          </a:p>
        </p:txBody>
      </p:sp>
      <p:sp>
        <p:nvSpPr>
          <p:cNvPr id="12" name="Text Placeholder 11">
            <a:extLst>
              <a:ext uri="{FF2B5EF4-FFF2-40B4-BE49-F238E27FC236}">
                <a16:creationId xmlns:a16="http://schemas.microsoft.com/office/drawing/2014/main" id="{B5998185-D29A-48DE-BE24-FD6948B25046}"/>
              </a:ext>
            </a:extLst>
          </p:cNvPr>
          <p:cNvSpPr>
            <a:spLocks noGrp="1"/>
          </p:cNvSpPr>
          <p:nvPr>
            <p:ph type="body" sz="quarter" idx="10"/>
          </p:nvPr>
        </p:nvSpPr>
        <p:spPr>
          <a:xfrm>
            <a:off x="521808" y="4745201"/>
            <a:ext cx="4050192" cy="398299"/>
          </a:xfrm>
        </p:spPr>
        <p:txBody>
          <a:bodyPr>
            <a:normAutofit lnSpcReduction="10000"/>
          </a:bodyPr>
          <a:lstStyle/>
          <a:p>
            <a:r>
              <a:rPr lang="en-SG" dirty="0"/>
              <a:t>CKD, </a:t>
            </a:r>
            <a:r>
              <a:rPr lang="ko-KR" altLang="en-US" dirty="0"/>
              <a:t>만성신부전</a:t>
            </a:r>
            <a:r>
              <a:rPr lang="en-SG" dirty="0"/>
              <a:t>; CV, </a:t>
            </a:r>
            <a:r>
              <a:rPr lang="ko-KR" altLang="en-US" dirty="0"/>
              <a:t>심혈관의</a:t>
            </a:r>
            <a:r>
              <a:rPr lang="en-SG" dirty="0"/>
              <a:t>; PsA, </a:t>
            </a:r>
            <a:r>
              <a:rPr lang="ko-KR" altLang="en-US" dirty="0" err="1"/>
              <a:t>건선관절염</a:t>
            </a:r>
            <a:r>
              <a:rPr lang="en-SG" dirty="0"/>
              <a:t>.</a:t>
            </a:r>
          </a:p>
          <a:p>
            <a:r>
              <a:rPr lang="ko-KR" altLang="en-US" dirty="0"/>
              <a:t>*일치된 대조군과의 비교 외에도</a:t>
            </a:r>
            <a:r>
              <a:rPr lang="en-US" altLang="ko-KR" dirty="0"/>
              <a:t>, </a:t>
            </a:r>
            <a:r>
              <a:rPr lang="ko-KR" altLang="en-US" dirty="0"/>
              <a:t>다른 </a:t>
            </a:r>
            <a:r>
              <a:rPr lang="ko-KR" altLang="en-US" dirty="0" err="1"/>
              <a:t>연구들에서</a:t>
            </a:r>
            <a:r>
              <a:rPr lang="ko-KR" altLang="en-US" dirty="0"/>
              <a:t> </a:t>
            </a:r>
            <a:r>
              <a:rPr lang="en-US" altLang="ko-KR" dirty="0"/>
              <a:t>PsA </a:t>
            </a:r>
            <a:r>
              <a:rPr lang="ko-KR" altLang="en-US" dirty="0"/>
              <a:t>환자를 건선 환자와 비교할 때 이러한 동반질병 위험</a:t>
            </a:r>
            <a:r>
              <a:rPr lang="en-US" altLang="ko-KR" dirty="0"/>
              <a:t>/</a:t>
            </a:r>
            <a:r>
              <a:rPr lang="ko-KR" altLang="en-US" dirty="0"/>
              <a:t>비율이 더 </a:t>
            </a:r>
            <a:r>
              <a:rPr lang="ko-KR" altLang="en-US"/>
              <a:t>높았다고 보고되었습니다</a:t>
            </a:r>
            <a:r>
              <a:rPr lang="en-US" altLang="ko-KR" dirty="0"/>
              <a:t>.</a:t>
            </a:r>
            <a:endParaRPr lang="en-SG" dirty="0"/>
          </a:p>
        </p:txBody>
      </p:sp>
      <p:sp>
        <p:nvSpPr>
          <p:cNvPr id="16" name="Text Placeholder 15">
            <a:extLst>
              <a:ext uri="{FF2B5EF4-FFF2-40B4-BE49-F238E27FC236}">
                <a16:creationId xmlns:a16="http://schemas.microsoft.com/office/drawing/2014/main" id="{E0A2B13D-1FA2-489E-A6C8-AF7ECC07B031}"/>
              </a:ext>
            </a:extLst>
          </p:cNvPr>
          <p:cNvSpPr>
            <a:spLocks noGrp="1"/>
          </p:cNvSpPr>
          <p:nvPr>
            <p:ph type="body" sz="quarter" idx="11"/>
          </p:nvPr>
        </p:nvSpPr>
        <p:spPr>
          <a:xfrm>
            <a:off x="4615450" y="4648530"/>
            <a:ext cx="4029441" cy="388457"/>
          </a:xfrm>
        </p:spPr>
        <p:txBody>
          <a:bodyPr>
            <a:noAutofit/>
          </a:bodyPr>
          <a:lstStyle/>
          <a:p>
            <a:r>
              <a:rPr lang="en-SG" b="0" dirty="0"/>
              <a:t>1. Kaine J, et al</a:t>
            </a:r>
            <a:r>
              <a:rPr lang="en-US" dirty="0">
                <a:effectLst/>
                <a:ea typeface="Times New Roman" panose="02020603050405020304" pitchFamily="18" charset="0"/>
              </a:rPr>
              <a:t>. J Manag Care Spec Pharm. 2019;25:122-132.</a:t>
            </a:r>
          </a:p>
          <a:p>
            <a:r>
              <a:rPr lang="en-SG" dirty="0">
                <a:effectLst/>
                <a:ea typeface="Times New Roman" panose="02020603050405020304" pitchFamily="18" charset="0"/>
              </a:rPr>
              <a:t>2. Chiu HY, et al. </a:t>
            </a:r>
            <a:r>
              <a:rPr lang="en-SG" dirty="0">
                <a:ea typeface="Times New Roman" panose="02020603050405020304" pitchFamily="18" charset="0"/>
              </a:rPr>
              <a:t>Br J Dermatol. </a:t>
            </a:r>
            <a:r>
              <a:rPr lang="is-IS" dirty="0">
                <a:ea typeface="Times New Roman" panose="02020603050405020304" pitchFamily="18" charset="0"/>
              </a:rPr>
              <a:t>2015;173:146–154.</a:t>
            </a:r>
          </a:p>
          <a:p>
            <a:r>
              <a:rPr lang="is-IS" dirty="0">
                <a:effectLst/>
                <a:ea typeface="Times New Roman" panose="02020603050405020304" pitchFamily="18" charset="0"/>
              </a:rPr>
              <a:t>3. Wu JJ, et al. Eur Acad Dermatol Venereol. </a:t>
            </a:r>
            <a:r>
              <a:rPr lang="cs-CZ" dirty="0">
                <a:ea typeface="Times New Roman" panose="02020603050405020304" pitchFamily="18" charset="0"/>
              </a:rPr>
              <a:t>2017;31:1168–1175</a:t>
            </a:r>
          </a:p>
          <a:p>
            <a:r>
              <a:rPr lang="cs-CZ" dirty="0">
                <a:effectLst/>
                <a:ea typeface="Times New Roman" panose="02020603050405020304" pitchFamily="18" charset="0"/>
              </a:rPr>
              <a:t>4. Chi</a:t>
            </a:r>
            <a:r>
              <a:rPr lang="cs-CZ" dirty="0">
                <a:ea typeface="Times New Roman" panose="02020603050405020304" pitchFamily="18" charset="0"/>
              </a:rPr>
              <a:t> CC, et al. JAMA Opthalmol. 2017; 135:415-422.</a:t>
            </a:r>
            <a:endParaRPr lang="en-SG" dirty="0">
              <a:effectLst/>
              <a:ea typeface="Times New Roman" panose="02020603050405020304" pitchFamily="18" charset="0"/>
            </a:endParaRPr>
          </a:p>
        </p:txBody>
      </p:sp>
      <p:pic>
        <p:nvPicPr>
          <p:cNvPr id="7" name="Graphic 6" descr="Heart organ">
            <a:extLst>
              <a:ext uri="{FF2B5EF4-FFF2-40B4-BE49-F238E27FC236}">
                <a16:creationId xmlns:a16="http://schemas.microsoft.com/office/drawing/2014/main" id="{FF85064B-A31A-4CE0-A229-20C916A9E2E8}"/>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620953" y="2263304"/>
            <a:ext cx="720000" cy="720000"/>
          </a:xfrm>
          <a:prstGeom prst="rect">
            <a:avLst/>
          </a:prstGeom>
        </p:spPr>
      </p:pic>
      <p:pic>
        <p:nvPicPr>
          <p:cNvPr id="9" name="Graphic 8" descr="Shield Cross">
            <a:extLst>
              <a:ext uri="{FF2B5EF4-FFF2-40B4-BE49-F238E27FC236}">
                <a16:creationId xmlns:a16="http://schemas.microsoft.com/office/drawing/2014/main" id="{092449A9-95C5-4958-9EF5-768A833B743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620953" y="3301242"/>
            <a:ext cx="720000" cy="720000"/>
          </a:xfrm>
          <a:prstGeom prst="rect">
            <a:avLst/>
          </a:prstGeom>
        </p:spPr>
      </p:pic>
      <p:pic>
        <p:nvPicPr>
          <p:cNvPr id="14" name="Graphic 13" descr="Sad face with solid fill">
            <a:extLst>
              <a:ext uri="{FF2B5EF4-FFF2-40B4-BE49-F238E27FC236}">
                <a16:creationId xmlns:a16="http://schemas.microsoft.com/office/drawing/2014/main" id="{3398B250-E5C1-463D-8167-1E456B1FE818}"/>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6593601" y="2182180"/>
            <a:ext cx="648000" cy="648000"/>
          </a:xfrm>
          <a:prstGeom prst="rect">
            <a:avLst/>
          </a:prstGeom>
        </p:spPr>
      </p:pic>
      <p:pic>
        <p:nvPicPr>
          <p:cNvPr id="17" name="Graphic 16" descr="Scale">
            <a:extLst>
              <a:ext uri="{FF2B5EF4-FFF2-40B4-BE49-F238E27FC236}">
                <a16:creationId xmlns:a16="http://schemas.microsoft.com/office/drawing/2014/main" id="{07563518-C05A-46F8-AEBB-F970D036EC31}"/>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a:xfrm>
            <a:off x="3976491" y="2146180"/>
            <a:ext cx="720000" cy="720000"/>
          </a:xfrm>
          <a:prstGeom prst="rect">
            <a:avLst/>
          </a:prstGeom>
        </p:spPr>
      </p:pic>
      <p:pic>
        <p:nvPicPr>
          <p:cNvPr id="19" name="Graphic 18" descr="Beer">
            <a:extLst>
              <a:ext uri="{FF2B5EF4-FFF2-40B4-BE49-F238E27FC236}">
                <a16:creationId xmlns:a16="http://schemas.microsoft.com/office/drawing/2014/main" id="{2792648B-3F88-4EE5-9A98-C5ECEA16A2B3}"/>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xmlns="" r:embed="rId12"/>
              </a:ext>
            </a:extLst>
          </a:blip>
          <a:stretch>
            <a:fillRect/>
          </a:stretch>
        </p:blipFill>
        <p:spPr>
          <a:xfrm>
            <a:off x="4005202" y="3047497"/>
            <a:ext cx="540000" cy="540000"/>
          </a:xfrm>
          <a:prstGeom prst="rect">
            <a:avLst/>
          </a:prstGeom>
        </p:spPr>
      </p:pic>
      <p:sp>
        <p:nvSpPr>
          <p:cNvPr id="21" name="Content Placeholder 2">
            <a:extLst>
              <a:ext uri="{FF2B5EF4-FFF2-40B4-BE49-F238E27FC236}">
                <a16:creationId xmlns:a16="http://schemas.microsoft.com/office/drawing/2014/main" id="{F3D15FC0-B9CD-459E-A081-AAD69DFD6EFE}"/>
              </a:ext>
            </a:extLst>
          </p:cNvPr>
          <p:cNvSpPr txBox="1">
            <a:spLocks/>
          </p:cNvSpPr>
          <p:nvPr/>
        </p:nvSpPr>
        <p:spPr>
          <a:xfrm>
            <a:off x="1357132" y="2011971"/>
            <a:ext cx="2312577" cy="1222666"/>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ko-KR" altLang="en-US" sz="1200" b="1" dirty="0">
                <a:solidFill>
                  <a:srgbClr val="652C74"/>
                </a:solidFill>
              </a:rPr>
              <a:t>심혈관 질환</a:t>
            </a:r>
            <a:endParaRPr lang="en-SG" sz="1200" b="1" dirty="0">
              <a:solidFill>
                <a:srgbClr val="652C74"/>
              </a:solidFill>
            </a:endParaRPr>
          </a:p>
          <a:p>
            <a:pPr>
              <a:spcAft>
                <a:spcPts val="0"/>
              </a:spcAft>
              <a:buFont typeface="Wingdings" panose="05000000000000000000" pitchFamily="2" charset="2"/>
              <a:buChar char="§"/>
            </a:pPr>
            <a:r>
              <a:rPr lang="ko-KR" altLang="en-US" sz="1200" dirty="0"/>
              <a:t>고혈압</a:t>
            </a:r>
            <a:endParaRPr lang="en-SG" sz="1200" dirty="0"/>
          </a:p>
          <a:p>
            <a:pPr>
              <a:spcAft>
                <a:spcPts val="0"/>
              </a:spcAft>
              <a:buFont typeface="Wingdings" panose="05000000000000000000" pitchFamily="2" charset="2"/>
              <a:buChar char="§"/>
            </a:pPr>
            <a:r>
              <a:rPr lang="ko-KR" altLang="en-US" sz="1200" dirty="0" err="1"/>
              <a:t>고지혈증</a:t>
            </a:r>
            <a:endParaRPr lang="en-US" altLang="ko-KR" sz="1200" dirty="0"/>
          </a:p>
          <a:p>
            <a:pPr>
              <a:spcAft>
                <a:spcPts val="0"/>
              </a:spcAft>
              <a:buFont typeface="Wingdings" panose="05000000000000000000" pitchFamily="2" charset="2"/>
              <a:buChar char="§"/>
            </a:pPr>
            <a:r>
              <a:rPr lang="ko-KR" altLang="en-US" sz="1200" dirty="0"/>
              <a:t>관상동맥질환</a:t>
            </a:r>
            <a:endParaRPr lang="en-US" altLang="ko-KR" sz="1200" dirty="0"/>
          </a:p>
          <a:p>
            <a:pPr>
              <a:spcAft>
                <a:spcPts val="0"/>
              </a:spcAft>
              <a:buFont typeface="Wingdings" panose="05000000000000000000" pitchFamily="2" charset="2"/>
              <a:buChar char="§"/>
            </a:pPr>
            <a:r>
              <a:rPr lang="ko-KR" altLang="en-US" sz="1200" dirty="0"/>
              <a:t>뇌졸중</a:t>
            </a:r>
            <a:endParaRPr lang="en-US" altLang="ko-KR" sz="1200" dirty="0"/>
          </a:p>
          <a:p>
            <a:pPr>
              <a:spcAft>
                <a:spcPts val="0"/>
              </a:spcAft>
              <a:buFont typeface="Wingdings" panose="05000000000000000000" pitchFamily="2" charset="2"/>
              <a:buChar char="§"/>
            </a:pPr>
            <a:r>
              <a:rPr lang="ko-KR" altLang="en-US" sz="1200" dirty="0"/>
              <a:t>말초동맥질환</a:t>
            </a:r>
            <a:endParaRPr lang="en-SG" sz="1200" dirty="0"/>
          </a:p>
        </p:txBody>
      </p:sp>
      <p:sp>
        <p:nvSpPr>
          <p:cNvPr id="23" name="Content Placeholder 2">
            <a:extLst>
              <a:ext uri="{FF2B5EF4-FFF2-40B4-BE49-F238E27FC236}">
                <a16:creationId xmlns:a16="http://schemas.microsoft.com/office/drawing/2014/main" id="{FFD51073-1737-4EC0-9D74-D844DD3017F8}"/>
              </a:ext>
            </a:extLst>
          </p:cNvPr>
          <p:cNvSpPr txBox="1">
            <a:spLocks/>
          </p:cNvSpPr>
          <p:nvPr/>
        </p:nvSpPr>
        <p:spPr>
          <a:xfrm>
            <a:off x="555676" y="1637338"/>
            <a:ext cx="3170478" cy="302697"/>
          </a:xfrm>
          <a:prstGeom prst="rect">
            <a:avLst/>
          </a:prstGeom>
          <a:solidFill>
            <a:srgbClr val="652C74"/>
          </a:solidFill>
          <a:ln>
            <a:solidFill>
              <a:srgbClr val="652C74"/>
            </a:solidFill>
          </a:ln>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Aft>
                <a:spcPts val="0"/>
              </a:spcAft>
              <a:buNone/>
            </a:pPr>
            <a:r>
              <a:rPr lang="ko-KR" altLang="en-US" sz="1600" b="1" dirty="0">
                <a:solidFill>
                  <a:schemeClr val="bg1"/>
                </a:solidFill>
              </a:rPr>
              <a:t>더 높은 </a:t>
            </a:r>
            <a:r>
              <a:rPr lang="ko-KR" altLang="en-US" sz="1600" b="1" dirty="0" smtClean="0">
                <a:solidFill>
                  <a:schemeClr val="bg1"/>
                </a:solidFill>
              </a:rPr>
              <a:t>위험</a:t>
            </a:r>
            <a:endParaRPr lang="en-SG" sz="1600" b="1" dirty="0">
              <a:solidFill>
                <a:schemeClr val="bg1"/>
              </a:solidFill>
            </a:endParaRPr>
          </a:p>
        </p:txBody>
      </p:sp>
      <p:sp>
        <p:nvSpPr>
          <p:cNvPr id="27" name="Content Placeholder 2">
            <a:extLst>
              <a:ext uri="{FF2B5EF4-FFF2-40B4-BE49-F238E27FC236}">
                <a16:creationId xmlns:a16="http://schemas.microsoft.com/office/drawing/2014/main" id="{2FED7A32-4091-44B8-AFA8-E546D3814A3F}"/>
              </a:ext>
            </a:extLst>
          </p:cNvPr>
          <p:cNvSpPr txBox="1">
            <a:spLocks/>
          </p:cNvSpPr>
          <p:nvPr/>
        </p:nvSpPr>
        <p:spPr>
          <a:xfrm>
            <a:off x="1357132" y="3220206"/>
            <a:ext cx="2312577" cy="1020973"/>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ko-KR" altLang="en-US" sz="1200" b="1" dirty="0">
                <a:solidFill>
                  <a:srgbClr val="652C74"/>
                </a:solidFill>
              </a:rPr>
              <a:t>자가면역질환</a:t>
            </a:r>
            <a:endParaRPr lang="en-SG" sz="1200" b="1" dirty="0">
              <a:solidFill>
                <a:srgbClr val="652C74"/>
              </a:solidFill>
            </a:endParaRPr>
          </a:p>
          <a:p>
            <a:pPr>
              <a:spcAft>
                <a:spcPts val="0"/>
              </a:spcAft>
              <a:buFont typeface="Wingdings" panose="05000000000000000000" pitchFamily="2" charset="2"/>
              <a:buChar char="§"/>
            </a:pPr>
            <a:r>
              <a:rPr lang="ko-KR" altLang="en-US" sz="1200" dirty="0"/>
              <a:t>건선</a:t>
            </a:r>
            <a:endParaRPr lang="en-US" altLang="ko-KR" sz="1200" dirty="0"/>
          </a:p>
          <a:p>
            <a:pPr>
              <a:spcAft>
                <a:spcPts val="0"/>
              </a:spcAft>
              <a:buFont typeface="Wingdings" panose="05000000000000000000" pitchFamily="2" charset="2"/>
              <a:buChar char="§"/>
            </a:pPr>
            <a:r>
              <a:rPr lang="ko-KR" altLang="en-US" sz="1200" dirty="0"/>
              <a:t>강직성 척추염</a:t>
            </a:r>
            <a:endParaRPr lang="en-US" altLang="ko-KR" sz="1200" dirty="0"/>
          </a:p>
          <a:p>
            <a:pPr>
              <a:spcAft>
                <a:spcPts val="0"/>
              </a:spcAft>
              <a:buFont typeface="Wingdings" panose="05000000000000000000" pitchFamily="2" charset="2"/>
              <a:buChar char="§"/>
            </a:pPr>
            <a:r>
              <a:rPr lang="ko-KR" altLang="en-US" sz="1200" dirty="0"/>
              <a:t>다발성경화증</a:t>
            </a:r>
            <a:endParaRPr lang="en-SG" sz="1200" dirty="0"/>
          </a:p>
        </p:txBody>
      </p:sp>
      <p:sp>
        <p:nvSpPr>
          <p:cNvPr id="28" name="Rectangle 27">
            <a:extLst>
              <a:ext uri="{FF2B5EF4-FFF2-40B4-BE49-F238E27FC236}">
                <a16:creationId xmlns:a16="http://schemas.microsoft.com/office/drawing/2014/main" id="{9008B199-A5C2-41E7-9F79-811C1F4D9DDD}"/>
              </a:ext>
            </a:extLst>
          </p:cNvPr>
          <p:cNvSpPr/>
          <p:nvPr/>
        </p:nvSpPr>
        <p:spPr>
          <a:xfrm>
            <a:off x="555675" y="1940034"/>
            <a:ext cx="3170479" cy="2556000"/>
          </a:xfrm>
          <a:prstGeom prst="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0" name="Content Placeholder 2">
            <a:extLst>
              <a:ext uri="{FF2B5EF4-FFF2-40B4-BE49-F238E27FC236}">
                <a16:creationId xmlns:a16="http://schemas.microsoft.com/office/drawing/2014/main" id="{F4E483F3-5CE3-472C-B370-BE60423FB7E8}"/>
              </a:ext>
            </a:extLst>
          </p:cNvPr>
          <p:cNvSpPr txBox="1">
            <a:spLocks/>
          </p:cNvSpPr>
          <p:nvPr/>
        </p:nvSpPr>
        <p:spPr>
          <a:xfrm>
            <a:off x="3951112" y="1637338"/>
            <a:ext cx="4540767" cy="302697"/>
          </a:xfrm>
          <a:prstGeom prst="rect">
            <a:avLst/>
          </a:prstGeom>
          <a:solidFill>
            <a:srgbClr val="652C74"/>
          </a:solidFill>
          <a:ln>
            <a:solidFill>
              <a:srgbClr val="652C74"/>
            </a:solidFill>
          </a:ln>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Aft>
                <a:spcPts val="0"/>
              </a:spcAft>
              <a:buNone/>
            </a:pPr>
            <a:r>
              <a:rPr lang="ko-KR" altLang="en-US" sz="1600" b="1" dirty="0">
                <a:solidFill>
                  <a:schemeClr val="bg1"/>
                </a:solidFill>
              </a:rPr>
              <a:t>더 높은 </a:t>
            </a:r>
            <a:r>
              <a:rPr lang="ko-KR" altLang="en-US" sz="1600" b="1" dirty="0" smtClean="0">
                <a:solidFill>
                  <a:schemeClr val="bg1"/>
                </a:solidFill>
              </a:rPr>
              <a:t>비율</a:t>
            </a:r>
            <a:endParaRPr lang="en-SG" sz="1600" b="1" dirty="0">
              <a:solidFill>
                <a:schemeClr val="bg1"/>
              </a:solidFill>
            </a:endParaRPr>
          </a:p>
        </p:txBody>
      </p:sp>
      <p:sp>
        <p:nvSpPr>
          <p:cNvPr id="32" name="Rectangle 31">
            <a:extLst>
              <a:ext uri="{FF2B5EF4-FFF2-40B4-BE49-F238E27FC236}">
                <a16:creationId xmlns:a16="http://schemas.microsoft.com/office/drawing/2014/main" id="{0C8DD10C-21AF-4315-811C-F8A7A6097912}"/>
              </a:ext>
            </a:extLst>
          </p:cNvPr>
          <p:cNvSpPr/>
          <p:nvPr/>
        </p:nvSpPr>
        <p:spPr>
          <a:xfrm>
            <a:off x="3951111" y="1940034"/>
            <a:ext cx="4540768" cy="2556000"/>
          </a:xfrm>
          <a:prstGeom prst="rect">
            <a:avLst/>
          </a:prstGeom>
          <a:noFill/>
          <a:ln>
            <a:solidFill>
              <a:srgbClr val="65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4" name="Content Placeholder 2">
            <a:extLst>
              <a:ext uri="{FF2B5EF4-FFF2-40B4-BE49-F238E27FC236}">
                <a16:creationId xmlns:a16="http://schemas.microsoft.com/office/drawing/2014/main" id="{F4473C7D-92D3-4CEE-B23E-C46B2CD12A0F}"/>
              </a:ext>
            </a:extLst>
          </p:cNvPr>
          <p:cNvSpPr txBox="1">
            <a:spLocks/>
          </p:cNvSpPr>
          <p:nvPr/>
        </p:nvSpPr>
        <p:spPr>
          <a:xfrm>
            <a:off x="4615450" y="2062097"/>
            <a:ext cx="1965972" cy="888166"/>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ko-KR" altLang="en-US" sz="1200" b="1" dirty="0">
                <a:solidFill>
                  <a:srgbClr val="652C74"/>
                </a:solidFill>
              </a:rPr>
              <a:t>대사 이상</a:t>
            </a:r>
            <a:endParaRPr lang="en-SG" sz="1200" b="1" dirty="0">
              <a:solidFill>
                <a:srgbClr val="652C74"/>
              </a:solidFill>
            </a:endParaRPr>
          </a:p>
          <a:p>
            <a:pPr>
              <a:spcAft>
                <a:spcPts val="0"/>
              </a:spcAft>
              <a:buFont typeface="Wingdings" panose="05000000000000000000" pitchFamily="2" charset="2"/>
              <a:buChar char="§"/>
            </a:pPr>
            <a:r>
              <a:rPr lang="ko-KR" altLang="en-US" sz="1200" dirty="0"/>
              <a:t>비만 혹은</a:t>
            </a:r>
            <a:r>
              <a:rPr lang="en-SG" sz="1200" dirty="0"/>
              <a:t> </a:t>
            </a:r>
            <a:r>
              <a:rPr lang="ko-KR" altLang="en-US" sz="1200" dirty="0"/>
              <a:t>과체중</a:t>
            </a:r>
            <a:endParaRPr lang="en-SG" sz="1200" dirty="0"/>
          </a:p>
          <a:p>
            <a:pPr>
              <a:spcAft>
                <a:spcPts val="0"/>
              </a:spcAft>
              <a:buFont typeface="Wingdings" panose="05000000000000000000" pitchFamily="2" charset="2"/>
              <a:buChar char="§"/>
            </a:pPr>
            <a:r>
              <a:rPr lang="ko-KR" altLang="en-US" sz="1200" dirty="0" err="1"/>
              <a:t>고지혈증</a:t>
            </a:r>
            <a:endParaRPr lang="en-US" altLang="ko-KR" sz="1200" dirty="0"/>
          </a:p>
          <a:p>
            <a:pPr>
              <a:spcAft>
                <a:spcPts val="0"/>
              </a:spcAft>
              <a:buFont typeface="Wingdings" panose="05000000000000000000" pitchFamily="2" charset="2"/>
              <a:buChar char="§"/>
            </a:pPr>
            <a:r>
              <a:rPr lang="ko-KR" altLang="en-US" sz="1200" dirty="0" err="1" smtClean="0"/>
              <a:t>고요산혈증</a:t>
            </a:r>
            <a:endParaRPr lang="en-SG" sz="1200" dirty="0"/>
          </a:p>
        </p:txBody>
      </p:sp>
      <p:sp>
        <p:nvSpPr>
          <p:cNvPr id="36" name="Content Placeholder 2">
            <a:extLst>
              <a:ext uri="{FF2B5EF4-FFF2-40B4-BE49-F238E27FC236}">
                <a16:creationId xmlns:a16="http://schemas.microsoft.com/office/drawing/2014/main" id="{BB61FB94-1E61-4EC5-94B2-D536B9D57E35}"/>
              </a:ext>
            </a:extLst>
          </p:cNvPr>
          <p:cNvSpPr txBox="1">
            <a:spLocks/>
          </p:cNvSpPr>
          <p:nvPr/>
        </p:nvSpPr>
        <p:spPr>
          <a:xfrm>
            <a:off x="7064358" y="3301158"/>
            <a:ext cx="1585490" cy="69962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44000" lvl="1" indent="-144000"/>
            <a:r>
              <a:rPr lang="ko-KR" altLang="en-US" sz="1200" dirty="0"/>
              <a:t>피로</a:t>
            </a:r>
            <a:endParaRPr lang="en-US" sz="1200" dirty="0"/>
          </a:p>
          <a:p>
            <a:pPr marL="144000" lvl="1" indent="-144000"/>
            <a:r>
              <a:rPr lang="ko-KR" altLang="en-US" sz="1200" dirty="0"/>
              <a:t>골다공증</a:t>
            </a:r>
            <a:endParaRPr lang="en-US" sz="1200" dirty="0"/>
          </a:p>
        </p:txBody>
      </p:sp>
      <p:sp>
        <p:nvSpPr>
          <p:cNvPr id="38" name="Content Placeholder 2">
            <a:extLst>
              <a:ext uri="{FF2B5EF4-FFF2-40B4-BE49-F238E27FC236}">
                <a16:creationId xmlns:a16="http://schemas.microsoft.com/office/drawing/2014/main" id="{75C3C3B6-FF44-4B24-A6C4-98CCE39D5E32}"/>
              </a:ext>
            </a:extLst>
          </p:cNvPr>
          <p:cNvSpPr txBox="1">
            <a:spLocks/>
          </p:cNvSpPr>
          <p:nvPr/>
        </p:nvSpPr>
        <p:spPr>
          <a:xfrm>
            <a:off x="7213588" y="2123752"/>
            <a:ext cx="1312158" cy="76485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ko-KR" altLang="en-US" sz="1200" b="1" dirty="0">
                <a:solidFill>
                  <a:srgbClr val="652C74"/>
                </a:solidFill>
              </a:rPr>
              <a:t>정신 건강</a:t>
            </a:r>
            <a:endParaRPr lang="en-SG" sz="1200" b="1" dirty="0">
              <a:solidFill>
                <a:srgbClr val="652C74"/>
              </a:solidFill>
            </a:endParaRPr>
          </a:p>
          <a:p>
            <a:pPr>
              <a:spcAft>
                <a:spcPts val="0"/>
              </a:spcAft>
              <a:buFont typeface="Wingdings" panose="05000000000000000000" pitchFamily="2" charset="2"/>
              <a:buChar char="§"/>
            </a:pPr>
            <a:r>
              <a:rPr lang="ko-KR" altLang="en-US" sz="1200" dirty="0"/>
              <a:t>불안</a:t>
            </a:r>
            <a:endParaRPr lang="en-SG" sz="1200" dirty="0"/>
          </a:p>
          <a:p>
            <a:pPr>
              <a:spcAft>
                <a:spcPts val="0"/>
              </a:spcAft>
              <a:buFont typeface="Wingdings" panose="05000000000000000000" pitchFamily="2" charset="2"/>
              <a:buChar char="§"/>
            </a:pPr>
            <a:r>
              <a:rPr lang="ko-KR" altLang="en-US" sz="1200" dirty="0"/>
              <a:t>우울</a:t>
            </a:r>
            <a:r>
              <a:rPr lang="en-US" sz="1200" baseline="30000" dirty="0"/>
              <a:t>3</a:t>
            </a:r>
            <a:r>
              <a:rPr lang="en-SG" sz="1200" dirty="0"/>
              <a:t>*</a:t>
            </a:r>
          </a:p>
        </p:txBody>
      </p:sp>
      <p:pic>
        <p:nvPicPr>
          <p:cNvPr id="40" name="Graphic 39" descr="Smoking">
            <a:extLst>
              <a:ext uri="{FF2B5EF4-FFF2-40B4-BE49-F238E27FC236}">
                <a16:creationId xmlns:a16="http://schemas.microsoft.com/office/drawing/2014/main" id="{9E593D6B-8D52-4305-AA7C-E2CEB62C7C1B}"/>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xmlns="" r:embed="rId14"/>
              </a:ext>
            </a:extLst>
          </a:blip>
          <a:stretch>
            <a:fillRect/>
          </a:stretch>
        </p:blipFill>
        <p:spPr>
          <a:xfrm>
            <a:off x="4308657" y="3253917"/>
            <a:ext cx="540000" cy="540000"/>
          </a:xfrm>
          <a:prstGeom prst="rect">
            <a:avLst/>
          </a:prstGeom>
        </p:spPr>
      </p:pic>
      <p:sp>
        <p:nvSpPr>
          <p:cNvPr id="42" name="Content Placeholder 2">
            <a:extLst>
              <a:ext uri="{FF2B5EF4-FFF2-40B4-BE49-F238E27FC236}">
                <a16:creationId xmlns:a16="http://schemas.microsoft.com/office/drawing/2014/main" id="{303E9311-6A6C-4BAC-BA63-6C8BC2F637F8}"/>
              </a:ext>
            </a:extLst>
          </p:cNvPr>
          <p:cNvSpPr txBox="1">
            <a:spLocks/>
          </p:cNvSpPr>
          <p:nvPr/>
        </p:nvSpPr>
        <p:spPr>
          <a:xfrm>
            <a:off x="4847283" y="3293143"/>
            <a:ext cx="1100342" cy="327396"/>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ko-KR" altLang="en-US" sz="1200" b="1" dirty="0">
                <a:solidFill>
                  <a:srgbClr val="652C74"/>
                </a:solidFill>
              </a:rPr>
              <a:t>흡연 및 음주 </a:t>
            </a:r>
            <a:endParaRPr lang="en-SG" sz="1200" dirty="0"/>
          </a:p>
        </p:txBody>
      </p:sp>
      <p:sp>
        <p:nvSpPr>
          <p:cNvPr id="46" name="Content Placeholder 2">
            <a:extLst>
              <a:ext uri="{FF2B5EF4-FFF2-40B4-BE49-F238E27FC236}">
                <a16:creationId xmlns:a16="http://schemas.microsoft.com/office/drawing/2014/main" id="{63378BBA-D830-46C4-ADAB-B0F9B6D73C94}"/>
              </a:ext>
            </a:extLst>
          </p:cNvPr>
          <p:cNvSpPr txBox="1">
            <a:spLocks/>
          </p:cNvSpPr>
          <p:nvPr/>
        </p:nvSpPr>
        <p:spPr>
          <a:xfrm>
            <a:off x="6170916" y="3093014"/>
            <a:ext cx="2178864" cy="888166"/>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smtClean="0">
                <a:solidFill>
                  <a:srgbClr val="652C74"/>
                </a:solidFill>
              </a:rPr>
              <a:t>기타 </a:t>
            </a:r>
            <a:r>
              <a:rPr lang="ko-KR" altLang="en-US" sz="1200" b="1" dirty="0">
                <a:solidFill>
                  <a:srgbClr val="652C74"/>
                </a:solidFill>
              </a:rPr>
              <a:t>질병</a:t>
            </a:r>
            <a:r>
              <a:rPr lang="en-US" altLang="ko-KR" sz="1200" b="1" dirty="0">
                <a:solidFill>
                  <a:srgbClr val="652C74"/>
                </a:solidFill>
              </a:rPr>
              <a:t>/</a:t>
            </a:r>
            <a:r>
              <a:rPr lang="ko-KR" altLang="en-US" sz="1200" b="1" dirty="0">
                <a:solidFill>
                  <a:srgbClr val="652C74"/>
                </a:solidFill>
              </a:rPr>
              <a:t>장애</a:t>
            </a:r>
            <a:endParaRPr lang="en-SG" sz="1200" b="1" dirty="0">
              <a:solidFill>
                <a:srgbClr val="652C74"/>
              </a:solidFill>
            </a:endParaRPr>
          </a:p>
          <a:p>
            <a:pPr marL="144000" lvl="1" indent="-144000"/>
            <a:r>
              <a:rPr lang="ko-KR" altLang="en-US" sz="1200" dirty="0" err="1"/>
              <a:t>포도막염</a:t>
            </a:r>
            <a:r>
              <a:rPr lang="en-US" sz="1200" baseline="30000" dirty="0"/>
              <a:t>4</a:t>
            </a:r>
            <a:r>
              <a:rPr lang="en-US" sz="1200" dirty="0"/>
              <a:t>*</a:t>
            </a:r>
          </a:p>
          <a:p>
            <a:pPr marL="144000" lvl="1" indent="-144000"/>
            <a:r>
              <a:rPr lang="ko-KR" altLang="en-US" sz="1200" dirty="0"/>
              <a:t>습진</a:t>
            </a:r>
            <a:endParaRPr lang="en-US" sz="1200" dirty="0"/>
          </a:p>
          <a:p>
            <a:pPr marL="144000" lvl="1" indent="-144000"/>
            <a:r>
              <a:rPr lang="ko-KR" altLang="en-US" sz="1200" dirty="0"/>
              <a:t>통풍</a:t>
            </a:r>
            <a:endParaRPr lang="en-US" sz="1200" dirty="0"/>
          </a:p>
        </p:txBody>
      </p:sp>
      <p:sp>
        <p:nvSpPr>
          <p:cNvPr id="48" name="Content Placeholder 2">
            <a:extLst>
              <a:ext uri="{FF2B5EF4-FFF2-40B4-BE49-F238E27FC236}">
                <a16:creationId xmlns:a16="http://schemas.microsoft.com/office/drawing/2014/main" id="{22FF5114-EAC7-4DEF-88B4-DE965710BBF0}"/>
              </a:ext>
            </a:extLst>
          </p:cNvPr>
          <p:cNvSpPr txBox="1">
            <a:spLocks/>
          </p:cNvSpPr>
          <p:nvPr/>
        </p:nvSpPr>
        <p:spPr>
          <a:xfrm>
            <a:off x="4939493" y="4125488"/>
            <a:ext cx="3351591" cy="231979"/>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ko-KR" altLang="en-US" sz="1200" b="1" dirty="0">
                <a:solidFill>
                  <a:srgbClr val="652C74"/>
                </a:solidFill>
              </a:rPr>
              <a:t>모든 원인 및 </a:t>
            </a:r>
            <a:r>
              <a:rPr lang="en-US" altLang="ko-KR" sz="1200" b="1" dirty="0">
                <a:solidFill>
                  <a:srgbClr val="652C74"/>
                </a:solidFill>
              </a:rPr>
              <a:t>CV </a:t>
            </a:r>
            <a:r>
              <a:rPr lang="ko-KR" altLang="en-US" sz="1200" b="1" dirty="0">
                <a:solidFill>
                  <a:srgbClr val="652C74"/>
                </a:solidFill>
              </a:rPr>
              <a:t>관련 입원</a:t>
            </a:r>
            <a:endParaRPr lang="en-US" sz="1200" dirty="0"/>
          </a:p>
        </p:txBody>
      </p:sp>
      <p:pic>
        <p:nvPicPr>
          <p:cNvPr id="50" name="Graphic 49" descr="Inpatient">
            <a:extLst>
              <a:ext uri="{FF2B5EF4-FFF2-40B4-BE49-F238E27FC236}">
                <a16:creationId xmlns:a16="http://schemas.microsoft.com/office/drawing/2014/main" id="{412B0683-58E7-4039-9A7E-0F980A884944}"/>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xmlns="" r:embed="rId16"/>
              </a:ext>
            </a:extLst>
          </a:blip>
          <a:stretch>
            <a:fillRect/>
          </a:stretch>
        </p:blipFill>
        <p:spPr>
          <a:xfrm>
            <a:off x="4291742" y="3920214"/>
            <a:ext cx="574653" cy="574653"/>
          </a:xfrm>
          <a:prstGeom prst="rect">
            <a:avLst/>
          </a:prstGeom>
        </p:spPr>
      </p:pic>
      <p:sp>
        <p:nvSpPr>
          <p:cNvPr id="25" name="Content Placeholder 2">
            <a:extLst>
              <a:ext uri="{FF2B5EF4-FFF2-40B4-BE49-F238E27FC236}">
                <a16:creationId xmlns:a16="http://schemas.microsoft.com/office/drawing/2014/main" id="{2FED7A32-4091-44B8-AFA8-E546D3814A3F}"/>
              </a:ext>
            </a:extLst>
          </p:cNvPr>
          <p:cNvSpPr txBox="1">
            <a:spLocks/>
          </p:cNvSpPr>
          <p:nvPr/>
        </p:nvSpPr>
        <p:spPr>
          <a:xfrm>
            <a:off x="1352855" y="4140889"/>
            <a:ext cx="2312577" cy="301984"/>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ko-KR" altLang="en-US" sz="1200" b="1" dirty="0">
                <a:solidFill>
                  <a:srgbClr val="652C74"/>
                </a:solidFill>
              </a:rPr>
              <a:t>만성신부전</a:t>
            </a:r>
            <a:r>
              <a:rPr lang="en-US" sz="1200" baseline="30000" dirty="0">
                <a:solidFill>
                  <a:srgbClr val="652C74"/>
                </a:solidFill>
              </a:rPr>
              <a:t>2</a:t>
            </a:r>
            <a:r>
              <a:rPr lang="en-US" sz="1200" dirty="0">
                <a:solidFill>
                  <a:srgbClr val="652C74"/>
                </a:solidFill>
              </a:rPr>
              <a:t>*</a:t>
            </a:r>
            <a:endParaRPr lang="en-SG" sz="1200" b="1" dirty="0">
              <a:solidFill>
                <a:srgbClr val="652C74"/>
              </a:solidFill>
            </a:endParaRPr>
          </a:p>
        </p:txBody>
      </p:sp>
    </p:spTree>
    <p:extLst>
      <p:ext uri="{BB962C8B-B14F-4D97-AF65-F5344CB8AC3E}">
        <p14:creationId xmlns:p14="http://schemas.microsoft.com/office/powerpoint/2010/main" val="2216529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lstStyle/>
          <a:p>
            <a:r>
              <a:rPr lang="ko-KR" altLang="en-US" dirty="0" smtClean="0"/>
              <a:t>건선관절염의 </a:t>
            </a:r>
            <a:r>
              <a:rPr lang="ko-KR" altLang="en-US" dirty="0"/>
              <a:t>영향</a:t>
            </a:r>
            <a:r>
              <a:rPr lang="en-SG" dirty="0"/>
              <a:t>: </a:t>
            </a:r>
            <a:r>
              <a:rPr lang="ko-KR" altLang="en-US" dirty="0"/>
              <a:t>삶의 질</a:t>
            </a:r>
            <a:endParaRPr lang="en-SG" dirty="0"/>
          </a:p>
        </p:txBody>
      </p:sp>
      <p:sp>
        <p:nvSpPr>
          <p:cNvPr id="3" name="Content Placeholder 2">
            <a:extLst>
              <a:ext uri="{FF2B5EF4-FFF2-40B4-BE49-F238E27FC236}">
                <a16:creationId xmlns:a16="http://schemas.microsoft.com/office/drawing/2014/main" id="{203FA799-3662-4263-834D-CDE50E65702D}"/>
              </a:ext>
            </a:extLst>
          </p:cNvPr>
          <p:cNvSpPr>
            <a:spLocks noGrp="1"/>
          </p:cNvSpPr>
          <p:nvPr>
            <p:ph idx="1"/>
          </p:nvPr>
        </p:nvSpPr>
        <p:spPr>
          <a:xfrm>
            <a:off x="511689" y="1180215"/>
            <a:ext cx="8138159" cy="1743608"/>
          </a:xfrm>
        </p:spPr>
        <p:txBody>
          <a:bodyPr>
            <a:normAutofit fontScale="92500" lnSpcReduction="10000"/>
          </a:bodyPr>
          <a:lstStyle/>
          <a:p>
            <a:pPr>
              <a:lnSpc>
                <a:spcPct val="150000"/>
              </a:lnSpc>
            </a:pPr>
            <a:r>
              <a:rPr lang="ko-KR" altLang="en-US" sz="1300" b="1" dirty="0" smtClean="0">
                <a:solidFill>
                  <a:schemeClr val="accent1">
                    <a:lumMod val="75000"/>
                  </a:schemeClr>
                </a:solidFill>
              </a:rPr>
              <a:t>일반인에 비해 </a:t>
            </a:r>
            <a:r>
              <a:rPr lang="ko-KR" altLang="en-US" sz="1300" dirty="0" err="1" smtClean="0"/>
              <a:t>건선관절염</a:t>
            </a:r>
            <a:r>
              <a:rPr lang="en-US" altLang="ko-KR" sz="1300" dirty="0" smtClean="0"/>
              <a:t> </a:t>
            </a:r>
            <a:r>
              <a:rPr lang="ko-KR" altLang="en-US" sz="1300" dirty="0"/>
              <a:t>환자는 건강 관련 </a:t>
            </a:r>
            <a:r>
              <a:rPr lang="ko-KR" altLang="en-US" sz="1300" dirty="0" smtClean="0"/>
              <a:t>삶의 질이 </a:t>
            </a:r>
            <a:r>
              <a:rPr lang="ko-KR" altLang="en-US" sz="1300" dirty="0"/>
              <a:t>감소했으며 신체 기능</a:t>
            </a:r>
            <a:r>
              <a:rPr lang="en-US" altLang="ko-KR" sz="1300" dirty="0"/>
              <a:t>, </a:t>
            </a:r>
            <a:r>
              <a:rPr lang="ko-KR" altLang="en-US" sz="1300" dirty="0"/>
              <a:t>통증 및 일반적인 건강 인식에서 유의하게 낮은 점수를 </a:t>
            </a:r>
            <a:r>
              <a:rPr lang="ko-KR" altLang="en-US" sz="1300" dirty="0" smtClean="0"/>
              <a:t>받았다</a:t>
            </a:r>
            <a:r>
              <a:rPr lang="en-US" altLang="ko-KR" sz="1300" dirty="0"/>
              <a:t>(SF-36).</a:t>
            </a:r>
            <a:r>
              <a:rPr lang="en-MY" altLang="ko-KR" sz="1300" baseline="30000" dirty="0"/>
              <a:t>1</a:t>
            </a:r>
            <a:endParaRPr lang="en-MY" sz="1300" baseline="30000" dirty="0"/>
          </a:p>
          <a:p>
            <a:pPr lvl="0">
              <a:lnSpc>
                <a:spcPct val="150000"/>
              </a:lnSpc>
            </a:pPr>
            <a:r>
              <a:rPr lang="ko-KR" altLang="en-US" sz="1300" b="1" dirty="0" smtClean="0">
                <a:solidFill>
                  <a:schemeClr val="accent1">
                    <a:lumMod val="75000"/>
                  </a:schemeClr>
                </a:solidFill>
              </a:rPr>
              <a:t>류마티스관절염 환자</a:t>
            </a:r>
            <a:r>
              <a:rPr lang="ko-KR" altLang="en-US" sz="1300" dirty="0" smtClean="0"/>
              <a:t>에 </a:t>
            </a:r>
            <a:r>
              <a:rPr lang="ko-KR" altLang="en-US" sz="1300" dirty="0"/>
              <a:t>비해 </a:t>
            </a:r>
            <a:r>
              <a:rPr lang="ko-KR" altLang="en-US" sz="1300" dirty="0" err="1" smtClean="0"/>
              <a:t>건선관절염</a:t>
            </a:r>
            <a:r>
              <a:rPr lang="en-US" altLang="ko-KR" sz="1300" dirty="0" smtClean="0"/>
              <a:t> </a:t>
            </a:r>
            <a:r>
              <a:rPr lang="ko-KR" altLang="en-US" sz="1300" dirty="0"/>
              <a:t>환자는 더 많은 역할의 제한</a:t>
            </a:r>
            <a:r>
              <a:rPr lang="en-US" altLang="ko-KR" sz="1300" dirty="0"/>
              <a:t>(</a:t>
            </a:r>
            <a:r>
              <a:rPr lang="ko-KR" altLang="en-US" sz="1300" dirty="0"/>
              <a:t>정서적 문제로 인한</a:t>
            </a:r>
            <a:r>
              <a:rPr lang="en-US" altLang="ko-KR" sz="1300" dirty="0"/>
              <a:t>)</a:t>
            </a:r>
            <a:r>
              <a:rPr lang="ko-KR" altLang="en-US" sz="1300" dirty="0"/>
              <a:t>과 더 높은 수준의 육체적 고통</a:t>
            </a:r>
            <a:r>
              <a:rPr lang="en-US" altLang="ko-KR" sz="1300" dirty="0"/>
              <a:t>(HAQ </a:t>
            </a:r>
            <a:r>
              <a:rPr lang="ko-KR" altLang="en-US" sz="1300" dirty="0"/>
              <a:t>및 </a:t>
            </a:r>
            <a:r>
              <a:rPr lang="en-US" altLang="ko-KR" sz="1300" dirty="0"/>
              <a:t>SF-36)</a:t>
            </a:r>
            <a:r>
              <a:rPr lang="ko-KR" altLang="en-US" sz="1300" dirty="0"/>
              <a:t>이 </a:t>
            </a:r>
            <a:r>
              <a:rPr lang="ko-KR" altLang="en-US" sz="1300" dirty="0" smtClean="0"/>
              <a:t>보고되었다</a:t>
            </a:r>
            <a:r>
              <a:rPr lang="en-US" altLang="ko-KR" sz="1300" dirty="0"/>
              <a:t>.</a:t>
            </a:r>
            <a:r>
              <a:rPr lang="en-MY" sz="1300" baseline="30000" dirty="0"/>
              <a:t>1</a:t>
            </a:r>
            <a:endParaRPr lang="en-MY" sz="1300" dirty="0"/>
          </a:p>
          <a:p>
            <a:pPr>
              <a:lnSpc>
                <a:spcPct val="150000"/>
              </a:lnSpc>
            </a:pPr>
            <a:r>
              <a:rPr lang="ko-KR" altLang="en-US" sz="1300" b="1" dirty="0">
                <a:solidFill>
                  <a:schemeClr val="accent1">
                    <a:lumMod val="75000"/>
                  </a:schemeClr>
                </a:solidFill>
              </a:rPr>
              <a:t>건선 </a:t>
            </a:r>
            <a:r>
              <a:rPr lang="ko-KR" altLang="en-US" sz="1300" b="1" dirty="0" smtClean="0">
                <a:solidFill>
                  <a:schemeClr val="accent1">
                    <a:lumMod val="75000"/>
                  </a:schemeClr>
                </a:solidFill>
              </a:rPr>
              <a:t>환자</a:t>
            </a:r>
            <a:r>
              <a:rPr lang="ko-KR" altLang="en-US" sz="1300" dirty="0" smtClean="0"/>
              <a:t>에 </a:t>
            </a:r>
            <a:r>
              <a:rPr lang="ko-KR" altLang="en-US" sz="1300" dirty="0"/>
              <a:t>비해 </a:t>
            </a:r>
            <a:r>
              <a:rPr lang="ko-KR" altLang="en-US" sz="1300" dirty="0" err="1" smtClean="0"/>
              <a:t>건선관절염</a:t>
            </a:r>
            <a:r>
              <a:rPr lang="en-US" altLang="ko-KR" sz="1300" dirty="0" smtClean="0"/>
              <a:t> </a:t>
            </a:r>
            <a:r>
              <a:rPr lang="ko-KR" altLang="en-US" sz="1300" dirty="0"/>
              <a:t>환자는 </a:t>
            </a:r>
            <a:r>
              <a:rPr lang="en-US" altLang="ko-KR" sz="1300" dirty="0"/>
              <a:t>DLQI2</a:t>
            </a:r>
            <a:r>
              <a:rPr lang="ko-KR" altLang="en-US" sz="1300" dirty="0"/>
              <a:t>를 제외한 모든 설문지</a:t>
            </a:r>
            <a:r>
              <a:rPr lang="en-US" altLang="ko-KR" sz="1300" dirty="0"/>
              <a:t>(HAQ, SF-36, EQ-5D, FSS)</a:t>
            </a:r>
            <a:r>
              <a:rPr lang="ko-KR" altLang="en-US" sz="1300" dirty="0"/>
              <a:t>에서 측정한 </a:t>
            </a:r>
            <a:r>
              <a:rPr lang="ko-KR" altLang="en-US" sz="1300" dirty="0" smtClean="0"/>
              <a:t>삶의 질이 </a:t>
            </a:r>
            <a:r>
              <a:rPr lang="ko-KR" altLang="en-US" sz="1300" dirty="0"/>
              <a:t>더 </a:t>
            </a:r>
            <a:r>
              <a:rPr lang="ko-KR" altLang="en-US" sz="1300" dirty="0" smtClean="0"/>
              <a:t>나빴다</a:t>
            </a:r>
            <a:r>
              <a:rPr lang="en-US" altLang="ko-KR" sz="1300" dirty="0" smtClean="0"/>
              <a:t>.</a:t>
            </a:r>
            <a:r>
              <a:rPr lang="en-MY" sz="1300" baseline="30000" dirty="0"/>
              <a:t>2</a:t>
            </a:r>
            <a:endParaRPr lang="en-SG" sz="1300" dirty="0"/>
          </a:p>
          <a:p>
            <a:pPr lvl="0"/>
            <a:endParaRPr lang="en-SG"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745201"/>
            <a:ext cx="4432924" cy="398299"/>
          </a:xfrm>
        </p:spPr>
        <p:txBody>
          <a:bodyPr>
            <a:normAutofit lnSpcReduction="10000"/>
          </a:bodyPr>
          <a:lstStyle/>
          <a:p>
            <a:r>
              <a:rPr lang="en-US" dirty="0"/>
              <a:t>DLQI, </a:t>
            </a:r>
            <a:r>
              <a:rPr lang="ko-KR" altLang="en-US" dirty="0"/>
              <a:t>피부과 삶의 질 지표</a:t>
            </a:r>
            <a:r>
              <a:rPr lang="en-US" dirty="0"/>
              <a:t>; EQ-5D, </a:t>
            </a:r>
            <a:r>
              <a:rPr lang="ko-KR" altLang="en-US" dirty="0"/>
              <a:t>건강관련 삶의 질에 대한 척도</a:t>
            </a:r>
            <a:r>
              <a:rPr lang="en-US" dirty="0"/>
              <a:t>; FSS, </a:t>
            </a:r>
            <a:r>
              <a:rPr lang="ko-KR" altLang="en-US" dirty="0"/>
              <a:t>피로도 평가척도</a:t>
            </a:r>
            <a:r>
              <a:rPr lang="en-US" dirty="0"/>
              <a:t>; HAQ, </a:t>
            </a:r>
            <a:r>
              <a:rPr lang="ko-KR" altLang="en-US" dirty="0"/>
              <a:t>건강 평가 설문지</a:t>
            </a:r>
            <a:r>
              <a:rPr lang="en-US" dirty="0"/>
              <a:t>; PsA, </a:t>
            </a:r>
            <a:r>
              <a:rPr lang="ko-KR" altLang="en-US" dirty="0" err="1"/>
              <a:t>건선관절염</a:t>
            </a:r>
            <a:r>
              <a:rPr lang="en-US" dirty="0"/>
              <a:t>; PSO, </a:t>
            </a:r>
            <a:r>
              <a:rPr lang="ko-KR" altLang="en-US" dirty="0"/>
              <a:t>건선</a:t>
            </a:r>
            <a:r>
              <a:rPr lang="en-US" dirty="0"/>
              <a:t>; QoL, </a:t>
            </a:r>
            <a:r>
              <a:rPr lang="ko-KR" altLang="en-US" dirty="0"/>
              <a:t>삶의 질</a:t>
            </a:r>
            <a:r>
              <a:rPr lang="en-US" dirty="0"/>
              <a:t>; RA, </a:t>
            </a:r>
            <a:r>
              <a:rPr lang="ko-KR" altLang="en-US" dirty="0"/>
              <a:t>류마티스 관절염</a:t>
            </a:r>
            <a:r>
              <a:rPr lang="en-US" dirty="0"/>
              <a:t>; SF-36, </a:t>
            </a:r>
            <a:r>
              <a:rPr lang="ko-KR" altLang="en-US" dirty="0"/>
              <a:t>의학연구 결과 </a:t>
            </a:r>
            <a:r>
              <a:rPr lang="en-US" altLang="ko-KR" dirty="0"/>
              <a:t>36</a:t>
            </a:r>
            <a:r>
              <a:rPr lang="ko-KR" altLang="en-US" dirty="0"/>
              <a:t>개 항목 단기유형 건강 조사</a:t>
            </a:r>
            <a:r>
              <a:rPr lang="en-US" dirty="0"/>
              <a:t>. *P&lt;0.05. </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5137150" y="4755043"/>
            <a:ext cx="3516861" cy="388457"/>
          </a:xfrm>
        </p:spPr>
        <p:txBody>
          <a:bodyPr>
            <a:normAutofit/>
          </a:bodyPr>
          <a:lstStyle/>
          <a:p>
            <a:r>
              <a:rPr lang="en-SG" dirty="0"/>
              <a:t>1. Husted AA, et al. Arthritis Care Res 2001; 45:151-158.</a:t>
            </a:r>
          </a:p>
          <a:p>
            <a:r>
              <a:rPr lang="en-SG" dirty="0"/>
              <a:t>2. Rosen CF, et al. Rheumatology (Oxford) 2012;51:571-576.</a:t>
            </a:r>
          </a:p>
          <a:p>
            <a:endParaRPr lang="en-SG" dirty="0"/>
          </a:p>
        </p:txBody>
      </p:sp>
      <p:grpSp>
        <p:nvGrpSpPr>
          <p:cNvPr id="55" name="Group 54">
            <a:extLst>
              <a:ext uri="{FF2B5EF4-FFF2-40B4-BE49-F238E27FC236}">
                <a16:creationId xmlns:a16="http://schemas.microsoft.com/office/drawing/2014/main" id="{2041705C-1A43-4F95-881C-5322AD9AA45E}"/>
              </a:ext>
            </a:extLst>
          </p:cNvPr>
          <p:cNvGrpSpPr/>
          <p:nvPr/>
        </p:nvGrpSpPr>
        <p:grpSpPr>
          <a:xfrm>
            <a:off x="3122322" y="2945189"/>
            <a:ext cx="1440000" cy="1560121"/>
            <a:chOff x="1734528" y="2825244"/>
            <a:chExt cx="1440000" cy="1560121"/>
          </a:xfrm>
        </p:grpSpPr>
        <p:sp>
          <p:nvSpPr>
            <p:cNvPr id="9" name="TextBox 8">
              <a:extLst>
                <a:ext uri="{FF2B5EF4-FFF2-40B4-BE49-F238E27FC236}">
                  <a16:creationId xmlns:a16="http://schemas.microsoft.com/office/drawing/2014/main" id="{B8E87A7E-ECB2-4E27-A731-3FAC1964F8D8}"/>
                </a:ext>
              </a:extLst>
            </p:cNvPr>
            <p:cNvSpPr txBox="1"/>
            <p:nvPr/>
          </p:nvSpPr>
          <p:spPr>
            <a:xfrm>
              <a:off x="2677938" y="3261588"/>
              <a:ext cx="224742" cy="215444"/>
            </a:xfrm>
            <a:prstGeom prst="rect">
              <a:avLst/>
            </a:prstGeom>
            <a:noFill/>
          </p:spPr>
          <p:txBody>
            <a:bodyPr wrap="none" rtlCol="0">
              <a:spAutoFit/>
            </a:bodyPr>
            <a:lstStyle/>
            <a:p>
              <a:r>
                <a:rPr lang="en-SG" sz="800" dirty="0">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E267BC32-E40F-4749-BE7F-F2E47C5BCBC9}"/>
                </a:ext>
              </a:extLst>
            </p:cNvPr>
            <p:cNvSpPr txBox="1"/>
            <p:nvPr/>
          </p:nvSpPr>
          <p:spPr>
            <a:xfrm>
              <a:off x="1931806" y="2825244"/>
              <a:ext cx="1172117" cy="215444"/>
            </a:xfrm>
            <a:prstGeom prst="rect">
              <a:avLst/>
            </a:prstGeom>
            <a:noFill/>
          </p:spPr>
          <p:txBody>
            <a:bodyPr wrap="none" rtlCol="0">
              <a:spAutoFit/>
            </a:bodyPr>
            <a:lstStyle/>
            <a:p>
              <a:pPr algn="ctr"/>
              <a:r>
                <a:rPr lang="en-SG" sz="800" b="1" dirty="0">
                  <a:latin typeface="Arial" panose="020B0604020202020204" pitchFamily="34" charset="0"/>
                  <a:cs typeface="Arial" panose="020B0604020202020204" pitchFamily="34" charset="0"/>
                </a:rPr>
                <a:t>SF-36: </a:t>
              </a:r>
              <a:r>
                <a:rPr lang="ko-KR" altLang="en-US" sz="800" b="1" dirty="0">
                  <a:latin typeface="Arial" panose="020B0604020202020204" pitchFamily="34" charset="0"/>
                  <a:cs typeface="Arial" panose="020B0604020202020204" pitchFamily="34" charset="0"/>
                </a:rPr>
                <a:t>일반적인 건강</a:t>
              </a:r>
              <a:endParaRPr lang="en-SG" sz="800" b="1" dirty="0">
                <a:latin typeface="Arial" panose="020B0604020202020204" pitchFamily="34" charset="0"/>
                <a:cs typeface="Arial" panose="020B0604020202020204" pitchFamily="34" charset="0"/>
              </a:endParaRPr>
            </a:p>
          </p:txBody>
        </p:sp>
        <p:graphicFrame>
          <p:nvGraphicFramePr>
            <p:cNvPr id="14" name="Chart 13">
              <a:extLst>
                <a:ext uri="{FF2B5EF4-FFF2-40B4-BE49-F238E27FC236}">
                  <a16:creationId xmlns:a16="http://schemas.microsoft.com/office/drawing/2014/main" id="{60914167-4269-4829-8EFC-991031A0F84A}"/>
                </a:ext>
              </a:extLst>
            </p:cNvPr>
            <p:cNvGraphicFramePr>
              <a:graphicFrameLocks/>
            </p:cNvGraphicFramePr>
            <p:nvPr>
              <p:extLst/>
            </p:nvPr>
          </p:nvGraphicFramePr>
          <p:xfrm>
            <a:off x="1734528" y="2945365"/>
            <a:ext cx="1440000" cy="14400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56" name="Group 55">
            <a:extLst>
              <a:ext uri="{FF2B5EF4-FFF2-40B4-BE49-F238E27FC236}">
                <a16:creationId xmlns:a16="http://schemas.microsoft.com/office/drawing/2014/main" id="{679633B1-F84A-4DBC-B273-65C67F1BB098}"/>
              </a:ext>
            </a:extLst>
          </p:cNvPr>
          <p:cNvGrpSpPr/>
          <p:nvPr/>
        </p:nvGrpSpPr>
        <p:grpSpPr>
          <a:xfrm>
            <a:off x="374608" y="2945189"/>
            <a:ext cx="1440000" cy="1560121"/>
            <a:chOff x="409104" y="2825244"/>
            <a:chExt cx="1440000" cy="1560121"/>
          </a:xfrm>
        </p:grpSpPr>
        <p:graphicFrame>
          <p:nvGraphicFramePr>
            <p:cNvPr id="28" name="Chart 27">
              <a:extLst>
                <a:ext uri="{FF2B5EF4-FFF2-40B4-BE49-F238E27FC236}">
                  <a16:creationId xmlns:a16="http://schemas.microsoft.com/office/drawing/2014/main" id="{60914167-4269-4829-8EFC-991031A0F84A}"/>
                </a:ext>
              </a:extLst>
            </p:cNvPr>
            <p:cNvGraphicFramePr>
              <a:graphicFrameLocks/>
            </p:cNvGraphicFramePr>
            <p:nvPr>
              <p:extLst/>
            </p:nvPr>
          </p:nvGraphicFramePr>
          <p:xfrm>
            <a:off x="409104" y="2945365"/>
            <a:ext cx="1440000" cy="1440000"/>
          </p:xfrm>
          <a:graphic>
            <a:graphicData uri="http://schemas.openxmlformats.org/drawingml/2006/chart">
              <c:chart xmlns:c="http://schemas.openxmlformats.org/drawingml/2006/chart" xmlns:r="http://schemas.openxmlformats.org/officeDocument/2006/relationships" r:id="rId4"/>
            </a:graphicData>
          </a:graphic>
        </p:graphicFrame>
        <p:sp>
          <p:nvSpPr>
            <p:cNvPr id="29" name="TextBox 28">
              <a:extLst>
                <a:ext uri="{FF2B5EF4-FFF2-40B4-BE49-F238E27FC236}">
                  <a16:creationId xmlns:a16="http://schemas.microsoft.com/office/drawing/2014/main" id="{509AE533-A12C-4A8D-8808-CA331082AE82}"/>
                </a:ext>
              </a:extLst>
            </p:cNvPr>
            <p:cNvSpPr txBox="1"/>
            <p:nvPr/>
          </p:nvSpPr>
          <p:spPr>
            <a:xfrm>
              <a:off x="950767" y="2825244"/>
              <a:ext cx="412292" cy="215444"/>
            </a:xfrm>
            <a:prstGeom prst="rect">
              <a:avLst/>
            </a:prstGeom>
            <a:noFill/>
          </p:spPr>
          <p:txBody>
            <a:bodyPr wrap="none" rtlCol="0">
              <a:spAutoFit/>
            </a:bodyPr>
            <a:lstStyle/>
            <a:p>
              <a:pPr algn="ctr"/>
              <a:r>
                <a:rPr lang="en-SG" sz="800" b="1" dirty="0">
                  <a:latin typeface="Arial" panose="020B0604020202020204" pitchFamily="34" charset="0"/>
                  <a:cs typeface="Arial" panose="020B0604020202020204" pitchFamily="34" charset="0"/>
                </a:rPr>
                <a:t>HAQ</a:t>
              </a:r>
            </a:p>
          </p:txBody>
        </p:sp>
        <p:sp>
          <p:nvSpPr>
            <p:cNvPr id="39" name="TextBox 38">
              <a:extLst>
                <a:ext uri="{FF2B5EF4-FFF2-40B4-BE49-F238E27FC236}">
                  <a16:creationId xmlns:a16="http://schemas.microsoft.com/office/drawing/2014/main" id="{D4425F76-4520-4274-B19C-7E0BE07446A2}"/>
                </a:ext>
              </a:extLst>
            </p:cNvPr>
            <p:cNvSpPr txBox="1"/>
            <p:nvPr/>
          </p:nvSpPr>
          <p:spPr>
            <a:xfrm>
              <a:off x="1359156" y="3199034"/>
              <a:ext cx="224742" cy="215444"/>
            </a:xfrm>
            <a:prstGeom prst="rect">
              <a:avLst/>
            </a:prstGeom>
            <a:noFill/>
          </p:spPr>
          <p:txBody>
            <a:bodyPr wrap="none" rtlCol="0">
              <a:spAutoFit/>
            </a:bodyPr>
            <a:lstStyle/>
            <a:p>
              <a:r>
                <a:rPr lang="en-SG" sz="800" dirty="0">
                  <a:latin typeface="Arial" panose="020B0604020202020204" pitchFamily="34" charset="0"/>
                  <a:cs typeface="Arial" panose="020B0604020202020204" pitchFamily="34" charset="0"/>
                </a:rPr>
                <a:t>*</a:t>
              </a:r>
            </a:p>
          </p:txBody>
        </p:sp>
      </p:grpSp>
      <p:grpSp>
        <p:nvGrpSpPr>
          <p:cNvPr id="15" name="Group 14">
            <a:extLst>
              <a:ext uri="{FF2B5EF4-FFF2-40B4-BE49-F238E27FC236}">
                <a16:creationId xmlns:a16="http://schemas.microsoft.com/office/drawing/2014/main" id="{20345EA2-C6DC-4FAE-97BF-625C911F337A}"/>
              </a:ext>
            </a:extLst>
          </p:cNvPr>
          <p:cNvGrpSpPr/>
          <p:nvPr/>
        </p:nvGrpSpPr>
        <p:grpSpPr>
          <a:xfrm>
            <a:off x="4496179" y="2945189"/>
            <a:ext cx="1440000" cy="1560121"/>
            <a:chOff x="4385376" y="2825244"/>
            <a:chExt cx="1440000" cy="1560121"/>
          </a:xfrm>
        </p:grpSpPr>
        <p:sp>
          <p:nvSpPr>
            <p:cNvPr id="30" name="TextBox 29">
              <a:extLst>
                <a:ext uri="{FF2B5EF4-FFF2-40B4-BE49-F238E27FC236}">
                  <a16:creationId xmlns:a16="http://schemas.microsoft.com/office/drawing/2014/main" id="{AF284D1F-BF6B-40A9-8169-B67460C15FE8}"/>
                </a:ext>
              </a:extLst>
            </p:cNvPr>
            <p:cNvSpPr txBox="1"/>
            <p:nvPr/>
          </p:nvSpPr>
          <p:spPr>
            <a:xfrm>
              <a:off x="4954732" y="2825244"/>
              <a:ext cx="498855" cy="215444"/>
            </a:xfrm>
            <a:prstGeom prst="rect">
              <a:avLst/>
            </a:prstGeom>
            <a:noFill/>
          </p:spPr>
          <p:txBody>
            <a:bodyPr wrap="none" rtlCol="0">
              <a:spAutoFit/>
            </a:bodyPr>
            <a:lstStyle/>
            <a:p>
              <a:pPr algn="ctr"/>
              <a:r>
                <a:rPr lang="en-SG" sz="800" b="1" dirty="0">
                  <a:latin typeface="Arial" panose="020B0604020202020204" pitchFamily="34" charset="0"/>
                  <a:cs typeface="Arial" panose="020B0604020202020204" pitchFamily="34" charset="0"/>
                </a:rPr>
                <a:t>EQ-5D</a:t>
              </a:r>
            </a:p>
          </p:txBody>
        </p:sp>
        <p:graphicFrame>
          <p:nvGraphicFramePr>
            <p:cNvPr id="34" name="Chart 33">
              <a:extLst>
                <a:ext uri="{FF2B5EF4-FFF2-40B4-BE49-F238E27FC236}">
                  <a16:creationId xmlns:a16="http://schemas.microsoft.com/office/drawing/2014/main" id="{0FC767C9-E12A-4480-A696-66AF83FC3E00}"/>
                </a:ext>
              </a:extLst>
            </p:cNvPr>
            <p:cNvGraphicFramePr>
              <a:graphicFrameLocks/>
            </p:cNvGraphicFramePr>
            <p:nvPr>
              <p:extLst/>
            </p:nvPr>
          </p:nvGraphicFramePr>
          <p:xfrm>
            <a:off x="4385376" y="2945365"/>
            <a:ext cx="1440000" cy="1440000"/>
          </p:xfrm>
          <a:graphic>
            <a:graphicData uri="http://schemas.openxmlformats.org/drawingml/2006/chart">
              <c:chart xmlns:c="http://schemas.openxmlformats.org/drawingml/2006/chart" xmlns:r="http://schemas.openxmlformats.org/officeDocument/2006/relationships" r:id="rId5"/>
            </a:graphicData>
          </a:graphic>
        </p:graphicFrame>
        <p:sp>
          <p:nvSpPr>
            <p:cNvPr id="40" name="TextBox 39">
              <a:extLst>
                <a:ext uri="{FF2B5EF4-FFF2-40B4-BE49-F238E27FC236}">
                  <a16:creationId xmlns:a16="http://schemas.microsoft.com/office/drawing/2014/main" id="{FE17F112-67FD-4DF1-B932-E71A81F9916B}"/>
                </a:ext>
              </a:extLst>
            </p:cNvPr>
            <p:cNvSpPr txBox="1"/>
            <p:nvPr/>
          </p:nvSpPr>
          <p:spPr>
            <a:xfrm>
              <a:off x="5336010" y="3173175"/>
              <a:ext cx="224742" cy="215444"/>
            </a:xfrm>
            <a:prstGeom prst="rect">
              <a:avLst/>
            </a:prstGeom>
            <a:noFill/>
          </p:spPr>
          <p:txBody>
            <a:bodyPr wrap="none" rtlCol="0">
              <a:spAutoFit/>
            </a:bodyPr>
            <a:lstStyle/>
            <a:p>
              <a:r>
                <a:rPr lang="en-SG" sz="800" dirty="0">
                  <a:latin typeface="Arial" panose="020B0604020202020204" pitchFamily="34" charset="0"/>
                  <a:cs typeface="Arial" panose="020B0604020202020204" pitchFamily="34" charset="0"/>
                </a:rPr>
                <a:t>*</a:t>
              </a:r>
            </a:p>
          </p:txBody>
        </p:sp>
      </p:grpSp>
      <p:grpSp>
        <p:nvGrpSpPr>
          <p:cNvPr id="11" name="Group 10">
            <a:extLst>
              <a:ext uri="{FF2B5EF4-FFF2-40B4-BE49-F238E27FC236}">
                <a16:creationId xmlns:a16="http://schemas.microsoft.com/office/drawing/2014/main" id="{D06C4D96-0CB2-44E3-B2CB-A55684278A4B}"/>
              </a:ext>
            </a:extLst>
          </p:cNvPr>
          <p:cNvGrpSpPr/>
          <p:nvPr/>
        </p:nvGrpSpPr>
        <p:grpSpPr>
          <a:xfrm>
            <a:off x="1748465" y="2945189"/>
            <a:ext cx="1440000" cy="1560121"/>
            <a:chOff x="5710800" y="2825244"/>
            <a:chExt cx="1440000" cy="1560121"/>
          </a:xfrm>
        </p:grpSpPr>
        <p:sp>
          <p:nvSpPr>
            <p:cNvPr id="32" name="TextBox 31">
              <a:extLst>
                <a:ext uri="{FF2B5EF4-FFF2-40B4-BE49-F238E27FC236}">
                  <a16:creationId xmlns:a16="http://schemas.microsoft.com/office/drawing/2014/main" id="{0889D2C3-8E8A-419F-90F3-3B7673EDC031}"/>
                </a:ext>
              </a:extLst>
            </p:cNvPr>
            <p:cNvSpPr txBox="1"/>
            <p:nvPr/>
          </p:nvSpPr>
          <p:spPr>
            <a:xfrm>
              <a:off x="6261056" y="2825244"/>
              <a:ext cx="385042" cy="215444"/>
            </a:xfrm>
            <a:prstGeom prst="rect">
              <a:avLst/>
            </a:prstGeom>
            <a:noFill/>
          </p:spPr>
          <p:txBody>
            <a:bodyPr wrap="none" rtlCol="0">
              <a:spAutoFit/>
            </a:bodyPr>
            <a:lstStyle/>
            <a:p>
              <a:pPr algn="ctr"/>
              <a:r>
                <a:rPr lang="en-SG" sz="800" b="1" dirty="0">
                  <a:latin typeface="Arial" panose="020B0604020202020204" pitchFamily="34" charset="0"/>
                  <a:cs typeface="Arial" panose="020B0604020202020204" pitchFamily="34" charset="0"/>
                </a:rPr>
                <a:t>FSS</a:t>
              </a:r>
            </a:p>
          </p:txBody>
        </p:sp>
        <p:graphicFrame>
          <p:nvGraphicFramePr>
            <p:cNvPr id="36" name="Chart 35">
              <a:extLst>
                <a:ext uri="{FF2B5EF4-FFF2-40B4-BE49-F238E27FC236}">
                  <a16:creationId xmlns:a16="http://schemas.microsoft.com/office/drawing/2014/main" id="{BB71E3EF-9D6A-4CCF-B697-3C1F01E71A74}"/>
                </a:ext>
              </a:extLst>
            </p:cNvPr>
            <p:cNvGraphicFramePr>
              <a:graphicFrameLocks/>
            </p:cNvGraphicFramePr>
            <p:nvPr>
              <p:extLst/>
            </p:nvPr>
          </p:nvGraphicFramePr>
          <p:xfrm>
            <a:off x="5710800" y="2945365"/>
            <a:ext cx="1440000" cy="14400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8A2703F6-1D16-46CC-81C2-05B502C40CF7}"/>
                </a:ext>
              </a:extLst>
            </p:cNvPr>
            <p:cNvSpPr txBox="1"/>
            <p:nvPr/>
          </p:nvSpPr>
          <p:spPr>
            <a:xfrm>
              <a:off x="6627929" y="3109377"/>
              <a:ext cx="224742" cy="215444"/>
            </a:xfrm>
            <a:prstGeom prst="rect">
              <a:avLst/>
            </a:prstGeom>
            <a:noFill/>
          </p:spPr>
          <p:txBody>
            <a:bodyPr wrap="none" rtlCol="0">
              <a:spAutoFit/>
            </a:bodyPr>
            <a:lstStyle/>
            <a:p>
              <a:r>
                <a:rPr lang="en-SG" sz="800" dirty="0">
                  <a:latin typeface="Arial" panose="020B0604020202020204" pitchFamily="34" charset="0"/>
                  <a:cs typeface="Arial" panose="020B0604020202020204" pitchFamily="34" charset="0"/>
                </a:rPr>
                <a:t>*</a:t>
              </a:r>
            </a:p>
          </p:txBody>
        </p:sp>
      </p:grpSp>
      <p:grpSp>
        <p:nvGrpSpPr>
          <p:cNvPr id="8" name="Group 7">
            <a:extLst>
              <a:ext uri="{FF2B5EF4-FFF2-40B4-BE49-F238E27FC236}">
                <a16:creationId xmlns:a16="http://schemas.microsoft.com/office/drawing/2014/main" id="{1E90A93A-237A-4591-AA77-B8DADB1A2BF2}"/>
              </a:ext>
            </a:extLst>
          </p:cNvPr>
          <p:cNvGrpSpPr/>
          <p:nvPr/>
        </p:nvGrpSpPr>
        <p:grpSpPr>
          <a:xfrm>
            <a:off x="5870037" y="2945189"/>
            <a:ext cx="1440000" cy="1560121"/>
            <a:chOff x="7036224" y="2825244"/>
            <a:chExt cx="1440000" cy="1560121"/>
          </a:xfrm>
        </p:grpSpPr>
        <p:sp>
          <p:nvSpPr>
            <p:cNvPr id="33" name="TextBox 32">
              <a:extLst>
                <a:ext uri="{FF2B5EF4-FFF2-40B4-BE49-F238E27FC236}">
                  <a16:creationId xmlns:a16="http://schemas.microsoft.com/office/drawing/2014/main" id="{50352D34-8DA3-4D09-82EF-4100AEF59FD6}"/>
                </a:ext>
              </a:extLst>
            </p:cNvPr>
            <p:cNvSpPr txBox="1"/>
            <p:nvPr/>
          </p:nvSpPr>
          <p:spPr>
            <a:xfrm>
              <a:off x="7641983" y="2825244"/>
              <a:ext cx="429926" cy="215444"/>
            </a:xfrm>
            <a:prstGeom prst="rect">
              <a:avLst/>
            </a:prstGeom>
            <a:noFill/>
          </p:spPr>
          <p:txBody>
            <a:bodyPr wrap="none" rtlCol="0">
              <a:spAutoFit/>
            </a:bodyPr>
            <a:lstStyle/>
            <a:p>
              <a:pPr algn="ctr"/>
              <a:r>
                <a:rPr lang="en-SG" sz="800" b="1" dirty="0">
                  <a:latin typeface="Arial" panose="020B0604020202020204" pitchFamily="34" charset="0"/>
                  <a:cs typeface="Arial" panose="020B0604020202020204" pitchFamily="34" charset="0"/>
                </a:rPr>
                <a:t>DLQI</a:t>
              </a:r>
            </a:p>
          </p:txBody>
        </p:sp>
        <p:graphicFrame>
          <p:nvGraphicFramePr>
            <p:cNvPr id="38" name="Chart 37">
              <a:extLst>
                <a:ext uri="{FF2B5EF4-FFF2-40B4-BE49-F238E27FC236}">
                  <a16:creationId xmlns:a16="http://schemas.microsoft.com/office/drawing/2014/main" id="{87B00D15-EF68-4167-BEBC-10DD88E9ADDD}"/>
                </a:ext>
              </a:extLst>
            </p:cNvPr>
            <p:cNvGraphicFramePr>
              <a:graphicFrameLocks/>
            </p:cNvGraphicFramePr>
            <p:nvPr>
              <p:extLst/>
            </p:nvPr>
          </p:nvGraphicFramePr>
          <p:xfrm>
            <a:off x="7036224" y="2945365"/>
            <a:ext cx="1440000" cy="1440000"/>
          </p:xfrm>
          <a:graphic>
            <a:graphicData uri="http://schemas.openxmlformats.org/drawingml/2006/chart">
              <c:chart xmlns:c="http://schemas.openxmlformats.org/drawingml/2006/chart" xmlns:r="http://schemas.openxmlformats.org/officeDocument/2006/relationships" r:id="rId7"/>
            </a:graphicData>
          </a:graphic>
        </p:graphicFrame>
        <p:sp>
          <p:nvSpPr>
            <p:cNvPr id="43" name="TextBox 42">
              <a:extLst>
                <a:ext uri="{FF2B5EF4-FFF2-40B4-BE49-F238E27FC236}">
                  <a16:creationId xmlns:a16="http://schemas.microsoft.com/office/drawing/2014/main" id="{98DE560C-664C-4BC0-8C8A-C72D052A3217}"/>
                </a:ext>
              </a:extLst>
            </p:cNvPr>
            <p:cNvSpPr txBox="1"/>
            <p:nvPr/>
          </p:nvSpPr>
          <p:spPr>
            <a:xfrm>
              <a:off x="7972540" y="3557643"/>
              <a:ext cx="224742" cy="215444"/>
            </a:xfrm>
            <a:prstGeom prst="rect">
              <a:avLst/>
            </a:prstGeom>
            <a:noFill/>
          </p:spPr>
          <p:txBody>
            <a:bodyPr wrap="none" rtlCol="0">
              <a:spAutoFit/>
            </a:bodyPr>
            <a:lstStyle/>
            <a:p>
              <a:r>
                <a:rPr lang="en-SG" sz="800" dirty="0">
                  <a:latin typeface="Arial" panose="020B0604020202020204" pitchFamily="34" charset="0"/>
                  <a:cs typeface="Arial" panose="020B0604020202020204" pitchFamily="34" charset="0"/>
                </a:rPr>
                <a:t>*</a:t>
              </a:r>
            </a:p>
          </p:txBody>
        </p:sp>
      </p:grpSp>
      <p:sp>
        <p:nvSpPr>
          <p:cNvPr id="6" name="Rectangle 5">
            <a:extLst>
              <a:ext uri="{FF2B5EF4-FFF2-40B4-BE49-F238E27FC236}">
                <a16:creationId xmlns:a16="http://schemas.microsoft.com/office/drawing/2014/main" id="{BC7A1243-4527-48E3-8451-B2B58A7F7B0A}"/>
              </a:ext>
            </a:extLst>
          </p:cNvPr>
          <p:cNvSpPr/>
          <p:nvPr/>
        </p:nvSpPr>
        <p:spPr>
          <a:xfrm>
            <a:off x="7355787" y="3036836"/>
            <a:ext cx="136642" cy="132487"/>
          </a:xfrm>
          <a:prstGeom prst="rect">
            <a:avLst/>
          </a:prstGeom>
          <a:solidFill>
            <a:srgbClr val="3E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Rectangle 43">
            <a:extLst>
              <a:ext uri="{FF2B5EF4-FFF2-40B4-BE49-F238E27FC236}">
                <a16:creationId xmlns:a16="http://schemas.microsoft.com/office/drawing/2014/main" id="{58355FB1-5FA9-4224-B518-CDCD7778BE50}"/>
              </a:ext>
            </a:extLst>
          </p:cNvPr>
          <p:cNvSpPr/>
          <p:nvPr/>
        </p:nvSpPr>
        <p:spPr>
          <a:xfrm>
            <a:off x="7355787" y="3259765"/>
            <a:ext cx="136642" cy="1324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7" name="TextBox 56">
            <a:extLst>
              <a:ext uri="{FF2B5EF4-FFF2-40B4-BE49-F238E27FC236}">
                <a16:creationId xmlns:a16="http://schemas.microsoft.com/office/drawing/2014/main" id="{596CB069-645B-49F6-839E-82EF0BC5F552}"/>
              </a:ext>
            </a:extLst>
          </p:cNvPr>
          <p:cNvSpPr txBox="1"/>
          <p:nvPr/>
        </p:nvSpPr>
        <p:spPr>
          <a:xfrm>
            <a:off x="7630549" y="2995357"/>
            <a:ext cx="623889" cy="215444"/>
          </a:xfrm>
          <a:prstGeom prst="rect">
            <a:avLst/>
          </a:prstGeom>
          <a:noFill/>
        </p:spPr>
        <p:txBody>
          <a:bodyPr wrap="none" rtlCol="0">
            <a:spAutoFit/>
          </a:bodyPr>
          <a:lstStyle/>
          <a:p>
            <a:pPr algn="ctr"/>
            <a:r>
              <a:rPr lang="ko-KR" altLang="en-US" sz="800" b="1" dirty="0">
                <a:latin typeface="Arial" panose="020B0604020202020204" pitchFamily="34" charset="0"/>
                <a:cs typeface="Arial" panose="020B0604020202020204" pitchFamily="34" charset="0"/>
              </a:rPr>
              <a:t>건선</a:t>
            </a:r>
            <a:r>
              <a:rPr lang="en-SG" sz="800" b="1" dirty="0">
                <a:latin typeface="Arial" panose="020B0604020202020204" pitchFamily="34" charset="0"/>
                <a:cs typeface="Arial" panose="020B0604020202020204" pitchFamily="34" charset="0"/>
              </a:rPr>
              <a:t> </a:t>
            </a:r>
            <a:r>
              <a:rPr lang="ko-KR" altLang="en-US" sz="800" b="1" dirty="0">
                <a:latin typeface="Arial" panose="020B0604020202020204" pitchFamily="34" charset="0"/>
                <a:cs typeface="Arial" panose="020B0604020202020204" pitchFamily="34" charset="0"/>
              </a:rPr>
              <a:t>환자</a:t>
            </a:r>
            <a:endParaRPr lang="en-SG" sz="800" b="1"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6DE3AA30-3E14-43AA-8B43-40256B826695}"/>
              </a:ext>
            </a:extLst>
          </p:cNvPr>
          <p:cNvSpPr txBox="1"/>
          <p:nvPr/>
        </p:nvSpPr>
        <p:spPr>
          <a:xfrm>
            <a:off x="7653568" y="3218286"/>
            <a:ext cx="619080" cy="215444"/>
          </a:xfrm>
          <a:prstGeom prst="rect">
            <a:avLst/>
          </a:prstGeom>
          <a:noFill/>
        </p:spPr>
        <p:txBody>
          <a:bodyPr wrap="none" rtlCol="0">
            <a:spAutoFit/>
          </a:bodyPr>
          <a:lstStyle/>
          <a:p>
            <a:pPr algn="ctr"/>
            <a:r>
              <a:rPr lang="en-SG" sz="800" b="1" dirty="0">
                <a:latin typeface="Arial" panose="020B0604020202020204" pitchFamily="34" charset="0"/>
                <a:cs typeface="Arial" panose="020B0604020202020204" pitchFamily="34" charset="0"/>
              </a:rPr>
              <a:t>PsA </a:t>
            </a:r>
            <a:r>
              <a:rPr lang="ko-KR" altLang="en-US" sz="800" b="1" dirty="0">
                <a:latin typeface="Arial" panose="020B0604020202020204" pitchFamily="34" charset="0"/>
                <a:cs typeface="Arial" panose="020B0604020202020204" pitchFamily="34" charset="0"/>
              </a:rPr>
              <a:t>환자</a:t>
            </a:r>
            <a:endParaRPr lang="en-SG" sz="800" b="1"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FEF61EA9-3BD2-4464-8B60-2B03D32DBAC8}"/>
              </a:ext>
            </a:extLst>
          </p:cNvPr>
          <p:cNvSpPr txBox="1"/>
          <p:nvPr/>
        </p:nvSpPr>
        <p:spPr>
          <a:xfrm>
            <a:off x="7279587" y="3548420"/>
            <a:ext cx="1683916" cy="1077218"/>
          </a:xfrm>
          <a:prstGeom prst="rect">
            <a:avLst/>
          </a:prstGeom>
          <a:noFill/>
        </p:spPr>
        <p:txBody>
          <a:bodyPr wrap="square" rtlCol="0">
            <a:spAutoFit/>
          </a:bodyPr>
          <a:lstStyle/>
          <a:p>
            <a:r>
              <a:rPr lang="ko-KR" altLang="en-US" sz="800" b="1" dirty="0">
                <a:latin typeface="Arial" panose="020B0604020202020204" pitchFamily="34" charset="0"/>
                <a:cs typeface="Arial" panose="020B0604020202020204" pitchFamily="34" charset="0"/>
              </a:rPr>
              <a:t>주의</a:t>
            </a:r>
            <a:r>
              <a:rPr lang="en-SG" sz="800" b="1" dirty="0">
                <a:latin typeface="Arial" panose="020B0604020202020204" pitchFamily="34" charset="0"/>
                <a:cs typeface="Arial" panose="020B0604020202020204" pitchFamily="34" charset="0"/>
              </a:rPr>
              <a:t>. HAQ</a:t>
            </a:r>
            <a:r>
              <a:rPr lang="ko-KR" altLang="en-US" sz="800" b="1" dirty="0">
                <a:latin typeface="Arial" panose="020B0604020202020204" pitchFamily="34" charset="0"/>
                <a:cs typeface="Arial" panose="020B0604020202020204" pitchFamily="34" charset="0"/>
              </a:rPr>
              <a:t>의 경우</a:t>
            </a:r>
            <a:r>
              <a:rPr lang="en-SG" sz="800" b="1" dirty="0">
                <a:latin typeface="Arial" panose="020B0604020202020204" pitchFamily="34" charset="0"/>
                <a:cs typeface="Arial" panose="020B0604020202020204" pitchFamily="34" charset="0"/>
              </a:rPr>
              <a:t>: </a:t>
            </a:r>
            <a:r>
              <a:rPr lang="ko-KR" altLang="en-US" sz="800" dirty="0">
                <a:latin typeface="Arial" panose="020B0604020202020204" pitchFamily="34" charset="0"/>
                <a:cs typeface="Arial" panose="020B0604020202020204" pitchFamily="34" charset="0"/>
              </a:rPr>
              <a:t>점수가 높아지면 기능이 저하됩니다</a:t>
            </a:r>
            <a:r>
              <a:rPr lang="en-US" altLang="ko-KR" sz="800" dirty="0">
                <a:latin typeface="Arial" panose="020B0604020202020204" pitchFamily="34" charset="0"/>
                <a:cs typeface="Arial" panose="020B0604020202020204" pitchFamily="34" charset="0"/>
              </a:rPr>
              <a:t>.</a:t>
            </a:r>
            <a:endParaRPr lang="en-SG" sz="300" b="1" dirty="0">
              <a:latin typeface="Arial" panose="020B0604020202020204" pitchFamily="34" charset="0"/>
              <a:cs typeface="Arial" panose="020B0604020202020204" pitchFamily="34" charset="0"/>
            </a:endParaRPr>
          </a:p>
          <a:p>
            <a:r>
              <a:rPr lang="en-SG" sz="800" b="1" dirty="0">
                <a:latin typeface="Arial" panose="020B0604020202020204" pitchFamily="34" charset="0"/>
                <a:cs typeface="Arial" panose="020B0604020202020204" pitchFamily="34" charset="0"/>
              </a:rPr>
              <a:t>FSS</a:t>
            </a:r>
            <a:r>
              <a:rPr lang="ko-KR" altLang="en-US" sz="800" b="1" dirty="0">
                <a:latin typeface="Arial" panose="020B0604020202020204" pitchFamily="34" charset="0"/>
                <a:cs typeface="Arial" panose="020B0604020202020204" pitchFamily="34" charset="0"/>
              </a:rPr>
              <a:t>의 경우</a:t>
            </a:r>
            <a:r>
              <a:rPr lang="en-SG" sz="800" b="1" dirty="0">
                <a:latin typeface="Arial" panose="020B0604020202020204" pitchFamily="34" charset="0"/>
                <a:cs typeface="Arial" panose="020B0604020202020204" pitchFamily="34" charset="0"/>
              </a:rPr>
              <a:t>: </a:t>
            </a:r>
            <a:r>
              <a:rPr lang="ko-KR" altLang="en-US" sz="800" dirty="0">
                <a:latin typeface="Arial" panose="020B0604020202020204" pitchFamily="34" charset="0"/>
                <a:cs typeface="Arial" panose="020B0604020202020204" pitchFamily="34" charset="0"/>
              </a:rPr>
              <a:t>점수의 증가는 피로의 증가와 상관관계가 있습니다</a:t>
            </a:r>
            <a:r>
              <a:rPr lang="en-US" altLang="ko-KR" sz="800" dirty="0">
                <a:latin typeface="Arial" panose="020B0604020202020204" pitchFamily="34" charset="0"/>
                <a:cs typeface="Arial" panose="020B0604020202020204" pitchFamily="34" charset="0"/>
              </a:rPr>
              <a:t>.</a:t>
            </a:r>
            <a:endParaRPr lang="en-SG" sz="300" dirty="0">
              <a:latin typeface="Arial" panose="020B0604020202020204" pitchFamily="34" charset="0"/>
              <a:cs typeface="Arial" panose="020B0604020202020204" pitchFamily="34" charset="0"/>
            </a:endParaRPr>
          </a:p>
          <a:p>
            <a:r>
              <a:rPr lang="en-SG" sz="800" b="1" dirty="0">
                <a:latin typeface="Arial" panose="020B0604020202020204" pitchFamily="34" charset="0"/>
                <a:cs typeface="Arial" panose="020B0604020202020204" pitchFamily="34" charset="0"/>
              </a:rPr>
              <a:t>SF-36, EQ-5D </a:t>
            </a:r>
            <a:r>
              <a:rPr lang="ko-KR" altLang="en-US" sz="800" b="1" dirty="0">
                <a:latin typeface="Arial" panose="020B0604020202020204" pitchFamily="34" charset="0"/>
                <a:cs typeface="Arial" panose="020B0604020202020204" pitchFamily="34" charset="0"/>
              </a:rPr>
              <a:t>및</a:t>
            </a:r>
            <a:r>
              <a:rPr lang="en-SG" sz="800" b="1" dirty="0">
                <a:latin typeface="Arial" panose="020B0604020202020204" pitchFamily="34" charset="0"/>
                <a:cs typeface="Arial" panose="020B0604020202020204" pitchFamily="34" charset="0"/>
              </a:rPr>
              <a:t> DLQI </a:t>
            </a:r>
            <a:r>
              <a:rPr lang="ko-KR" altLang="en-US" sz="800" b="1" dirty="0">
                <a:latin typeface="Arial" panose="020B0604020202020204" pitchFamily="34" charset="0"/>
                <a:cs typeface="Arial" panose="020B0604020202020204" pitchFamily="34" charset="0"/>
              </a:rPr>
              <a:t>경우</a:t>
            </a:r>
            <a:r>
              <a:rPr lang="en-SG" sz="800" b="1" dirty="0">
                <a:latin typeface="Arial" panose="020B0604020202020204" pitchFamily="34" charset="0"/>
                <a:cs typeface="Arial" panose="020B0604020202020204" pitchFamily="34" charset="0"/>
              </a:rPr>
              <a:t>:</a:t>
            </a:r>
          </a:p>
          <a:p>
            <a:r>
              <a:rPr lang="ko-KR" altLang="en-US" sz="800" dirty="0">
                <a:latin typeface="Arial" panose="020B0604020202020204" pitchFamily="34" charset="0"/>
                <a:cs typeface="Arial" panose="020B0604020202020204" pitchFamily="34" charset="0"/>
              </a:rPr>
              <a:t>점수가 높아지면 건강 관련 </a:t>
            </a:r>
            <a:r>
              <a:rPr lang="en-US" altLang="ko-KR" sz="800" dirty="0">
                <a:latin typeface="Arial" panose="020B0604020202020204" pitchFamily="34" charset="0"/>
                <a:cs typeface="Arial" panose="020B0604020202020204" pitchFamily="34" charset="0"/>
              </a:rPr>
              <a:t>QoL</a:t>
            </a:r>
            <a:r>
              <a:rPr lang="ko-KR" altLang="en-US" sz="800" dirty="0">
                <a:latin typeface="Arial" panose="020B0604020202020204" pitchFamily="34" charset="0"/>
                <a:cs typeface="Arial" panose="020B0604020202020204" pitchFamily="34" charset="0"/>
              </a:rPr>
              <a:t>이 높아집니다</a:t>
            </a:r>
            <a:r>
              <a:rPr lang="en-US" altLang="ko-KR" sz="800" dirty="0">
                <a:latin typeface="Arial" panose="020B0604020202020204" pitchFamily="34" charset="0"/>
                <a:cs typeface="Arial" panose="020B0604020202020204" pitchFamily="34" charset="0"/>
              </a:rPr>
              <a:t>.</a:t>
            </a:r>
            <a:endParaRPr lang="en-SG"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149977"/>
      </p:ext>
    </p:extLst>
  </p:cSld>
  <p:clrMapOvr>
    <a:masterClrMapping/>
  </p:clrMapOvr>
</p:sld>
</file>

<file path=ppt/theme/theme1.xml><?xml version="1.0" encoding="utf-8"?>
<a:theme xmlns:a="http://schemas.openxmlformats.org/drawingml/2006/main" name="Office Theme">
  <a:themeElements>
    <a:clrScheme name="0">
      <a:dk1>
        <a:srgbClr val="000000"/>
      </a:dk1>
      <a:lt1>
        <a:srgbClr val="FFFFFF"/>
      </a:lt1>
      <a:dk2>
        <a:srgbClr val="44546A"/>
      </a:dk2>
      <a:lt2>
        <a:srgbClr val="E7E6E6"/>
      </a:lt2>
      <a:accent1>
        <a:srgbClr val="652C74"/>
      </a:accent1>
      <a:accent2>
        <a:srgbClr val="4771AA"/>
      </a:accent2>
      <a:accent3>
        <a:srgbClr val="D96B2B"/>
      </a:accent3>
      <a:accent4>
        <a:srgbClr val="A278A7"/>
      </a:accent4>
      <a:accent5>
        <a:srgbClr val="92A5C8"/>
      </a:accent5>
      <a:accent6>
        <a:srgbClr val="EEA36C"/>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81FB69FBEF2246AE5AA7C6E683C7FA" ma:contentTypeVersion="17" ma:contentTypeDescription="Create a new document." ma:contentTypeScope="" ma:versionID="330796445f5f42c776b536af4d871647">
  <xsd:schema xmlns:xsd="http://www.w3.org/2001/XMLSchema" xmlns:xs="http://www.w3.org/2001/XMLSchema" xmlns:p="http://schemas.microsoft.com/office/2006/metadata/properties" xmlns:ns2="79eb8c75-a32d-4c27-8b6e-0b77740ac46f" xmlns:ns3="2be9ec8c-4aab-4657-bcba-30c6e0993f27" targetNamespace="http://schemas.microsoft.com/office/2006/metadata/properties" ma:root="true" ma:fieldsID="a66483068e3adc11303b16ac1a9f55e0" ns2:_="" ns3:_="">
    <xsd:import namespace="79eb8c75-a32d-4c27-8b6e-0b77740ac46f"/>
    <xsd:import namespace="2be9ec8c-4aab-4657-bcba-30c6e0993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b8c75-a32d-4c27-8b6e-0b77740ac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ddbafae-1867-4f42-bad8-ddf997b9b01e"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e9ec8c-4aab-4657-bcba-30c6e0993f2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f2ec05c-3deb-4e02-b106-e5ab57a6f459}" ma:internalName="TaxCatchAll" ma:showField="CatchAllData" ma:web="2be9ec8c-4aab-4657-bcba-30c6e0993f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eb8c75-a32d-4c27-8b6e-0b77740ac46f">
      <Terms xmlns="http://schemas.microsoft.com/office/infopath/2007/PartnerControls"/>
    </lcf76f155ced4ddcb4097134ff3c332f>
    <TaxCatchAll xmlns="2be9ec8c-4aab-4657-bcba-30c6e0993f2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EE6C25-D207-40EE-B324-D3050A472334}"/>
</file>

<file path=customXml/itemProps2.xml><?xml version="1.0" encoding="utf-8"?>
<ds:datastoreItem xmlns:ds="http://schemas.openxmlformats.org/officeDocument/2006/customXml" ds:itemID="{26C403DB-B546-4BC2-AFB4-7E580AA614CB}">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2be9ec8c-4aab-4657-bcba-30c6e0993f27"/>
    <ds:schemaRef ds:uri="http://purl.org/dc/elements/1.1/"/>
    <ds:schemaRef ds:uri="http://schemas.microsoft.com/office/2006/metadata/properties"/>
    <ds:schemaRef ds:uri="79eb8c75-a32d-4c27-8b6e-0b77740ac46f"/>
    <ds:schemaRef ds:uri="http://www.w3.org/XML/1998/namespace"/>
  </ds:schemaRefs>
</ds:datastoreItem>
</file>

<file path=customXml/itemProps3.xml><?xml version="1.0" encoding="utf-8"?>
<ds:datastoreItem xmlns:ds="http://schemas.openxmlformats.org/officeDocument/2006/customXml" ds:itemID="{4E1D91F1-8D99-409B-9CB8-4768BBE318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27559</TotalTime>
  <Words>4247</Words>
  <Application>Microsoft Office PowerPoint</Application>
  <PresentationFormat>화면 슬라이드 쇼(16:9)</PresentationFormat>
  <Paragraphs>474</Paragraphs>
  <Slides>18</Slides>
  <Notes>18</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18</vt:i4>
      </vt:variant>
    </vt:vector>
  </HeadingPairs>
  <TitlesOfParts>
    <vt:vector size="27" baseType="lpstr">
      <vt:lpstr>noto</vt:lpstr>
      <vt:lpstr>Roboto Condensed</vt:lpstr>
      <vt:lpstr>맑은 고딕</vt:lpstr>
      <vt:lpstr>Arial</vt:lpstr>
      <vt:lpstr>Calibri</vt:lpstr>
      <vt:lpstr>Times New Roman</vt:lpstr>
      <vt:lpstr>Verdana</vt:lpstr>
      <vt:lpstr>Wingdings</vt:lpstr>
      <vt:lpstr>Office Theme</vt:lpstr>
      <vt:lpstr>ASia-Pacific Initiative for Rheumatology Nurse Education (ASPIRE)</vt:lpstr>
      <vt:lpstr>MODULE: 건선관절염</vt:lpstr>
      <vt:lpstr>목적</vt:lpstr>
      <vt:lpstr>내용 목차</vt:lpstr>
      <vt:lpstr>Section 1: 서론</vt:lpstr>
      <vt:lpstr>개요</vt:lpstr>
      <vt:lpstr>염증성 관절염의 개요1-2</vt:lpstr>
      <vt:lpstr>건선 관절염(PsA)</vt:lpstr>
      <vt:lpstr>건선 관절염(PsA)</vt:lpstr>
      <vt:lpstr>감별진단</vt:lpstr>
      <vt:lpstr>건선관절염의 병태생리1-2</vt:lpstr>
      <vt:lpstr>건선관절염의 위험요인1-2</vt:lpstr>
      <vt:lpstr>건선관절염의 유병률 및 발생률</vt:lpstr>
      <vt:lpstr>건선관절염과 건선의 연관성</vt:lpstr>
      <vt:lpstr>건선관절염 질병 과정</vt:lpstr>
      <vt:lpstr>건선관절염의 나쁜 예후를 결정하는 위험 인자1-3</vt:lpstr>
      <vt:lpstr>건선관절염의 영향: 동반질병</vt:lpstr>
      <vt:lpstr>건선관절염의 영향: 삶의 질</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Chan</dc:creator>
  <cp:lastModifiedBy>jsmin</cp:lastModifiedBy>
  <cp:revision>1811</cp:revision>
  <cp:lastPrinted>2017-10-27T03:27:28Z</cp:lastPrinted>
  <dcterms:created xsi:type="dcterms:W3CDTF">2017-06-20T13:38:19Z</dcterms:created>
  <dcterms:modified xsi:type="dcterms:W3CDTF">2023-01-12T03:56:35Z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0x0101004981FB69FBEF2246AE5AA7C6E683C7FA</vt:lpwstr>
  </property>
</Properties>
</file>